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98742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92047" autoAdjust="0"/>
  </p:normalViewPr>
  <p:slideViewPr>
    <p:cSldViewPr snapToGrid="0">
      <p:cViewPr varScale="1">
        <p:scale>
          <a:sx n="106" d="100"/>
          <a:sy n="106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200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01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5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6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8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356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8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71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70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34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7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C8CC7-B136-4E60-84C8-0949F21C08A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2D5-5567-4C05-AE71-9B4BD8143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83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konfop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81974" y="0"/>
            <a:ext cx="4010023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" t="2467" r="1565" b="2868"/>
          <a:stretch/>
        </p:blipFill>
        <p:spPr>
          <a:xfrm>
            <a:off x="5353050" y="4290086"/>
            <a:ext cx="2752725" cy="256791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141088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7" cy="6858000"/>
          </a:xfrm>
        </p:spPr>
        <p:txBody>
          <a:bodyPr numCol="3">
            <a:normAutofit fontScale="92500" lnSpcReduction="20000"/>
          </a:bodyPr>
          <a:lstStyle/>
          <a:p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потребителя</a:t>
            </a:r>
          </a:p>
          <a:p>
            <a:pPr algn="l" defTabSz="942975">
              <a:tabLst>
                <a:tab pos="447675" algn="l"/>
                <a:tab pos="2962275" algn="l"/>
                <a:tab pos="3228975" algn="l"/>
                <a:tab pos="3495675" algn="l"/>
              </a:tabLst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потребителя – это преимущества потребителя финансовой услуги (кредита, вклада, страховки), которые положены по закону, для того, чтобы защитить его права перед крупными финансовыми организациями.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tabLst>
                <a:tab pos="447675" algn="l"/>
                <a:tab pos="2962275" algn="l"/>
                <a:tab pos="3228975" algn="l"/>
                <a:tab pos="3495675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потребитель может вступить наравне с банком и защитить свои финансовые интересы, если они были нарушены.</a:t>
            </a:r>
          </a:p>
          <a:p>
            <a:pPr algn="l">
              <a:tabLst>
                <a:tab pos="447675" algn="l"/>
                <a:tab pos="2962275" algn="l"/>
                <a:tab pos="3228975" algn="l"/>
                <a:tab pos="3495675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  <a:p>
            <a:pPr algn="l">
              <a:tabLst>
                <a:tab pos="447675" algn="l"/>
                <a:tab pos="2962275" algn="l"/>
                <a:tab pos="3228975" algn="l"/>
                <a:tab pos="3495675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  решила приобрести телефон. Для этого обратилась в салон связи и попросила оформить покупку в кредит. По результатам рассмотрения заявки, был оформлен кредит, и дополнительно, выдана карта.</a:t>
            </a:r>
          </a:p>
          <a:p>
            <a:pPr algn="l">
              <a:tabLst>
                <a:tab pos="447675" algn="l"/>
                <a:tab pos="2962275" algn="l"/>
                <a:tab pos="3228975" algn="l"/>
                <a:tab pos="3495675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оплаты первого ежемесячного платежа выяснилось, что в первую очередь были списаны следующие суммы: 900 руб. за карту и 800 </a:t>
            </a:r>
            <a:r>
              <a:rPr lang="ru-RU" sz="1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 смс- информирование, о которых женщину не уведомили. Плюс узнала о том, что еще и оформлено 2 страховки.</a:t>
            </a:r>
          </a:p>
          <a:p>
            <a:pPr algn="l">
              <a:tabLst>
                <a:tab pos="447675" algn="l"/>
                <a:tab pos="2962275" algn="l"/>
                <a:tab pos="3228975" algn="l"/>
                <a:tab pos="3495675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всех этих списаний, общая сумма долга увеличилась в разы. В последствии, женщина погасила долг досрочно.</a:t>
            </a: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нарушения допущены организацией?</a:t>
            </a: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-381000" algn="l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Навязывание дополнительных услуг при кредитовании, в виде двух страховок, карты и услуги смс-информирования;</a:t>
            </a:r>
          </a:p>
          <a:p>
            <a:pPr marL="542925" indent="-381000" algn="l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предоставление полной информации о полной стоимости кредита и условиях кредитования;</a:t>
            </a:r>
          </a:p>
          <a:p>
            <a:pPr marL="542925" indent="-381000" algn="l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заблуждение относительно приобретаемой услуги;</a:t>
            </a:r>
          </a:p>
          <a:p>
            <a:pPr marL="542925" indent="-381000" algn="l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нарушений. Договор заключен, а значит женщина приняла все условия согласилась со всеми обязательствами.</a:t>
            </a:r>
          </a:p>
          <a:p>
            <a:pPr marL="161925" algn="l">
              <a:buClr>
                <a:schemeClr val="accent1"/>
              </a:buClr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algn="l">
              <a:buClr>
                <a:schemeClr val="accent1"/>
              </a:buClr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/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ИЗБЕЖАТЬ НАРУШЕНИЕ МОИХ ПРАВ?!</a:t>
            </a:r>
          </a:p>
          <a:p>
            <a:pPr indent="715963"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чем подписывать договор, прочтите и получите полную информацию об условиях. Не покупайте то, чего не понимаете!</a:t>
            </a:r>
          </a:p>
          <a:p>
            <a:pPr marL="180975" indent="715963"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предложения, и узнайте, каковы сопутствующие затраты.</a:t>
            </a:r>
          </a:p>
          <a:p>
            <a:pPr marL="180975" indent="715963"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Откажитесь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дополнительных услуг, если они вам не нужны и невыгодны.</a:t>
            </a:r>
          </a:p>
          <a:p>
            <a:pPr marL="180975" indent="715963" algn="l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Берегите свои персональные данные и храните копии всех документов.</a:t>
            </a:r>
          </a:p>
          <a:p>
            <a:pPr marL="180975" indent="715963" algn="l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715963" algn="l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возникли проблемы с исполнением обязательств, пытайтесь  договориться с финансовой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4" descr="https://xn----8sbabhjc3awziaht5b.xn--p1ai/uploads/s/d/g/l/dglada6hugev/img/full_ukEt2o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886" y="658070"/>
            <a:ext cx="630036" cy="630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s://cdn.iconscout.com/icon/premium/png-512-thumb/agreement-1826296-154958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886" y="2128501"/>
            <a:ext cx="630037" cy="63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s://newtime.com.ua/image/catalog/image/atributy/noun_67634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885" y="3113980"/>
            <a:ext cx="630037" cy="63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4" descr="https://opecaplus.ru/image/catalog/%20%D0%B8%20%D0%BE%D1%84%D0%BE%D1%80%D0%BC%D0%BB%D0%B5%D0%BD%D0%B8%D0%B5/65435165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645" y="4157451"/>
            <a:ext cx="515150" cy="56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6" descr="https://clipart-best.com/img/scales/scales-clip-art-6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645" y="5279200"/>
            <a:ext cx="589254" cy="50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5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TitovaLO\Desktop\Цифровые финансовые услуги\566.jpg.opdownlo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5" t="20686" r="32483" b="17387"/>
          <a:stretch/>
        </p:blipFill>
        <p:spPr bwMode="auto">
          <a:xfrm>
            <a:off x="8282177" y="1136437"/>
            <a:ext cx="3909823" cy="572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4141088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2001" cy="6858000"/>
          </a:xfrm>
        </p:spPr>
        <p:txBody>
          <a:bodyPr numCol="3">
            <a:normAutofit/>
          </a:bodyPr>
          <a:lstStyle/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защитить свои права</a:t>
            </a:r>
          </a:p>
          <a:p>
            <a:pPr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ваших прав потребителя финансовых услуг, прежде чем подавать в суд, попробуйте урегулировать конфликт в досудебном порядке. Для этого вы можете:</a:t>
            </a:r>
          </a:p>
          <a:p>
            <a:pPr marL="93663"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Самостоятельно разъяснить свои законные требования и предоставить в финансовую организацию письменную претензию.</a:t>
            </a:r>
          </a:p>
          <a:p>
            <a:pPr marL="93663"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Обратиться за консультацией или помощью в следующие организации:</a:t>
            </a:r>
          </a:p>
          <a:p>
            <a:pPr marL="354013" indent="-176213" algn="l">
              <a:buFontTx/>
              <a:buChar char="-"/>
              <a:tabLst>
                <a:tab pos="354013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 (для предоставления ваших интересов в суде);</a:t>
            </a:r>
          </a:p>
          <a:p>
            <a:pPr marL="354013" indent="-176213" algn="l">
              <a:buFontTx/>
              <a:buChar char="-"/>
              <a:tabLst>
                <a:tab pos="354013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общественные организации по защите прав потребителей (для оказания юридической консультации);</a:t>
            </a:r>
          </a:p>
          <a:p>
            <a:pPr marL="354013" indent="-176213" algn="l">
              <a:buFontTx/>
              <a:buChar char="-"/>
              <a:tabLst>
                <a:tab pos="354013" algn="l"/>
              </a:tabLst>
            </a:pP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финансовому омбудсмену;</a:t>
            </a:r>
          </a:p>
          <a:p>
            <a:pPr marL="93663"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Обратиться с жалобой в контролирующие органы.</a:t>
            </a:r>
          </a:p>
          <a:p>
            <a:pPr marL="93663" algn="l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Решить спор в судебном порядке.</a:t>
            </a:r>
          </a:p>
          <a:p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не допускать нарушения своих прав. Их нужно знать и всегда изучать документы перед тем, как подписать.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если права нарушены – их нужно защищать. И это возможно сделать, если повышать уровень своих знаний и не бояться задавать вопросы.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88900" algn="l">
              <a:buFontTx/>
              <a:buChar char="-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 защиты прав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 по телефону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горячей линии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 (800) 505-76-29 (любые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России, кроме СПб. и 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88900" algn="l">
              <a:buFontTx/>
              <a:buChar char="-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 надзору в сфере защиты прав потребителей и благополучия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(800) 555-49-43 </a:t>
            </a:r>
          </a:p>
          <a:p>
            <a:pPr marL="269875" indent="-88900" algn="l">
              <a:buFontTx/>
              <a:buChar char="-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Агентство по страхованию вкладов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/>
              <a:t>8 800 200-08-05 (Бесплатный звонок по России) 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88900" algn="l">
              <a:buFontTx/>
              <a:buChar char="-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финансового уполномоченного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/>
              <a:t>8 (800) </a:t>
            </a:r>
            <a:r>
              <a:rPr lang="ru-RU" sz="1600" dirty="0" smtClean="0"/>
              <a:t>200-00-10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88900" algn="l">
              <a:buFontTx/>
              <a:buChar char="-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конфедерация обществ потребителей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A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konfop.ru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algn="l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СПРАВЕДЛИВЫЕ</a:t>
            </a:r>
          </a:p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</a:t>
            </a:r>
          </a:p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УСЛУГИ</a:t>
            </a: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06450"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55497" y="133652"/>
            <a:ext cx="865072" cy="8691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60" name="Picture 12" descr="http://cdn.onlinewebfonts.com/svg/img_46145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885" y="2349003"/>
            <a:ext cx="887011" cy="90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71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2751</TotalTime>
  <Words>433</Words>
  <Application>Microsoft Office PowerPoint</Application>
  <PresentationFormat>Широкоэкранный</PresentationFormat>
  <Paragraphs>70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Лилия Титова Олеговна</dc:creator>
  <cp:lastModifiedBy>Бабкина Наталья Викторовна</cp:lastModifiedBy>
  <cp:revision>124</cp:revision>
  <cp:lastPrinted>2022-03-21T11:48:57Z</cp:lastPrinted>
  <dcterms:created xsi:type="dcterms:W3CDTF">2022-03-03T10:08:56Z</dcterms:created>
  <dcterms:modified xsi:type="dcterms:W3CDTF">2022-03-28T04:59:18Z</dcterms:modified>
</cp:coreProperties>
</file>