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5"/>
  </p:notesMasterIdLst>
  <p:sldIdLst>
    <p:sldId id="257" r:id="rId2"/>
    <p:sldId id="266" r:id="rId3"/>
    <p:sldId id="263" r:id="rId4"/>
    <p:sldId id="259" r:id="rId5"/>
    <p:sldId id="260" r:id="rId6"/>
    <p:sldId id="268" r:id="rId7"/>
    <p:sldId id="273" r:id="rId8"/>
    <p:sldId id="267" r:id="rId9"/>
    <p:sldId id="269" r:id="rId10"/>
    <p:sldId id="264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2" autoAdjust="0"/>
    <p:restoredTop sz="84571" autoAdjust="0"/>
  </p:normalViewPr>
  <p:slideViewPr>
    <p:cSldViewPr>
      <p:cViewPr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 взрослое население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35095</c:v>
                </c:pt>
                <c:pt idx="1">
                  <c:v>34027</c:v>
                </c:pt>
                <c:pt idx="2">
                  <c:v>34109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детское население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9306</c:v>
                </c:pt>
                <c:pt idx="1">
                  <c:v>10682</c:v>
                </c:pt>
                <c:pt idx="2">
                  <c:v>10901</c:v>
                </c:pt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m/d/yyyy</c:formatCode>
                <c:ptCount val="3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</c:numCache>
            </c:num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83680"/>
        <c:axId val="38185216"/>
      </c:barChart>
      <c:dateAx>
        <c:axId val="38183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38185216"/>
        <c:crosses val="autoZero"/>
        <c:auto val="1"/>
        <c:lblOffset val="100"/>
        <c:baseTimeUnit val="years"/>
      </c:dateAx>
      <c:valAx>
        <c:axId val="3818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83680"/>
        <c:crosses val="autoZero"/>
        <c:crossBetween val="between"/>
      </c:valAx>
      <c:spPr>
        <a:pattFill prst="dotGrid">
          <a:fgClr>
            <a:schemeClr val="accent1"/>
          </a:fgClr>
          <a:bgClr>
            <a:schemeClr val="bg1"/>
          </a:bgClr>
        </a:pattFill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0408149094545047"/>
          <c:y val="0.11475768939719486"/>
          <c:w val="0.26850688087797009"/>
          <c:h val="0.20468952087084663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4626</c:v>
                </c:pt>
                <c:pt idx="1">
                  <c:v>4674</c:v>
                </c:pt>
                <c:pt idx="2">
                  <c:v>4686</c:v>
                </c:pt>
                <c:pt idx="3">
                  <c:v>4800</c:v>
                </c:pt>
                <c:pt idx="4">
                  <c:v>4858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81600"/>
        <c:axId val="38283136"/>
      </c:barChart>
      <c:catAx>
        <c:axId val="3828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38283136"/>
        <c:crosses val="autoZero"/>
        <c:auto val="1"/>
        <c:lblAlgn val="ctr"/>
        <c:lblOffset val="100"/>
        <c:noMultiLvlLbl val="0"/>
      </c:catAx>
      <c:valAx>
        <c:axId val="3828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281600"/>
        <c:crosses val="autoZero"/>
        <c:crossBetween val="between"/>
      </c:valAx>
      <c:spPr>
        <a:pattFill prst="dotGrid">
          <a:fgClr>
            <a:schemeClr val="accent1"/>
          </a:fgClr>
          <a:bgClr>
            <a:schemeClr val="bg1"/>
          </a:bgClr>
        </a:patt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1 полуг. 2016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33824"/>
        <c:axId val="37520512"/>
      </c:barChart>
      <c:catAx>
        <c:axId val="38333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37520512"/>
        <c:crosses val="autoZero"/>
        <c:auto val="1"/>
        <c:lblAlgn val="ctr"/>
        <c:lblOffset val="100"/>
        <c:noMultiLvlLbl val="0"/>
      </c:catAx>
      <c:valAx>
        <c:axId val="3752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33824"/>
        <c:crosses val="autoZero"/>
        <c:crossBetween val="between"/>
      </c:valAx>
      <c:spPr>
        <a:pattFill prst="dotGrid">
          <a:fgClr>
            <a:schemeClr val="accent1"/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77979290206785E-2"/>
          <c:y val="7.7230838325522091E-2"/>
          <c:w val="0.757860114009412"/>
          <c:h val="0.7134715934197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участники преступлений </c:v>
                </c:pt>
                <c:pt idx="1">
                  <c:v>участники ООД</c:v>
                </c:pt>
                <c:pt idx="2">
                  <c:v>самовольные уходы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участники преступлений </c:v>
                </c:pt>
                <c:pt idx="1">
                  <c:v>участники ООД</c:v>
                </c:pt>
                <c:pt idx="2">
                  <c:v>самовольные уходы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97024"/>
        <c:axId val="37698560"/>
      </c:barChart>
      <c:catAx>
        <c:axId val="3769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37698560"/>
        <c:crossesAt val="0"/>
        <c:auto val="1"/>
        <c:lblAlgn val="ctr"/>
        <c:lblOffset val="100"/>
        <c:noMultiLvlLbl val="0"/>
      </c:catAx>
      <c:valAx>
        <c:axId val="37698560"/>
        <c:scaling>
          <c:orientation val="minMax"/>
          <c:max val="9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769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35168733872334"/>
          <c:y val="0.39786481611601676"/>
          <c:w val="0.15166514517254895"/>
          <c:h val="0.248428311686430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0.7302</cdr:x>
      <cdr:y>0.46875</cdr:y>
    </cdr:from>
    <cdr:to>
      <cdr:x>1</cdr:x>
      <cdr:y>0.89004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335544" y="2160240"/>
          <a:ext cx="2340912" cy="194152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39EC-1960-46EF-BE35-C8D587A8727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CFC3-D29E-41FC-B97C-EF4D96B87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8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CFC3-D29E-41FC-B97C-EF4D96B874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663880" cy="4032448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Использование медиативных и восстановительных технологий в практике работы органов и учреждений системы профилактики безнадзорности </a:t>
            </a:r>
          </a:p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и правонарушений несовершеннолетних Нефтеюганского района</a:t>
            </a:r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ru-RU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В.В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Малтакова                                                                                                                           </a:t>
            </a:r>
          </a:p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заместитель председателя                 </a:t>
            </a:r>
          </a:p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территориальной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комиссии по делам                                                                                                 несовершеннолетних и защите их прав                                                                                                                  Нефтеюганского района</a:t>
            </a:r>
          </a:p>
          <a:p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66" y="188640"/>
            <a:ext cx="8776921" cy="22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1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4837969" cy="328258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17481" y="338328"/>
            <a:ext cx="3802991" cy="14344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Информирование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населения и специалистов о деятельности служб примирения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9176" y="2420888"/>
            <a:ext cx="4464496" cy="295232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017480" y="4327136"/>
            <a:ext cx="3802991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3830955" cy="242731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342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Результаты работы по внедрению медиативных технологий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04856" cy="332839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работают 13 ШСП, 1 ТСП, 23 специалиста (социальные педагоги, психологи);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 привлечено к работе ШСП 33 подростка (учащиеся 7-11 классов);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 обучены 21 специалист по дополнительным профессиональным программам, 33 школьника- медиатора;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 общее количество участников примирительных процедур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129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человек: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33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пострадавших 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43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обидчиков, 53 медиатора (в том числе: 35 подростков, 18 - педагогов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06205"/>
            <a:ext cx="3240360" cy="2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590727"/>
              </p:ext>
            </p:extLst>
          </p:nvPr>
        </p:nvGraphicFramePr>
        <p:xfrm>
          <a:off x="683568" y="2204864"/>
          <a:ext cx="7632848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Эффективность использования медиативных технологий  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 деятельности органов и учреждений системы профилактики безнадзорности и правонарушений несовершеннолетних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060848"/>
            <a:ext cx="501824" cy="31663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66" y="188640"/>
            <a:ext cx="8776921" cy="22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4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354037"/>
            <a:ext cx="5040560" cy="2232249"/>
          </a:xfrm>
        </p:spPr>
        <p:txBody>
          <a:bodyPr anchor="t">
            <a:normAutofit fontScale="90000"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Нефтеюганский район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9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«</a:t>
            </a:r>
            <a:r>
              <a:rPr lang="ru-RU" sz="39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Южные </a:t>
            </a:r>
            <a:r>
              <a:rPr lang="ru-RU" sz="39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ворота» </a:t>
            </a:r>
            <a:br>
              <a:rPr lang="ru-RU" sz="39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9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  </a:t>
            </a:r>
            <a:r>
              <a:rPr lang="ru-RU" sz="3900" b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Югры</a:t>
            </a:r>
            <a:endParaRPr lang="ru-RU" sz="3900" b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0" y="307437"/>
            <a:ext cx="3203100" cy="236442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1" y="4149080"/>
            <a:ext cx="3556077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3384376" cy="26757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67" y="4221088"/>
            <a:ext cx="331236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276872"/>
            <a:ext cx="22178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770489"/>
              </p:ext>
            </p:extLst>
          </p:nvPr>
        </p:nvGraphicFramePr>
        <p:xfrm>
          <a:off x="251520" y="1484784"/>
          <a:ext cx="86764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Демографические показатели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2390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5896" y="512676"/>
            <a:ext cx="5050904" cy="1800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Количество обучающихся в школах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Нефтеюганского района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2" y="332656"/>
            <a:ext cx="338437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29614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Рассмотрение вопросов об использовании медиативных и восстановительных технологий в работе структур системы профилактики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08912" cy="4392488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- 2013 год заседание территориальной комиссии по вопросу </a:t>
            </a:r>
          </a:p>
          <a:p>
            <a:pPr marL="342900" indent="-342900" algn="just">
              <a:buFontTx/>
              <a:buChar char="-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«О работе Ювенальной службы Нефтеюганского района»;</a:t>
            </a:r>
          </a:p>
          <a:p>
            <a:pPr marL="342900" indent="-342900" algn="just">
              <a:buFontTx/>
              <a:buChar char="-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- 2014 год  расширенное совещание по теме «Профилактика безнадзорности, правонарушений несовершеннолетних и жестокого обращения с детьми»;</a:t>
            </a:r>
          </a:p>
          <a:p>
            <a:pPr marL="342900" indent="-342900" algn="just">
              <a:buFontTx/>
              <a:buChar char="-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- 2015 год заседание территориальной комиссии  по вопросу «Об организации деятельности школьных служб примирения в общеобразовательных организациях Нефтеюганского района».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2769765" cy="20689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В 13 образовательных учреждениях Нефтеюганского района созданы школьные службы примирения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4902581"/>
            <a:ext cx="1040160" cy="1266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9" y="2708920"/>
            <a:ext cx="3238500" cy="24709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3357289" cy="24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38110"/>
            <a:ext cx="4230724" cy="5588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511915"/>
            <a:ext cx="4176464" cy="234102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50" y="3212976"/>
            <a:ext cx="3978188" cy="27599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32040" y="476672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3600" b="1" dirty="0" smtClean="0">
                <a:solidFill>
                  <a:srgbClr val="C6E7FC">
                    <a:lumMod val="25000"/>
                  </a:srgbClr>
                </a:solidFill>
              </a:rPr>
              <a:t> </a:t>
            </a:r>
            <a:r>
              <a:rPr lang="ru-RU" sz="2600" b="1" dirty="0" smtClean="0">
                <a:solidFill>
                  <a:srgbClr val="C6E7FC">
                    <a:lumMod val="25000"/>
                  </a:srgbClr>
                </a:solidFill>
              </a:rPr>
              <a:t>Территориальная служба примирения </a:t>
            </a:r>
          </a:p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rgbClr val="C6E7FC">
                    <a:lumMod val="25000"/>
                  </a:srgbClr>
                </a:solidFill>
              </a:rPr>
              <a:t>на базе учреждения дополнительного образования детей </a:t>
            </a:r>
          </a:p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dirty="0" smtClean="0">
                <a:solidFill>
                  <a:srgbClr val="C6E7FC">
                    <a:lumMod val="25000"/>
                  </a:srgbClr>
                </a:solidFill>
              </a:rPr>
              <a:t>«Центр развития творчества детей и юношества"</a:t>
            </a:r>
            <a:endParaRPr lang="ru-RU" sz="2000" b="1" dirty="0">
              <a:solidFill>
                <a:srgbClr val="C6E7FC">
                  <a:lumMod val="2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96952"/>
            <a:ext cx="42307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ОСНОВНЫЕ  функции  ТСП: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координация деятельности ШСП;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методическое сопровождение;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обучение кураторов ШСП;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совместная работа со сложными случаями;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оказание бесплатной юридической помощи   нуждающимся несовершеннолетним и семьям, находящимся в  ТЖС;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информирование населения о деятельности служб примирения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084082"/>
              </p:ext>
            </p:extLst>
          </p:nvPr>
        </p:nvGraphicFramePr>
        <p:xfrm>
          <a:off x="871538" y="2348880"/>
          <a:ext cx="7408862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Количество обращений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 службы примирения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9442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 2015-2016 гг. прошли обучение: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-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21 специалист,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-33 подростка - медиатора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03" y="3563888"/>
            <a:ext cx="4589377" cy="2889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66155"/>
            <a:ext cx="4680520" cy="25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897</TotalTime>
  <Words>270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Нефтеюганский район   «Южные ворота»    Югры</vt:lpstr>
      <vt:lpstr>Демографические показатели</vt:lpstr>
      <vt:lpstr>Количество обучающихся в школах  Нефтеюганского района</vt:lpstr>
      <vt:lpstr>  Рассмотрение вопросов об использовании медиативных и восстановительных технологий в работе структур системы профилактики</vt:lpstr>
      <vt:lpstr>В 13 образовательных учреждениях Нефтеюганского района созданы школьные службы примирения</vt:lpstr>
      <vt:lpstr> </vt:lpstr>
      <vt:lpstr> Количество обращений  в службы примирения  </vt:lpstr>
      <vt:lpstr>В 2015-2016 гг. прошли обучение: - 21 специалист,  -33 подростка - медиатора</vt:lpstr>
      <vt:lpstr> Информирование  населения и специалистов о деятельности служб примирения</vt:lpstr>
      <vt:lpstr>Результаты работы по внедрению медиативных технологий</vt:lpstr>
      <vt:lpstr>Эффективность использования медиативных технологий   в деятельности органов и учреждений системы профилактики безнадзорности и правонарушений несовершеннолетних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«Использование </dc:title>
  <dc:creator>Залозных Елена Валериевна</dc:creator>
  <cp:lastModifiedBy>User</cp:lastModifiedBy>
  <cp:revision>58</cp:revision>
  <dcterms:created xsi:type="dcterms:W3CDTF">2016-11-01T05:02:22Z</dcterms:created>
  <dcterms:modified xsi:type="dcterms:W3CDTF">2017-02-07T06:34:03Z</dcterms:modified>
</cp:coreProperties>
</file>