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914" autoAdjust="0"/>
  </p:normalViewPr>
  <p:slideViewPr>
    <p:cSldViewPr>
      <p:cViewPr varScale="1">
        <p:scale>
          <a:sx n="84" d="100"/>
          <a:sy n="84" d="100"/>
        </p:scale>
        <p:origin x="-239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E983E5-D049-4B11-B9D5-762D2A6B12CF}" type="datetimeFigureOut">
              <a:rPr lang="ru-RU" smtClean="0"/>
              <a:t>16.01.2018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5E6D33-EE05-45AA-AE41-2F73C081945D}" type="slidenum">
              <a:rPr lang="ru-RU" smtClean="0"/>
              <a:t>‹#›</a:t>
            </a:fld>
            <a:endParaRPr lang="ru-RU"/>
          </a:p>
        </p:txBody>
      </p:sp>
    </p:spTree>
    <p:extLst>
      <p:ext uri="{BB962C8B-B14F-4D97-AF65-F5344CB8AC3E}">
        <p14:creationId xmlns:p14="http://schemas.microsoft.com/office/powerpoint/2010/main" val="2515588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consultantplus://offline/ref=97FC8D1EC1BA915F59654BFC594F331FA71E91469B54916772A2E10BCF82089144B9120B40C2310755EEK"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consultantplus://offline/ref=97FC8D1EC1BA915F59654BFC594F331FA71E91429456916772A2E10BCF82089144B9120B40C3310155EEK" TargetMode="External"/><Relationship Id="rId4" Type="http://schemas.openxmlformats.org/officeDocument/2006/relationships/hyperlink" Target="consultantplus://offline/ref=97FC8D1EC1BA915F59654BFC594F331FA71E91429456916772A2E10BCF82089144B9120B40C3370655ECK" TargetMode="External"/></Relationships>
</file>

<file path=ppt/notesSlides/_rels/notesSlide10.xml.rels><?xml version="1.0" encoding="UTF-8" standalone="yes"?>
<Relationships xmlns="http://schemas.openxmlformats.org/package/2006/relationships"><Relationship Id="rId8" Type="http://schemas.openxmlformats.org/officeDocument/2006/relationships/hyperlink" Target="consultantplus://offline/ref=73E2BCAAD87179A815A752C816F1D8A3936457F81899215A42C51B81740BF98DF42F66BCF12779jDXBJ" TargetMode="External"/><Relationship Id="rId3" Type="http://schemas.openxmlformats.org/officeDocument/2006/relationships/hyperlink" Target="consultantplus://offline/ref=7F8771400D4DDF57432E947C1B57C8B94C07C3E9D85C99543C2CB06A6B27D82D70B24CC55BT2W4J" TargetMode="External"/><Relationship Id="rId7" Type="http://schemas.openxmlformats.org/officeDocument/2006/relationships/hyperlink" Target="consultantplus://offline/ref=73E2BCAAD87179A815A752C816F1D8A3956154F91A977C504A9C17837304A69AF3666ABDF1277CD6jDX3J"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consultantplus://offline/ref=10803D23B2E3A6EFE3692EFC18E64718E057EABF487A459EA2D4A395B350286999BDACAB21pAW7J" TargetMode="External"/><Relationship Id="rId5" Type="http://schemas.openxmlformats.org/officeDocument/2006/relationships/hyperlink" Target="consultantplus://offline/ref=10803D23B2E3A6EFE3692EFC18E64718E057EABF487A459EA2D4A395B350286999BDACAE20pAW4J" TargetMode="External"/><Relationship Id="rId10" Type="http://schemas.openxmlformats.org/officeDocument/2006/relationships/hyperlink" Target="consultantplus://offline/ref=57214DA8476E0573B4EA28989FA106E9357D2B6D580E06764843B35A61145B53B7D28BCA232715o1jEJ" TargetMode="External"/><Relationship Id="rId4" Type="http://schemas.openxmlformats.org/officeDocument/2006/relationships/hyperlink" Target="consultantplus://offline/ref=7F8771400D4DDF57432E947C1B57C8B94C07C3E9D85C99543C2CB06A6B27D82D70B24CC25AT2WCJ" TargetMode="External"/><Relationship Id="rId9" Type="http://schemas.openxmlformats.org/officeDocument/2006/relationships/hyperlink" Target="consultantplus://offline/ref=73E2BCAAD87179A815A752C816F1D8A3936457F81899215A42C51B81740BF98DF42F66BCF1277AjDXDJ"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consultantplus://offline/ref=1A85BEB9AC9C6B1CD8CA47D582B65C20EE0BE5241EADEFB5927D81153AE1669D797D80AFE8E2BB03T1F5K" TargetMode="External"/><Relationship Id="rId7" Type="http://schemas.openxmlformats.org/officeDocument/2006/relationships/hyperlink" Target="consultantplus://offline/ref=1A85BEB9AC9C6B1CD8CA47D582B65C20EE0BE5241EADEFB5927D81153AE1669D797D80AFE8E2B406T1F7K"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consultantplus://offline/ref=1A85BEB9AC9C6B1CD8CA47D582B65C20EE0BE5241EADEFB5927D81153AE1669D797D80AFE8E2BA02T1F0K" TargetMode="External"/><Relationship Id="rId5" Type="http://schemas.openxmlformats.org/officeDocument/2006/relationships/hyperlink" Target="consultantplus://offline/ref=1A85BEB9AC9C6B1CD8CA47D582B65C20EE0BE5241EADEFB5927D81153AE1669D797D80AFE8E1B80ET1F4K" TargetMode="External"/><Relationship Id="rId4" Type="http://schemas.openxmlformats.org/officeDocument/2006/relationships/hyperlink" Target="consultantplus://offline/ref=1A85BEB9AC9C6B1CD8CA47D582B65C20ED08E1261FAEEFB5927D81153AE1669D797D80AFE8E3BD07T1FAK"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consultantplus://offline/ref=C2C727F61188849C640AFF445AA10F041D82CA0C94579D1FD32532D89A5F2165C664A7A41F674574V0G6K" TargetMode="External"/><Relationship Id="rId3" Type="http://schemas.openxmlformats.org/officeDocument/2006/relationships/hyperlink" Target="consultantplus://offline/ref=C2C727F61188849C640AFF445AA10F041E86C80D9A559D1FD32532D89A5F2165C664A7A41F654170V0GFK" TargetMode="External"/><Relationship Id="rId7" Type="http://schemas.openxmlformats.org/officeDocument/2006/relationships/hyperlink" Target="consultantplus://offline/ref=C2C727F61188849C640AFF445AA10F041D82CA0C94579D1FD32532D89A5F2165C664A7A41F674576V0GBK"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consultantplus://offline/ref=C2C727F61188849C640AFF445AA10F041D82CA0996539D1FD32532D89A5F2165C664A7A41F654976V0G8K" TargetMode="External"/><Relationship Id="rId5" Type="http://schemas.openxmlformats.org/officeDocument/2006/relationships/hyperlink" Target="consultantplus://offline/ref=C2C727F61188849C640AFF445AA10F041E88CD099A539D1FD32532D89A5F2165C664A7A41F654173V0G7K" TargetMode="External"/><Relationship Id="rId4" Type="http://schemas.openxmlformats.org/officeDocument/2006/relationships/hyperlink" Target="consultantplus://offline/ref=C2C727F61188849C640AFF445AA10F041E86C80D9A559D1FD32532D89A5F2165C664A7A41F654077V0GAK"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consultantplus://offline/ref=C2C727F61188849C640AFF445AA10F041D82CA0C94579D1FD32532D89A5F2165C664A7A41762V4G1K" TargetMode="External"/><Relationship Id="rId13" Type="http://schemas.openxmlformats.org/officeDocument/2006/relationships/hyperlink" Target="consultantplus://offline/ref=CA9B63CB6057735163BC56C7E336403BBE5A89FB4C58AF2EC4A1CA6574FCE65EA8040F6BFEF1m7G2K" TargetMode="External"/><Relationship Id="rId3" Type="http://schemas.openxmlformats.org/officeDocument/2006/relationships/hyperlink" Target="consultantplus://offline/ref=C2C727F61188849C640AFF445AA10F041D82CA0C94579D1FD32532D89A5F2165C664A7A41F654575V0G8K" TargetMode="External"/><Relationship Id="rId7" Type="http://schemas.openxmlformats.org/officeDocument/2006/relationships/hyperlink" Target="consultantplus://offline/ref=C2C727F61188849C640AFF445AA10F041D82CA0C94579D1FD32532D89A5F2165C664A7A71D6DV4G9K" TargetMode="External"/><Relationship Id="rId12" Type="http://schemas.openxmlformats.org/officeDocument/2006/relationships/hyperlink" Target="consultantplus://offline/ref=CA9B63CB6057735163BC56C7E336403BBD5E8BFA425AAF2EC4A1CA6574FCE65EA8040F68FCF97BC5m6G0K" TargetMode="External"/><Relationship Id="rId2" Type="http://schemas.openxmlformats.org/officeDocument/2006/relationships/slide" Target="../slides/slide7.xml"/><Relationship Id="rId16" Type="http://schemas.openxmlformats.org/officeDocument/2006/relationships/hyperlink" Target="consultantplus://offline/ref=CA9B63CB6057735163BC56C7E336403BBE5A89FE4E5CAF2EC4A1CA6574FCE65EA8040F68FCF972C9m6G4K" TargetMode="External"/><Relationship Id="rId1" Type="http://schemas.openxmlformats.org/officeDocument/2006/relationships/notesMaster" Target="../notesMasters/notesMaster1.xml"/><Relationship Id="rId6" Type="http://schemas.openxmlformats.org/officeDocument/2006/relationships/hyperlink" Target="consultantplus://offline/ref=C2C727F61188849C640AFF445AA10F041D82CA0C94579D1FD32532D89A5F2165C664A7A11EV6G6K" TargetMode="External"/><Relationship Id="rId11" Type="http://schemas.openxmlformats.org/officeDocument/2006/relationships/hyperlink" Target="consultantplus://offline/ref=CA9B63CB6057735163BC56C7E336403BBD5E8BFA425AAF2EC4A1CA6574FCE65EA8040F68FCF97AC2m6G5K" TargetMode="External"/><Relationship Id="rId5" Type="http://schemas.openxmlformats.org/officeDocument/2006/relationships/hyperlink" Target="consultantplus://offline/ref=C2C727F61188849C640AFF445AA10F041D82CA0C94579D1FD32532D89A5F2165C664A7A41F65457AV0GAK" TargetMode="External"/><Relationship Id="rId15" Type="http://schemas.openxmlformats.org/officeDocument/2006/relationships/hyperlink" Target="consultantplus://offline/ref=CA9B63CB6057735163BC56C7E336403BBE5A89FE4E5CAF2EC4A1CA6574FCE65EA8040F68FCF972C6m6G7K" TargetMode="External"/><Relationship Id="rId10" Type="http://schemas.openxmlformats.org/officeDocument/2006/relationships/hyperlink" Target="consultantplus://offline/ref=CA9B63CB6057735163BC56C7E336403BBE5A89FB4C58AF2EC4A1CA6574FCE65EA8040F68FCFB7EC6m6GCK" TargetMode="External"/><Relationship Id="rId4" Type="http://schemas.openxmlformats.org/officeDocument/2006/relationships/hyperlink" Target="consultantplus://offline/ref=C2C727F61188849C640AFF445AA10F041D82CA0C94579D1FD32532D89A5F2165C664A7A41F65457AV0GCK" TargetMode="External"/><Relationship Id="rId9" Type="http://schemas.openxmlformats.org/officeDocument/2006/relationships/hyperlink" Target="consultantplus://offline/ref=CA9B63CB6057735163BC56C7E336403BBE5A89FB4C58AF2EC4A1CA6574FCE65EA8040F68FCFB7EC4m6G1K" TargetMode="External"/><Relationship Id="rId14" Type="http://schemas.openxmlformats.org/officeDocument/2006/relationships/hyperlink" Target="consultantplus://offline/ref=CA9B63CB6057735163BC56C7E336403BBE5A89FE4E5CAF2EC4A1CA6574FCE65EA8040F68FCF972C4m6G2K"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consultantplus://offline/ref=CA9B63CB6057735163BC56C7E336403BBE5A89FB4C58AF2EC4A1CA6574FCE65EA8040F68FCFB7EC4m6G1K" TargetMode="External"/><Relationship Id="rId13" Type="http://schemas.openxmlformats.org/officeDocument/2006/relationships/hyperlink" Target="consultantplus://offline/ref=64DB4484008996218E92C619395C86ADE4C9321BB921A0A82C6C3F502B9026D85329A4461495ZAH4K" TargetMode="External"/><Relationship Id="rId3" Type="http://schemas.openxmlformats.org/officeDocument/2006/relationships/hyperlink" Target="consultantplus://offline/ref=CA9B63CB6057735163BC56C7E336403BBE5A89FB4C58AF2EC4A1CA6574FCE65EA8040F68FCF97EC7m6G2K" TargetMode="External"/><Relationship Id="rId7" Type="http://schemas.openxmlformats.org/officeDocument/2006/relationships/hyperlink" Target="consultantplus://offline/ref=CA9B63CB6057735163BC56C7E336403BBE5A89FB4C58AF2EC4A1CA6574FCE65EA8040F68F5F9m7GAK" TargetMode="External"/><Relationship Id="rId12" Type="http://schemas.openxmlformats.org/officeDocument/2006/relationships/hyperlink" Target="consultantplus://offline/ref=64DB4484008996218E92C619395C86ADE4C9321EBB25A0A82C6C3F502B9026D85329A445169DA57DZDH0K"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consultantplus://offline/ref=CA9B63CB6057735163BC56C7E336403BBE5A89FB4C58AF2EC4A1CA6574FCE65EA8040F6DFDmFGAK" TargetMode="External"/><Relationship Id="rId11" Type="http://schemas.openxmlformats.org/officeDocument/2006/relationships/hyperlink" Target="consultantplus://offline/ref=64DB4484008996218E92C619395C86ADE7CD301AB723A0A82C6C3F502B9026D85329A445169DAC7CZDH2K" TargetMode="External"/><Relationship Id="rId5" Type="http://schemas.openxmlformats.org/officeDocument/2006/relationships/hyperlink" Target="consultantplus://offline/ref=CA9B63CB6057735163BC56C7E336403BBE5A89FB4C58AF2EC4A1CA6574FCE65EA8040F68FCF97EC8m6G0K" TargetMode="External"/><Relationship Id="rId10" Type="http://schemas.openxmlformats.org/officeDocument/2006/relationships/hyperlink" Target="consultantplus://offline/ref=64DB4484008996218E92C619395C86ADE7CD301AB723A0A82C6C3F502B9026D85329A445169DAD7BZDH7K" TargetMode="External"/><Relationship Id="rId4" Type="http://schemas.openxmlformats.org/officeDocument/2006/relationships/hyperlink" Target="consultantplus://offline/ref=CA9B63CB6057735163BC56C7E336403BBE5A89FB4C58AF2EC4A1CA6574FCE65EA8040F68FCF97EC8m6G6K" TargetMode="External"/><Relationship Id="rId9" Type="http://schemas.openxmlformats.org/officeDocument/2006/relationships/hyperlink" Target="consultantplus://offline/ref=CA9B63CB6057735163BC56C7E336403BBE5A89FB4C58AF2EC4A1CA6574FCE65EA8040F68FCFB7EC6m6GCK" TargetMode="External"/><Relationship Id="rId14" Type="http://schemas.openxmlformats.org/officeDocument/2006/relationships/hyperlink" Target="consultantplus://offline/ref=64DB4484008996218E92C619395C86ADE7CE3B1FB826A0A82C6C3F502B9026D85329A445169DAD7BZDH3K" TargetMode="External"/></Relationships>
</file>

<file path=ppt/notesSlides/_rels/notesSlide8.xml.rels><?xml version="1.0" encoding="UTF-8" standalone="yes"?>
<Relationships xmlns="http://schemas.openxmlformats.org/package/2006/relationships"><Relationship Id="rId8" Type="http://schemas.openxmlformats.org/officeDocument/2006/relationships/hyperlink" Target="consultantplus://offline/ref=64DB4484008996218E92C619395C86ADE4C9321BB921A0A82C6C3F502B9026D85329A445169FA97DZDH3K" TargetMode="External"/><Relationship Id="rId3" Type="http://schemas.openxmlformats.org/officeDocument/2006/relationships/hyperlink" Target="consultantplus://offline/ref=64DB4484008996218E92C619395C86ADE4C9321BB921A0A82C6C3F502B9026D85329A445169DA97EZDH0K" TargetMode="External"/><Relationship Id="rId7" Type="http://schemas.openxmlformats.org/officeDocument/2006/relationships/hyperlink" Target="consultantplus://offline/ref=64DB4484008996218E92C619395C86ADE4C9321BB921A0A82C6C3F502B9026D85329A44017Z9HDK" TargetMode="External"/><Relationship Id="rId12" Type="http://schemas.openxmlformats.org/officeDocument/2006/relationships/hyperlink" Target="consultantplus://offline/ref=64DB4484008996218E92C619395C86ADE7CE3B1FB826A0A82C6C3F502B9026D85329A445169DAD7BZDH2K"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consultantplus://offline/ref=64DB4484008996218E92C619395C86ADE4C9321BB921A0A82C6C3F502B9026D85329A44017Z9HEK" TargetMode="External"/><Relationship Id="rId11" Type="http://schemas.openxmlformats.org/officeDocument/2006/relationships/hyperlink" Target="consultantplus://offline/ref=64DB4484008996218E92C619395C86ADE4C9321EBB25A0A82C6C3F502B9026D85329A445169DA57DZDH0K" TargetMode="External"/><Relationship Id="rId5" Type="http://schemas.openxmlformats.org/officeDocument/2006/relationships/hyperlink" Target="consultantplus://offline/ref=64DB4484008996218E92C619395C86ADE4C9321BB921A0A82C6C3F502B9026D85329A445169DA971ZDH2K" TargetMode="External"/><Relationship Id="rId10" Type="http://schemas.openxmlformats.org/officeDocument/2006/relationships/hyperlink" Target="consultantplus://offline/ref=64DB4484008996218E92C619395C86ADE4C9321BB921A0A82C6C3F502B9026D85329A445169FA971ZDH2K" TargetMode="External"/><Relationship Id="rId4" Type="http://schemas.openxmlformats.org/officeDocument/2006/relationships/hyperlink" Target="consultantplus://offline/ref=64DB4484008996218E92C619395C86ADE4C9321BB921A0A82C6C3F502B9026D85329A445169DA971ZDH4K" TargetMode="External"/><Relationship Id="rId9" Type="http://schemas.openxmlformats.org/officeDocument/2006/relationships/hyperlink" Target="consultantplus://offline/ref=64DB4484008996218E92C619395C86ADE4C9321BB921A0A82C6C3F502B9026D85329A445169FA97FZDHEK"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Особенности трудоустройства лиц в возрасте до 18 лет предусмотрены Трудовым кодексом РФ </a:t>
            </a:r>
            <a:r>
              <a:rPr lang="ru-RU" sz="1200" u="none" strike="noStrike" kern="1200" dirty="0" smtClean="0">
                <a:solidFill>
                  <a:schemeClr val="tx1"/>
                </a:solidFill>
                <a:effectLst/>
                <a:latin typeface="+mn-lt"/>
                <a:ea typeface="+mn-ea"/>
                <a:cs typeface="+mn-cs"/>
                <a:hlinkClick r:id="rId3"/>
              </a:rPr>
              <a:t>(гл. 42)</a:t>
            </a:r>
            <a:r>
              <a:rPr lang="ru-RU" sz="1200" kern="1200" dirty="0" smtClean="0">
                <a:solidFill>
                  <a:schemeClr val="tx1"/>
                </a:solidFill>
                <a:effectLst/>
                <a:latin typeface="+mn-lt"/>
                <a:ea typeface="+mn-ea"/>
                <a:cs typeface="+mn-cs"/>
              </a:rPr>
              <a:t>, иными федеральными законами, коллективными договорами, соглашениями.</a:t>
            </a:r>
          </a:p>
          <a:p>
            <a:r>
              <a:rPr lang="ru-RU" sz="1200" kern="1200" dirty="0" smtClean="0">
                <a:solidFill>
                  <a:schemeClr val="tx1"/>
                </a:solidFill>
                <a:effectLst/>
                <a:latin typeface="+mn-lt"/>
                <a:ea typeface="+mn-ea"/>
                <a:cs typeface="+mn-cs"/>
              </a:rPr>
              <a:t>В соответствии с </a:t>
            </a:r>
            <a:r>
              <a:rPr lang="ru-RU" sz="1200" u="none" strike="noStrike" kern="1200" dirty="0" smtClean="0">
                <a:solidFill>
                  <a:schemeClr val="tx1"/>
                </a:solidFill>
                <a:effectLst/>
                <a:latin typeface="+mn-lt"/>
                <a:ea typeface="+mn-ea"/>
                <a:cs typeface="+mn-cs"/>
                <a:hlinkClick r:id="rId4"/>
              </a:rPr>
              <a:t>п. 2 ст. 5</a:t>
            </a:r>
            <a:r>
              <a:rPr lang="ru-RU" sz="1200" kern="1200" dirty="0" smtClean="0">
                <a:solidFill>
                  <a:schemeClr val="tx1"/>
                </a:solidFill>
                <a:effectLst/>
                <a:latin typeface="+mn-lt"/>
                <a:ea typeface="+mn-ea"/>
                <a:cs typeface="+mn-cs"/>
              </a:rPr>
              <a:t> Закона РФ от 19.04.1991 N 1032-1 "О занятости населения в Российской Федерации" (далее - Закон от 19.04.1991 N 1032-1) несовершеннолетние в возрасте от 14 до 18 лет относятся к категории лиц, особо нуждающихся в социальной защите и испытывающих трудности в поиске работы. Для них государство обеспечивает дополнительные гарантии занятости (</a:t>
            </a:r>
            <a:r>
              <a:rPr lang="ru-RU" sz="1200" u="none" strike="noStrike" kern="1200" dirty="0" smtClean="0">
                <a:solidFill>
                  <a:schemeClr val="tx1"/>
                </a:solidFill>
                <a:effectLst/>
                <a:latin typeface="+mn-lt"/>
                <a:ea typeface="+mn-ea"/>
                <a:cs typeface="+mn-cs"/>
                <a:hlinkClick r:id="rId5"/>
              </a:rPr>
              <a:t>п. 1 ст. 13</a:t>
            </a:r>
            <a:r>
              <a:rPr lang="ru-RU" sz="1200" kern="1200" dirty="0" smtClean="0">
                <a:solidFill>
                  <a:schemeClr val="tx1"/>
                </a:solidFill>
                <a:effectLst/>
                <a:latin typeface="+mn-lt"/>
                <a:ea typeface="+mn-ea"/>
                <a:cs typeface="+mn-cs"/>
              </a:rPr>
              <a:t> Закона от 19.04.1991 N 1032-1) путем:</a:t>
            </a:r>
          </a:p>
          <a:p>
            <a:r>
              <a:rPr lang="ru-RU" sz="1200" kern="1200" dirty="0" smtClean="0">
                <a:solidFill>
                  <a:schemeClr val="tx1"/>
                </a:solidFill>
                <a:effectLst/>
                <a:latin typeface="+mn-lt"/>
                <a:ea typeface="+mn-ea"/>
                <a:cs typeface="+mn-cs"/>
              </a:rPr>
              <a:t>- разработки и реализации целевых программ содействия занятости;</a:t>
            </a:r>
          </a:p>
          <a:p>
            <a:r>
              <a:rPr lang="ru-RU" sz="1200" kern="1200" dirty="0" smtClean="0">
                <a:solidFill>
                  <a:schemeClr val="tx1"/>
                </a:solidFill>
                <a:effectLst/>
                <a:latin typeface="+mn-lt"/>
                <a:ea typeface="+mn-ea"/>
                <a:cs typeface="+mn-cs"/>
              </a:rPr>
              <a:t>- создания дополнительных рабочих мест;</a:t>
            </a:r>
          </a:p>
          <a:p>
            <a:r>
              <a:rPr lang="ru-RU" sz="1200" kern="1200" dirty="0" smtClean="0">
                <a:solidFill>
                  <a:schemeClr val="tx1"/>
                </a:solidFill>
                <a:effectLst/>
                <a:latin typeface="+mn-lt"/>
                <a:ea typeface="+mn-ea"/>
                <a:cs typeface="+mn-cs"/>
              </a:rPr>
              <a:t>- установления минимальной квоты для приема на работу;</a:t>
            </a:r>
          </a:p>
          <a:p>
            <a:r>
              <a:rPr lang="ru-RU" sz="1200" kern="1200" dirty="0" smtClean="0">
                <a:solidFill>
                  <a:schemeClr val="tx1"/>
                </a:solidFill>
                <a:effectLst/>
                <a:latin typeface="+mn-lt"/>
                <a:ea typeface="+mn-ea"/>
                <a:cs typeface="+mn-cs"/>
              </a:rPr>
              <a:t>- организации обучения по специальным программам и др.</a:t>
            </a:r>
          </a:p>
          <a:p>
            <a:r>
              <a:rPr lang="ru-RU" sz="1200" kern="1200" dirty="0" smtClean="0">
                <a:solidFill>
                  <a:schemeClr val="tx1"/>
                </a:solidFill>
                <a:effectLst/>
                <a:latin typeface="+mn-lt"/>
                <a:ea typeface="+mn-ea"/>
                <a:cs typeface="+mn-cs"/>
              </a:rPr>
              <a:t>В случае приема на работу детей, достигших возраста 15 лет, им гарантируются вознаграждение за труд, соблюдение норм охраны труда, сокращенное рабочее время, удлиненный отпуск.</a:t>
            </a:r>
          </a:p>
          <a:p>
            <a:endParaRPr lang="ru-RU" dirty="0"/>
          </a:p>
        </p:txBody>
      </p:sp>
      <p:sp>
        <p:nvSpPr>
          <p:cNvPr id="4" name="Номер слайда 3"/>
          <p:cNvSpPr>
            <a:spLocks noGrp="1"/>
          </p:cNvSpPr>
          <p:nvPr>
            <p:ph type="sldNum" sz="quarter" idx="10"/>
          </p:nvPr>
        </p:nvSpPr>
        <p:spPr/>
        <p:txBody>
          <a:bodyPr/>
          <a:lstStyle/>
          <a:p>
            <a:fld id="{C95E6D33-EE05-45AA-AE41-2F73C081945D}" type="slidenum">
              <a:rPr lang="ru-RU" smtClean="0"/>
              <a:t>2</a:t>
            </a:fld>
            <a:endParaRPr lang="ru-RU"/>
          </a:p>
        </p:txBody>
      </p:sp>
    </p:spTree>
    <p:extLst>
      <p:ext uri="{BB962C8B-B14F-4D97-AF65-F5344CB8AC3E}">
        <p14:creationId xmlns:p14="http://schemas.microsoft.com/office/powerpoint/2010/main" val="3675103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u="none" strike="noStrike" kern="1200" baseline="0" dirty="0" smtClean="0">
                <a:solidFill>
                  <a:schemeClr val="tx1"/>
                </a:solidFill>
                <a:latin typeface="+mn-lt"/>
                <a:ea typeface="+mn-ea"/>
                <a:cs typeface="+mn-cs"/>
              </a:rPr>
              <a:t>Трудовые отношения с несовершеннолетними оформляются по общим правилам, установленным трудовым законодательством РФ.</a:t>
            </a:r>
          </a:p>
          <a:p>
            <a:r>
              <a:rPr lang="ru-RU" sz="1200" b="0" i="0" u="none" strike="noStrike" kern="1200" baseline="0" dirty="0" smtClean="0">
                <a:solidFill>
                  <a:schemeClr val="tx1"/>
                </a:solidFill>
                <a:latin typeface="+mn-lt"/>
                <a:ea typeface="+mn-ea"/>
                <a:cs typeface="+mn-cs"/>
              </a:rPr>
              <a:t>До подписания трудового договора несовершеннолетние работники должны ознакомиться под подпись с правилами внутреннего трудового распорядка и иными локальными нормативными актами, связанными с их трудовой деятельностью (</a:t>
            </a:r>
            <a:r>
              <a:rPr lang="ru-RU" sz="1200" b="0" i="0" u="none" strike="noStrike" kern="1200" baseline="0" dirty="0" smtClean="0">
                <a:solidFill>
                  <a:schemeClr val="tx1"/>
                </a:solidFill>
                <a:latin typeface="+mn-lt"/>
                <a:ea typeface="+mn-ea"/>
                <a:cs typeface="+mn-cs"/>
                <a:hlinkClick r:id="rId3"/>
              </a:rPr>
              <a:t>ч. 3 ст. 68 ТК РФ).</a:t>
            </a:r>
          </a:p>
          <a:p>
            <a:r>
              <a:rPr lang="ru-RU" sz="1200" b="0" i="0" u="none" strike="noStrike" kern="1200" baseline="0" dirty="0" smtClean="0">
                <a:solidFill>
                  <a:schemeClr val="tx1"/>
                </a:solidFill>
                <a:latin typeface="+mn-lt"/>
                <a:ea typeface="+mn-ea"/>
                <a:cs typeface="+mn-cs"/>
              </a:rPr>
              <a:t>В трудовом договоре должны быть отражены обязательные сведения и условия, предусмотренные </a:t>
            </a:r>
            <a:r>
              <a:rPr lang="ru-RU" sz="1200" b="0" i="0" u="none" strike="noStrike" kern="1200" baseline="0" dirty="0" smtClean="0">
                <a:solidFill>
                  <a:schemeClr val="tx1"/>
                </a:solidFill>
                <a:latin typeface="+mn-lt"/>
                <a:ea typeface="+mn-ea"/>
                <a:cs typeface="+mn-cs"/>
                <a:hlinkClick r:id="rId4"/>
              </a:rPr>
              <a:t>ст. 57 ТК РФ.</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i="0" u="none" strike="noStrike" kern="1200" baseline="0" dirty="0" smtClean="0">
                <a:solidFill>
                  <a:schemeClr val="tx1"/>
                </a:solidFill>
                <a:latin typeface="+mn-lt"/>
                <a:ea typeface="+mn-ea"/>
                <a:cs typeface="+mn-cs"/>
              </a:rPr>
              <a:t>Согласно </a:t>
            </a:r>
            <a:r>
              <a:rPr lang="ru-RU" sz="1200" b="0" i="0" u="none" strike="noStrike" kern="1200" baseline="0" dirty="0" smtClean="0">
                <a:solidFill>
                  <a:schemeClr val="tx1"/>
                </a:solidFill>
                <a:latin typeface="+mn-lt"/>
                <a:ea typeface="+mn-ea"/>
                <a:cs typeface="+mn-cs"/>
                <a:hlinkClick r:id="rId5"/>
              </a:rPr>
              <a:t>ч. 4 ст. 70 ТК РФ лицам в возрасте до 18 лет не устанавливается испытание при приеме на работу. Следовательно, трудовой договор с ними не может содержать такого условия. Если же данное условие включено в трудовой договор, оно не подлежит применению (</a:t>
            </a:r>
            <a:r>
              <a:rPr lang="ru-RU" sz="1200" b="0" i="0" u="none" strike="noStrike" kern="1200" baseline="0" dirty="0" smtClean="0">
                <a:solidFill>
                  <a:schemeClr val="tx1"/>
                </a:solidFill>
                <a:latin typeface="+mn-lt"/>
                <a:ea typeface="+mn-ea"/>
                <a:cs typeface="+mn-cs"/>
                <a:hlinkClick r:id="rId6"/>
              </a:rPr>
              <a:t>ч. 2 ст. 9 ТК РФ).</a:t>
            </a:r>
          </a:p>
          <a:p>
            <a:r>
              <a:rPr lang="ru-RU" sz="1200" b="0" i="0" u="none" strike="noStrike" kern="1200" baseline="0" dirty="0" smtClean="0">
                <a:solidFill>
                  <a:schemeClr val="tx1"/>
                </a:solidFill>
                <a:latin typeface="+mn-lt"/>
                <a:ea typeface="+mn-ea"/>
                <a:cs typeface="+mn-cs"/>
              </a:rPr>
              <a:t>После заключения трудового договора оформляется приказ (распоряжение) о приеме на работу (</a:t>
            </a:r>
            <a:r>
              <a:rPr lang="ru-RU" sz="1200" b="0" i="0" u="none" strike="noStrike" kern="1200" baseline="0" dirty="0" smtClean="0">
                <a:solidFill>
                  <a:schemeClr val="tx1"/>
                </a:solidFill>
                <a:latin typeface="+mn-lt"/>
                <a:ea typeface="+mn-ea"/>
                <a:cs typeface="+mn-cs"/>
                <a:hlinkClick r:id="rId7"/>
              </a:rPr>
              <a:t>ст. 68 ТК РФ). Приказ издается по унифицированной </a:t>
            </a:r>
            <a:r>
              <a:rPr lang="ru-RU" sz="1200" b="0" i="0" u="none" strike="noStrike" kern="1200" baseline="0" dirty="0" smtClean="0">
                <a:solidFill>
                  <a:schemeClr val="tx1"/>
                </a:solidFill>
                <a:latin typeface="+mn-lt"/>
                <a:ea typeface="+mn-ea"/>
                <a:cs typeface="+mn-cs"/>
                <a:hlinkClick r:id="rId8"/>
              </a:rPr>
              <a:t>форме N Т-1 или </a:t>
            </a:r>
            <a:r>
              <a:rPr lang="ru-RU" sz="1200" b="0" i="0" u="none" strike="noStrike" kern="1200" baseline="0" dirty="0" smtClean="0">
                <a:solidFill>
                  <a:schemeClr val="tx1"/>
                </a:solidFill>
                <a:latin typeface="+mn-lt"/>
                <a:ea typeface="+mn-ea"/>
                <a:cs typeface="+mn-cs"/>
                <a:hlinkClick r:id="rId9"/>
              </a:rPr>
              <a:t>N Т-1а (утв. Постановлением Госкомстата России от 05.01.2004 N 1).</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0" i="0" u="none" strike="noStrike" kern="1200" baseline="0" dirty="0" smtClean="0">
                <a:solidFill>
                  <a:schemeClr val="tx1"/>
                </a:solidFill>
                <a:latin typeface="+mn-lt"/>
                <a:ea typeface="+mn-ea"/>
                <a:cs typeface="+mn-cs"/>
              </a:rPr>
              <a:t>Содержание приказа должно соответствовать условиям заключенного трудового договора. Вносится соответствующая запись в трудовую книжку работника.</a:t>
            </a:r>
          </a:p>
          <a:p>
            <a:r>
              <a:rPr lang="ru-RU" sz="1200" b="0" i="0" u="none" strike="noStrike" kern="1200" baseline="0" dirty="0" smtClean="0">
                <a:solidFill>
                  <a:schemeClr val="tx1"/>
                </a:solidFill>
                <a:latin typeface="+mn-lt"/>
                <a:ea typeface="+mn-ea"/>
                <a:cs typeface="+mn-cs"/>
              </a:rPr>
              <a:t>При приеме на работу несовершеннолетних работодатель обязан создать для них условия труда, отвечающие требованиям </a:t>
            </a:r>
            <a:r>
              <a:rPr lang="ru-RU" sz="1200" b="0" i="0" u="none" strike="noStrike" kern="1200" baseline="0" dirty="0" smtClean="0">
                <a:solidFill>
                  <a:schemeClr val="tx1"/>
                </a:solidFill>
                <a:latin typeface="+mn-lt"/>
                <a:ea typeface="+mn-ea"/>
                <a:cs typeface="+mn-cs"/>
                <a:hlinkClick r:id="rId10"/>
              </a:rPr>
              <a:t>СанПиН 2.4.6.2553-09</a:t>
            </a:r>
          </a:p>
          <a:p>
            <a:endParaRPr lang="ru-RU" dirty="0"/>
          </a:p>
        </p:txBody>
      </p:sp>
      <p:sp>
        <p:nvSpPr>
          <p:cNvPr id="4" name="Номер слайда 3"/>
          <p:cNvSpPr>
            <a:spLocks noGrp="1"/>
          </p:cNvSpPr>
          <p:nvPr>
            <p:ph type="sldNum" sz="quarter" idx="10"/>
          </p:nvPr>
        </p:nvSpPr>
        <p:spPr/>
        <p:txBody>
          <a:bodyPr/>
          <a:lstStyle/>
          <a:p>
            <a:fld id="{C95E6D33-EE05-45AA-AE41-2F73C081945D}" type="slidenum">
              <a:rPr lang="ru-RU" smtClean="0"/>
              <a:t>11</a:t>
            </a:fld>
            <a:endParaRPr lang="ru-RU"/>
          </a:p>
        </p:txBody>
      </p:sp>
    </p:spTree>
    <p:extLst>
      <p:ext uri="{BB962C8B-B14F-4D97-AF65-F5344CB8AC3E}">
        <p14:creationId xmlns:p14="http://schemas.microsoft.com/office/powerpoint/2010/main" val="1049178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smtClean="0"/>
              <a:t>Обязательными для включения в трудовой договор являются следующие условия:</a:t>
            </a:r>
            <a:endParaRPr lang="ru-RU" sz="800" dirty="0" smtClean="0"/>
          </a:p>
          <a:p>
            <a:r>
              <a:rPr lang="ru-RU" sz="1200" dirty="0" smtClean="0"/>
              <a:t>фамилия, имя, отчество работника и наименование работодателя;</a:t>
            </a:r>
          </a:p>
          <a:p>
            <a:r>
              <a:rPr lang="ru-RU" sz="1200" dirty="0" smtClean="0"/>
              <a:t>сведения о документах, удостоверяющих личность работника и работодателя - физического лица;</a:t>
            </a:r>
          </a:p>
          <a:p>
            <a:r>
              <a:rPr lang="ru-RU" sz="1200" dirty="0" smtClean="0"/>
              <a:t>ИНН для работодателей, (за исключением работодателей - физических лиц, не являющихся ИП);</a:t>
            </a:r>
          </a:p>
          <a:p>
            <a:r>
              <a:rPr lang="ru-RU" sz="1200" dirty="0" smtClean="0"/>
              <a:t>сведения о представителе работодателя, подписавшем трудовой договор, и основание, в силу которого он наделен соответствующими полномочиями;</a:t>
            </a:r>
          </a:p>
          <a:p>
            <a:r>
              <a:rPr lang="ru-RU" sz="1200" dirty="0" smtClean="0"/>
              <a:t>место и дата заключения трудового договора;</a:t>
            </a:r>
          </a:p>
          <a:p>
            <a:r>
              <a:rPr lang="ru-RU" sz="1200" dirty="0" smtClean="0"/>
              <a:t>место выполнения работы; </a:t>
            </a:r>
          </a:p>
          <a:p>
            <a:r>
              <a:rPr lang="ru-RU" sz="1200" dirty="0" smtClean="0"/>
              <a:t>трудовая функция; </a:t>
            </a:r>
          </a:p>
          <a:p>
            <a:r>
              <a:rPr lang="ru-RU" sz="1200" dirty="0" smtClean="0"/>
              <a:t>дата начала работы; </a:t>
            </a:r>
          </a:p>
          <a:p>
            <a:r>
              <a:rPr lang="ru-RU" sz="1200" dirty="0" smtClean="0"/>
              <a:t>срок действия; </a:t>
            </a:r>
          </a:p>
          <a:p>
            <a:r>
              <a:rPr lang="ru-RU" sz="1200" dirty="0" smtClean="0"/>
              <a:t>условия оплаты труда (в том числе размер тарифной ставки или оклада (должностного оклада) работника, доплаты, надбавки и поощрительные выплаты);</a:t>
            </a:r>
          </a:p>
          <a:p>
            <a:r>
              <a:rPr lang="ru-RU" sz="1200" dirty="0" smtClean="0"/>
              <a:t>режим рабочего времени и времени отдыха;</a:t>
            </a:r>
          </a:p>
          <a:p>
            <a:r>
              <a:rPr lang="ru-RU" sz="1200" dirty="0" smtClean="0"/>
              <a:t>условия труда на рабочем месте;</a:t>
            </a:r>
          </a:p>
          <a:p>
            <a:r>
              <a:rPr lang="ru-RU" sz="1200" dirty="0" smtClean="0"/>
              <a:t>условие об обязательном социальном страховании работника.</a:t>
            </a:r>
          </a:p>
          <a:p>
            <a:endParaRPr lang="ru-RU" dirty="0"/>
          </a:p>
        </p:txBody>
      </p:sp>
      <p:sp>
        <p:nvSpPr>
          <p:cNvPr id="4" name="Номер слайда 3"/>
          <p:cNvSpPr>
            <a:spLocks noGrp="1"/>
          </p:cNvSpPr>
          <p:nvPr>
            <p:ph type="sldNum" sz="quarter" idx="10"/>
          </p:nvPr>
        </p:nvSpPr>
        <p:spPr/>
        <p:txBody>
          <a:bodyPr/>
          <a:lstStyle/>
          <a:p>
            <a:fld id="{C95E6D33-EE05-45AA-AE41-2F73C081945D}" type="slidenum">
              <a:rPr lang="ru-RU" smtClean="0"/>
              <a:t>12</a:t>
            </a:fld>
            <a:endParaRPr lang="ru-RU"/>
          </a:p>
        </p:txBody>
      </p:sp>
    </p:spTree>
    <p:extLst>
      <p:ext uri="{BB962C8B-B14F-4D97-AF65-F5344CB8AC3E}">
        <p14:creationId xmlns:p14="http://schemas.microsoft.com/office/powerpoint/2010/main" val="3881959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По общему правилу переноска и передвижение несовершеннолетними работниками тяжестей допускается только в пределах установленных норм (ч. 2 ст. 265 ТК РФ). Нормы предельно допустимых нагрузок для лиц моложе восемнадцати лет при подъеме и перемещении тяжестей вручную утверждены Постановлением Минтруда России от 07.04.1999 N 7.</a:t>
            </a:r>
          </a:p>
          <a:p>
            <a:r>
              <a:rPr lang="ru-RU" sz="1200" kern="1200" dirty="0" smtClean="0">
                <a:solidFill>
                  <a:schemeClr val="tx1"/>
                </a:solidFill>
                <a:effectLst/>
                <a:latin typeface="+mn-lt"/>
                <a:ea typeface="+mn-ea"/>
                <a:cs typeface="+mn-cs"/>
              </a:rPr>
              <a:t>Исключение составляют случаи, когда спортсмены в возрасте до 18 лет участвуют в спортивных мероприятиях. В ходе данных мероприятий допускается превышение указанных норм, если это необходимо в соответствии с планом подготовки к соревнованиям и такие нагрузки не запрещены по состоянию здоровья, что подтверждается медицинским заключением (ст. 348.8 ТК РФ, </a:t>
            </a:r>
            <a:r>
              <a:rPr lang="ru-RU" sz="1200" kern="1200" dirty="0" err="1" smtClean="0">
                <a:solidFill>
                  <a:schemeClr val="tx1"/>
                </a:solidFill>
                <a:effectLst/>
                <a:latin typeface="+mn-lt"/>
                <a:ea typeface="+mn-ea"/>
                <a:cs typeface="+mn-cs"/>
              </a:rPr>
              <a:t>абз</a:t>
            </a:r>
            <a:r>
              <a:rPr lang="ru-RU" sz="1200" kern="1200" dirty="0" smtClean="0">
                <a:solidFill>
                  <a:schemeClr val="tx1"/>
                </a:solidFill>
                <a:effectLst/>
                <a:latin typeface="+mn-lt"/>
                <a:ea typeface="+mn-ea"/>
                <a:cs typeface="+mn-cs"/>
              </a:rPr>
              <a:t>. 4 п. 7 Постановления Пленума Верховного Суда РФ от 28.01.2014 N 1).</a:t>
            </a:r>
          </a:p>
          <a:p>
            <a:r>
              <a:rPr lang="ru-RU" sz="1200" kern="1200" dirty="0" smtClean="0">
                <a:solidFill>
                  <a:schemeClr val="tx1"/>
                </a:solidFill>
                <a:effectLst/>
                <a:latin typeface="+mn-lt"/>
                <a:ea typeface="+mn-ea"/>
                <a:cs typeface="+mn-cs"/>
              </a:rPr>
              <a:t>Согласно ст. 268 ТК РФ и п. 14 Постановления Пленума Верховного Суда РФ от 28.01.2014 N 1 несовершеннолетних работников запрещается:</a:t>
            </a:r>
          </a:p>
          <a:p>
            <a:r>
              <a:rPr lang="ru-RU" sz="1200" kern="1200" dirty="0" smtClean="0">
                <a:solidFill>
                  <a:schemeClr val="tx1"/>
                </a:solidFill>
                <a:effectLst/>
                <a:latin typeface="+mn-lt"/>
                <a:ea typeface="+mn-ea"/>
                <a:cs typeface="+mn-cs"/>
              </a:rPr>
              <a:t>- направлять в командировки;</a:t>
            </a:r>
          </a:p>
          <a:p>
            <a:r>
              <a:rPr lang="ru-RU" sz="1200" kern="1200" dirty="0" smtClean="0">
                <a:solidFill>
                  <a:schemeClr val="tx1"/>
                </a:solidFill>
                <a:effectLst/>
                <a:latin typeface="+mn-lt"/>
                <a:ea typeface="+mn-ea"/>
                <a:cs typeface="+mn-cs"/>
              </a:rPr>
              <a:t>- привлекать к сверхурочной работе, работе в ночное время, в выходные и нерабочие праздничные дни.</a:t>
            </a:r>
          </a:p>
          <a:p>
            <a:r>
              <a:rPr lang="ru-RU" sz="1200" kern="1200" dirty="0" smtClean="0">
                <a:solidFill>
                  <a:schemeClr val="tx1"/>
                </a:solidFill>
                <a:effectLst/>
                <a:latin typeface="+mn-lt"/>
                <a:ea typeface="+mn-ea"/>
                <a:cs typeface="+mn-cs"/>
              </a:rPr>
              <a:t>Указанный запрет не распространяется:</a:t>
            </a:r>
          </a:p>
          <a:p>
            <a:r>
              <a:rPr lang="ru-RU" sz="1200" kern="1200" dirty="0" smtClean="0">
                <a:solidFill>
                  <a:schemeClr val="tx1"/>
                </a:solidFill>
                <a:effectLst/>
                <a:latin typeface="+mn-lt"/>
                <a:ea typeface="+mn-ea"/>
                <a:cs typeface="+mn-cs"/>
              </a:rPr>
              <a:t>- на творческих работников средств массовой информации, организаций кинематографии, теле- и </a:t>
            </a:r>
            <a:r>
              <a:rPr lang="ru-RU" sz="1200" kern="1200" dirty="0" err="1" smtClean="0">
                <a:solidFill>
                  <a:schemeClr val="tx1"/>
                </a:solidFill>
                <a:effectLst/>
                <a:latin typeface="+mn-lt"/>
                <a:ea typeface="+mn-ea"/>
                <a:cs typeface="+mn-cs"/>
              </a:rPr>
              <a:t>видеосъемочных</a:t>
            </a:r>
            <a:r>
              <a:rPr lang="ru-RU" sz="1200" kern="1200" dirty="0" smtClean="0">
                <a:solidFill>
                  <a:schemeClr val="tx1"/>
                </a:solidFill>
                <a:effectLst/>
                <a:latin typeface="+mn-lt"/>
                <a:ea typeface="+mn-ea"/>
                <a:cs typeface="+mn-cs"/>
              </a:rPr>
              <a:t> коллективов, театров, театральных и концертных организаций, цирков и иных лиц, участвующих в создании и (или) исполнении (экспонировании) произведений. Перечень профессий и должностей творческих работников средств массовой информации, организаций кинематографии, теле- и </a:t>
            </a:r>
            <a:r>
              <a:rPr lang="ru-RU" sz="1200" kern="1200" dirty="0" err="1" smtClean="0">
                <a:solidFill>
                  <a:schemeClr val="tx1"/>
                </a:solidFill>
                <a:effectLst/>
                <a:latin typeface="+mn-lt"/>
                <a:ea typeface="+mn-ea"/>
                <a:cs typeface="+mn-cs"/>
              </a:rPr>
              <a:t>видеосъемочных</a:t>
            </a:r>
            <a:r>
              <a:rPr lang="ru-RU" sz="1200" kern="1200" dirty="0" smtClean="0">
                <a:solidFill>
                  <a:schemeClr val="tx1"/>
                </a:solidFill>
                <a:effectLst/>
                <a:latin typeface="+mn-lt"/>
                <a:ea typeface="+mn-ea"/>
                <a:cs typeface="+mn-cs"/>
              </a:rPr>
              <a:t> коллективов, театров, театральных и концертных организаций, цирков и иных лиц, участвующих в создании и (или) исполнении (экспонировании) произведений, особенности трудовой деятельности которых установлены Трудовым кодексом Российской Федерации, утвержден Постановлением Правительства РФ от 28.04.2007 N 252;</a:t>
            </a:r>
          </a:p>
          <a:p>
            <a:r>
              <a:rPr lang="ru-RU" sz="1200" kern="1200" dirty="0" smtClean="0">
                <a:solidFill>
                  <a:schemeClr val="tx1"/>
                </a:solidFill>
                <a:effectLst/>
                <a:latin typeface="+mn-lt"/>
                <a:ea typeface="+mn-ea"/>
                <a:cs typeface="+mn-cs"/>
              </a:rPr>
              <a:t>- спортсменов в возрасте до 18 лет (ч. 3 ст. 348.8 ТК РФ).</a:t>
            </a:r>
          </a:p>
          <a:p>
            <a:endParaRPr lang="ru-RU" dirty="0"/>
          </a:p>
        </p:txBody>
      </p:sp>
      <p:sp>
        <p:nvSpPr>
          <p:cNvPr id="4" name="Номер слайда 3"/>
          <p:cNvSpPr>
            <a:spLocks noGrp="1"/>
          </p:cNvSpPr>
          <p:nvPr>
            <p:ph type="sldNum" sz="quarter" idx="10"/>
          </p:nvPr>
        </p:nvSpPr>
        <p:spPr/>
        <p:txBody>
          <a:bodyPr/>
          <a:lstStyle/>
          <a:p>
            <a:fld id="{C95E6D33-EE05-45AA-AE41-2F73C081945D}" type="slidenum">
              <a:rPr lang="ru-RU" smtClean="0"/>
              <a:t>13</a:t>
            </a:fld>
            <a:endParaRPr lang="ru-RU"/>
          </a:p>
        </p:txBody>
      </p:sp>
    </p:spTree>
    <p:extLst>
      <p:ext uri="{BB962C8B-B14F-4D97-AF65-F5344CB8AC3E}">
        <p14:creationId xmlns:p14="http://schemas.microsoft.com/office/powerpoint/2010/main" val="1842525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Продолжительность рабочего времени несовершеннолетнего зависит от его возраста и составляет (ч. 1 ст. 92 ТК РФ):</a:t>
            </a:r>
          </a:p>
          <a:p>
            <a:r>
              <a:rPr lang="ru-RU" sz="1200" kern="1200" dirty="0" smtClean="0">
                <a:solidFill>
                  <a:schemeClr val="tx1"/>
                </a:solidFill>
                <a:effectLst/>
                <a:latin typeface="+mn-lt"/>
                <a:ea typeface="+mn-ea"/>
                <a:cs typeface="+mn-cs"/>
              </a:rPr>
              <a:t>- для работников в возрасте до 16 лет - не более 24 часов в неделю;</a:t>
            </a:r>
          </a:p>
          <a:p>
            <a:r>
              <a:rPr lang="ru-RU" sz="1200" kern="1200" dirty="0" smtClean="0">
                <a:solidFill>
                  <a:schemeClr val="tx1"/>
                </a:solidFill>
                <a:effectLst/>
                <a:latin typeface="+mn-lt"/>
                <a:ea typeface="+mn-ea"/>
                <a:cs typeface="+mn-cs"/>
              </a:rPr>
              <a:t>- для работников в возрасте от 16 до 18 лет - не более 35 часов в неделю.</a:t>
            </a:r>
          </a:p>
          <a:p>
            <a:r>
              <a:rPr lang="ru-RU" sz="1200" kern="1200" dirty="0" smtClean="0">
                <a:solidFill>
                  <a:schemeClr val="tx1"/>
                </a:solidFill>
                <a:effectLst/>
                <a:latin typeface="+mn-lt"/>
                <a:ea typeface="+mn-ea"/>
                <a:cs typeface="+mn-cs"/>
              </a:rPr>
              <a:t>Для несовершеннолетних работников, получающих общее или среднее профессиональное образование и работающих в течение учебного года, продолжительность рабочего времени не может превышать (ч. 4 ст. 92 ТК РФ):</a:t>
            </a:r>
          </a:p>
          <a:p>
            <a:r>
              <a:rPr lang="ru-RU" sz="1200" kern="1200" dirty="0" smtClean="0">
                <a:solidFill>
                  <a:schemeClr val="tx1"/>
                </a:solidFill>
                <a:effectLst/>
                <a:latin typeface="+mn-lt"/>
                <a:ea typeface="+mn-ea"/>
                <a:cs typeface="+mn-cs"/>
              </a:rPr>
              <a:t>- для лиц в возрасте до 16 лет - 12 часов в неделю;</a:t>
            </a:r>
          </a:p>
          <a:p>
            <a:r>
              <a:rPr lang="ru-RU" sz="1200" kern="1200" dirty="0" smtClean="0">
                <a:solidFill>
                  <a:schemeClr val="tx1"/>
                </a:solidFill>
                <a:effectLst/>
                <a:latin typeface="+mn-lt"/>
                <a:ea typeface="+mn-ea"/>
                <a:cs typeface="+mn-cs"/>
              </a:rPr>
              <a:t>- для лиц в возрасте от 16 до 18 лет - 17,5 часа в неделю.</a:t>
            </a:r>
          </a:p>
          <a:p>
            <a:r>
              <a:rPr lang="ru-RU" sz="1200" kern="1200" dirty="0" smtClean="0">
                <a:solidFill>
                  <a:schemeClr val="tx1"/>
                </a:solidFill>
                <a:effectLst/>
                <a:latin typeface="+mn-lt"/>
                <a:ea typeface="+mn-ea"/>
                <a:cs typeface="+mn-cs"/>
              </a:rPr>
              <a:t>Максимальная продолжительность ежедневной работы (смены) для несовершеннолетних составляет (</a:t>
            </a:r>
            <a:r>
              <a:rPr lang="ru-RU" sz="1200" kern="1200" dirty="0" err="1" smtClean="0">
                <a:solidFill>
                  <a:schemeClr val="tx1"/>
                </a:solidFill>
                <a:effectLst/>
                <a:latin typeface="+mn-lt"/>
                <a:ea typeface="+mn-ea"/>
                <a:cs typeface="+mn-cs"/>
              </a:rPr>
              <a:t>абз</a:t>
            </a:r>
            <a:r>
              <a:rPr lang="ru-RU" sz="1200" kern="1200" dirty="0" smtClean="0">
                <a:solidFill>
                  <a:schemeClr val="tx1"/>
                </a:solidFill>
                <a:effectLst/>
                <a:latin typeface="+mn-lt"/>
                <a:ea typeface="+mn-ea"/>
                <a:cs typeface="+mn-cs"/>
              </a:rPr>
              <a:t>. 2 ч. 1 ст. 94 ТК РФ):</a:t>
            </a:r>
          </a:p>
          <a:p>
            <a:r>
              <a:rPr lang="ru-RU" sz="1200" kern="1200" dirty="0" smtClean="0">
                <a:solidFill>
                  <a:schemeClr val="tx1"/>
                </a:solidFill>
                <a:effectLst/>
                <a:latin typeface="+mn-lt"/>
                <a:ea typeface="+mn-ea"/>
                <a:cs typeface="+mn-cs"/>
              </a:rPr>
              <a:t>- для работников в возрасте от 14 до 15 лет - не более 4 часов;</a:t>
            </a:r>
          </a:p>
          <a:p>
            <a:r>
              <a:rPr lang="ru-RU" sz="1200" kern="1200" dirty="0" smtClean="0">
                <a:solidFill>
                  <a:schemeClr val="tx1"/>
                </a:solidFill>
                <a:effectLst/>
                <a:latin typeface="+mn-lt"/>
                <a:ea typeface="+mn-ea"/>
                <a:cs typeface="+mn-cs"/>
              </a:rPr>
              <a:t>- для работников в возрасте от 15 до 16 лет - не более 5 часов;</a:t>
            </a:r>
          </a:p>
          <a:p>
            <a:r>
              <a:rPr lang="ru-RU" sz="1200" kern="1200" dirty="0" smtClean="0">
                <a:solidFill>
                  <a:schemeClr val="tx1"/>
                </a:solidFill>
                <a:effectLst/>
                <a:latin typeface="+mn-lt"/>
                <a:ea typeface="+mn-ea"/>
                <a:cs typeface="+mn-cs"/>
              </a:rPr>
              <a:t>- для работников в возрасте от 16 до 18 лет - не более 7 часов.</a:t>
            </a:r>
          </a:p>
          <a:p>
            <a:r>
              <a:rPr lang="ru-RU" sz="1200" kern="1200" dirty="0" smtClean="0">
                <a:solidFill>
                  <a:schemeClr val="tx1"/>
                </a:solidFill>
                <a:effectLst/>
                <a:latin typeface="+mn-lt"/>
                <a:ea typeface="+mn-ea"/>
                <a:cs typeface="+mn-cs"/>
              </a:rPr>
              <a:t>Данные правила распространяются и на лиц, получающих общее или среднее профессиональное образование и работающих в период каникул.</a:t>
            </a:r>
          </a:p>
          <a:p>
            <a:r>
              <a:rPr lang="ru-RU" sz="1200" kern="1200" dirty="0" smtClean="0">
                <a:solidFill>
                  <a:schemeClr val="tx1"/>
                </a:solidFill>
                <a:effectLst/>
                <a:latin typeface="+mn-lt"/>
                <a:ea typeface="+mn-ea"/>
                <a:cs typeface="+mn-cs"/>
              </a:rPr>
              <a:t>Для несовершеннолетних работников, которые получают общее или среднее профессиональное образование и работают в течение учебного года, продолжительность ежедневной работы (смены) составляет (</a:t>
            </a:r>
            <a:r>
              <a:rPr lang="ru-RU" sz="1200" kern="1200" dirty="0" err="1" smtClean="0">
                <a:solidFill>
                  <a:schemeClr val="tx1"/>
                </a:solidFill>
                <a:effectLst/>
                <a:latin typeface="+mn-lt"/>
                <a:ea typeface="+mn-ea"/>
                <a:cs typeface="+mn-cs"/>
              </a:rPr>
              <a:t>абз</a:t>
            </a:r>
            <a:r>
              <a:rPr lang="ru-RU" sz="1200" kern="1200" dirty="0" smtClean="0">
                <a:solidFill>
                  <a:schemeClr val="tx1"/>
                </a:solidFill>
                <a:effectLst/>
                <a:latin typeface="+mn-lt"/>
                <a:ea typeface="+mn-ea"/>
                <a:cs typeface="+mn-cs"/>
              </a:rPr>
              <a:t>. 3 ч. 1 ст. 94 ТК РФ):</a:t>
            </a:r>
          </a:p>
          <a:p>
            <a:r>
              <a:rPr lang="ru-RU" sz="1200" kern="1200" dirty="0" smtClean="0">
                <a:solidFill>
                  <a:schemeClr val="tx1"/>
                </a:solidFill>
                <a:effectLst/>
                <a:latin typeface="+mn-lt"/>
                <a:ea typeface="+mn-ea"/>
                <a:cs typeface="+mn-cs"/>
              </a:rPr>
              <a:t>- для лиц в возрасте от 14 до 16 лет - не более 2,5 часа;</a:t>
            </a:r>
          </a:p>
          <a:p>
            <a:r>
              <a:rPr lang="ru-RU" sz="1200" kern="1200" dirty="0" smtClean="0">
                <a:solidFill>
                  <a:schemeClr val="tx1"/>
                </a:solidFill>
                <a:effectLst/>
                <a:latin typeface="+mn-lt"/>
                <a:ea typeface="+mn-ea"/>
                <a:cs typeface="+mn-cs"/>
              </a:rPr>
              <a:t>- для лиц в возрасте от 16 до 18 лет - не более 4 часов.</a:t>
            </a:r>
          </a:p>
          <a:p>
            <a:r>
              <a:rPr lang="ru-RU" sz="1200" kern="1200" dirty="0" smtClean="0">
                <a:solidFill>
                  <a:schemeClr val="tx1"/>
                </a:solidFill>
                <a:effectLst/>
                <a:latin typeface="+mn-lt"/>
                <a:ea typeface="+mn-ea"/>
                <a:cs typeface="+mn-cs"/>
              </a:rPr>
              <a:t>Для несовершеннолетних работников нормы выработки устанавливаются исходя из общих норм выработки пропорционально установленной для этих лиц сокращенной продолжительности рабочего времени. Если несовершеннолетние поступают на работу после получения общего образования или среднего профессионального образования, а также после завершения профессионального обучения на производстве, им могут устанавливаться пониженные нормы выработки по сравнению с другими работниками (ст. 270 ТК РФ).</a:t>
            </a:r>
          </a:p>
          <a:p>
            <a:endParaRPr lang="ru-RU" dirty="0"/>
          </a:p>
        </p:txBody>
      </p:sp>
      <p:sp>
        <p:nvSpPr>
          <p:cNvPr id="4" name="Номер слайда 3"/>
          <p:cNvSpPr>
            <a:spLocks noGrp="1"/>
          </p:cNvSpPr>
          <p:nvPr>
            <p:ph type="sldNum" sz="quarter" idx="10"/>
          </p:nvPr>
        </p:nvSpPr>
        <p:spPr/>
        <p:txBody>
          <a:bodyPr/>
          <a:lstStyle/>
          <a:p>
            <a:fld id="{C95E6D33-EE05-45AA-AE41-2F73C081945D}" type="slidenum">
              <a:rPr lang="ru-RU" smtClean="0"/>
              <a:t>14</a:t>
            </a:fld>
            <a:endParaRPr lang="ru-RU"/>
          </a:p>
        </p:txBody>
      </p:sp>
    </p:spTree>
    <p:extLst>
      <p:ext uri="{BB962C8B-B14F-4D97-AF65-F5344CB8AC3E}">
        <p14:creationId xmlns:p14="http://schemas.microsoft.com/office/powerpoint/2010/main" val="158710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Несовершеннолетним работникам предоставляется ежегодный основной оплачиваемый отпуск продолжительностью 31 календарный день в удобное для них время (ст. 267 ТК РФ).</a:t>
            </a:r>
          </a:p>
          <a:p>
            <a:r>
              <a:rPr lang="ru-RU" sz="1200" kern="1200" dirty="0" smtClean="0">
                <a:solidFill>
                  <a:schemeClr val="tx1"/>
                </a:solidFill>
                <a:effectLst/>
                <a:latin typeface="+mn-lt"/>
                <a:ea typeface="+mn-ea"/>
                <a:cs typeface="+mn-cs"/>
              </a:rPr>
              <a:t>Для работников в возрасте до 18 лет предусмотрены дополнительные гарантии реализации права на отпуск. Так, в отношении этих работников Трудовым кодексом РФ установлены запреты:</a:t>
            </a:r>
          </a:p>
          <a:p>
            <a:r>
              <a:rPr lang="ru-RU" sz="1200" kern="1200" dirty="0" smtClean="0">
                <a:solidFill>
                  <a:schemeClr val="tx1"/>
                </a:solidFill>
                <a:effectLst/>
                <a:latin typeface="+mn-lt"/>
                <a:ea typeface="+mn-ea"/>
                <a:cs typeface="+mn-cs"/>
              </a:rPr>
              <a:t>- на непредоставление ежегодного оплачиваемого отпуска (ч. 4 ст. 124 ТК РФ);</a:t>
            </a:r>
          </a:p>
          <a:p>
            <a:r>
              <a:rPr lang="ru-RU" sz="1200" kern="1200" dirty="0" smtClean="0">
                <a:solidFill>
                  <a:schemeClr val="tx1"/>
                </a:solidFill>
                <a:effectLst/>
                <a:latin typeface="+mn-lt"/>
                <a:ea typeface="+mn-ea"/>
                <a:cs typeface="+mn-cs"/>
              </a:rPr>
              <a:t>- отзыв из отпуска (ч. 3 ст. 125 ТК РФ);</a:t>
            </a:r>
          </a:p>
          <a:p>
            <a:r>
              <a:rPr lang="ru-RU" sz="1200" kern="1200" dirty="0" smtClean="0">
                <a:solidFill>
                  <a:schemeClr val="tx1"/>
                </a:solidFill>
                <a:effectLst/>
                <a:latin typeface="+mn-lt"/>
                <a:ea typeface="+mn-ea"/>
                <a:cs typeface="+mn-cs"/>
              </a:rPr>
              <a:t>- замену отпуска денежной компенсацией (ч. 3 ст. 126 ТК РФ).</a:t>
            </a:r>
          </a:p>
          <a:p>
            <a:endParaRPr lang="ru-RU" dirty="0"/>
          </a:p>
        </p:txBody>
      </p:sp>
      <p:sp>
        <p:nvSpPr>
          <p:cNvPr id="4" name="Номер слайда 3"/>
          <p:cNvSpPr>
            <a:spLocks noGrp="1"/>
          </p:cNvSpPr>
          <p:nvPr>
            <p:ph type="sldNum" sz="quarter" idx="10"/>
          </p:nvPr>
        </p:nvSpPr>
        <p:spPr/>
        <p:txBody>
          <a:bodyPr/>
          <a:lstStyle/>
          <a:p>
            <a:fld id="{C95E6D33-EE05-45AA-AE41-2F73C081945D}" type="slidenum">
              <a:rPr lang="ru-RU" smtClean="0"/>
              <a:t>15</a:t>
            </a:fld>
            <a:endParaRPr lang="ru-RU"/>
          </a:p>
        </p:txBody>
      </p:sp>
    </p:spTree>
    <p:extLst>
      <p:ext uri="{BB962C8B-B14F-4D97-AF65-F5344CB8AC3E}">
        <p14:creationId xmlns:p14="http://schemas.microsoft.com/office/powerpoint/2010/main" val="1570300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Особенности оплаты труда несовершеннолетних работников предусмотрены ст. 271 ТК РФ и зависят от системы оплаты труда, принятой в организации.</a:t>
            </a:r>
          </a:p>
          <a:p>
            <a:r>
              <a:rPr lang="ru-RU" sz="1200" kern="1200" dirty="0" smtClean="0">
                <a:solidFill>
                  <a:schemeClr val="tx1"/>
                </a:solidFill>
                <a:effectLst/>
                <a:latin typeface="+mn-lt"/>
                <a:ea typeface="+mn-ea"/>
                <a:cs typeface="+mn-cs"/>
              </a:rPr>
              <a:t>При повременной оплате труда размер зарплаты таких работников зависит от продолжительности их работы. При этом работодатель за счет собственных средств может производить доплаты до уровня оплаты труда работников соответствующих категорий при полной продолжительности ежедневной работы (ч. 1 ст. 271 ТК РФ).</a:t>
            </a:r>
          </a:p>
          <a:p>
            <a:r>
              <a:rPr lang="ru-RU" sz="1200" kern="1200" dirty="0" smtClean="0">
                <a:solidFill>
                  <a:schemeClr val="tx1"/>
                </a:solidFill>
                <a:effectLst/>
                <a:latin typeface="+mn-lt"/>
                <a:ea typeface="+mn-ea"/>
                <a:cs typeface="+mn-cs"/>
              </a:rPr>
              <a:t>Несовершеннолетним работникам, допущенным к сдельным работам, зарплата выплачивается по установленным сдельным расценкам. Работодатель вправе устанавливать им за счет собственных средств доплату до тарифной ставки за время, на которое сокращается продолжительность их ежедневной работы (ч. 2 ст. 271 ТК РФ).</a:t>
            </a:r>
          </a:p>
          <a:p>
            <a:r>
              <a:rPr lang="ru-RU" sz="1200" kern="1200" dirty="0" smtClean="0">
                <a:solidFill>
                  <a:schemeClr val="tx1"/>
                </a:solidFill>
                <a:effectLst/>
                <a:latin typeface="+mn-lt"/>
                <a:ea typeface="+mn-ea"/>
                <a:cs typeface="+mn-cs"/>
              </a:rPr>
              <a:t>Работникам в возрасте до 18 лет, которые обучаются в организациях, осуществляющих образовательную деятельность, и работают в свободное от учебы время, оплата труда также производится пропорционально отработанному времени или в зависимости от выработки. Работодатель за счет собственных средств может устанавливать таким работникам доплаты к заработной плате (ч. 3 ст. 271 ТК РФ).</a:t>
            </a:r>
          </a:p>
          <a:p>
            <a:r>
              <a:rPr lang="ru-RU" sz="1200" kern="1200" dirty="0" smtClean="0">
                <a:solidFill>
                  <a:schemeClr val="tx1"/>
                </a:solidFill>
                <a:effectLst/>
                <a:latin typeface="+mn-lt"/>
                <a:ea typeface="+mn-ea"/>
                <a:cs typeface="+mn-cs"/>
              </a:rPr>
              <a:t>На особенность оплаты труда несовершеннолетних работников указано также в Письме ФНС России от 31.08.2010 N ШС-37-3/10304@, в котором приведено разъяснение </a:t>
            </a:r>
            <a:r>
              <a:rPr lang="ru-RU" sz="1200" kern="1200" dirty="0" err="1" smtClean="0">
                <a:solidFill>
                  <a:schemeClr val="tx1"/>
                </a:solidFill>
                <a:effectLst/>
                <a:latin typeface="+mn-lt"/>
                <a:ea typeface="+mn-ea"/>
                <a:cs typeface="+mn-cs"/>
              </a:rPr>
              <a:t>Роструда</a:t>
            </a:r>
            <a:r>
              <a:rPr lang="ru-RU" sz="1200" kern="1200" dirty="0" smtClean="0">
                <a:solidFill>
                  <a:schemeClr val="tx1"/>
                </a:solidFill>
                <a:effectLst/>
                <a:latin typeface="+mn-lt"/>
                <a:ea typeface="+mn-ea"/>
                <a:cs typeface="+mn-cs"/>
              </a:rPr>
              <a:t> по данному вопросу.</a:t>
            </a:r>
          </a:p>
          <a:p>
            <a:endParaRPr lang="ru-RU" dirty="0"/>
          </a:p>
        </p:txBody>
      </p:sp>
      <p:sp>
        <p:nvSpPr>
          <p:cNvPr id="4" name="Номер слайда 3"/>
          <p:cNvSpPr>
            <a:spLocks noGrp="1"/>
          </p:cNvSpPr>
          <p:nvPr>
            <p:ph type="sldNum" sz="quarter" idx="10"/>
          </p:nvPr>
        </p:nvSpPr>
        <p:spPr/>
        <p:txBody>
          <a:bodyPr/>
          <a:lstStyle/>
          <a:p>
            <a:fld id="{C95E6D33-EE05-45AA-AE41-2F73C081945D}" type="slidenum">
              <a:rPr lang="ru-RU" smtClean="0"/>
              <a:t>16</a:t>
            </a:fld>
            <a:endParaRPr lang="ru-RU"/>
          </a:p>
        </p:txBody>
      </p:sp>
    </p:spTree>
    <p:extLst>
      <p:ext uri="{BB962C8B-B14F-4D97-AF65-F5344CB8AC3E}">
        <p14:creationId xmlns:p14="http://schemas.microsoft.com/office/powerpoint/2010/main" val="2398801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Согласно ст. 241 ТК РФ за причиненный работодателю ущерб работник несет материальную ответственность в пределах своего среднего месячного заработка.</a:t>
            </a:r>
          </a:p>
          <a:p>
            <a:r>
              <a:rPr lang="ru-RU" sz="1200" kern="1200" dirty="0" smtClean="0">
                <a:solidFill>
                  <a:schemeClr val="tx1"/>
                </a:solidFill>
                <a:effectLst/>
                <a:latin typeface="+mn-lt"/>
                <a:ea typeface="+mn-ea"/>
                <a:cs typeface="+mn-cs"/>
              </a:rPr>
              <a:t>Подробнее об этом см. "Путеводитель по кадровым вопросам. Материальная ответственность работника".</a:t>
            </a:r>
          </a:p>
          <a:p>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По общему правилу письменные договоры о полной индивидуальной или коллективной (бригадной) материальной ответственности могут заключаться с работниками, достигшими 18 лет (ст. 244 ТК РФ, п. 10 Постановления Пленума Верховного Суда РФ от 28.01.2014 N 1). Соответственно, несовершеннолетние работники не могут быть привлечены к полной материальной ответственности за причиненный ими ущерб. Исключение составляют случаи, предусмотренные ч. 3 ст. 242 ТК РФ, когда вред причинен:</a:t>
            </a:r>
          </a:p>
          <a:p>
            <a:r>
              <a:rPr lang="ru-RU" sz="1200" kern="1200" dirty="0" smtClean="0">
                <a:solidFill>
                  <a:schemeClr val="tx1"/>
                </a:solidFill>
                <a:effectLst/>
                <a:latin typeface="+mn-lt"/>
                <a:ea typeface="+mn-ea"/>
                <a:cs typeface="+mn-cs"/>
              </a:rPr>
              <a:t>- умышленно;</a:t>
            </a:r>
          </a:p>
          <a:p>
            <a:r>
              <a:rPr lang="ru-RU" sz="1200" kern="1200" dirty="0" smtClean="0">
                <a:solidFill>
                  <a:schemeClr val="tx1"/>
                </a:solidFill>
                <a:effectLst/>
                <a:latin typeface="+mn-lt"/>
                <a:ea typeface="+mn-ea"/>
                <a:cs typeface="+mn-cs"/>
              </a:rPr>
              <a:t>- в состоянии алкогольного, наркотического или иного токсического опьянения;</a:t>
            </a:r>
          </a:p>
          <a:p>
            <a:r>
              <a:rPr lang="ru-RU" sz="1200" kern="1200" dirty="0" smtClean="0">
                <a:solidFill>
                  <a:schemeClr val="tx1"/>
                </a:solidFill>
                <a:effectLst/>
                <a:latin typeface="+mn-lt"/>
                <a:ea typeface="+mn-ea"/>
                <a:cs typeface="+mn-cs"/>
              </a:rPr>
              <a:t>- в результате совершения преступления или административного проступка.</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C95E6D33-EE05-45AA-AE41-2F73C081945D}" type="slidenum">
              <a:rPr lang="ru-RU" smtClean="0"/>
              <a:t>17</a:t>
            </a:fld>
            <a:endParaRPr lang="ru-RU"/>
          </a:p>
        </p:txBody>
      </p:sp>
    </p:spTree>
    <p:extLst>
      <p:ext uri="{BB962C8B-B14F-4D97-AF65-F5344CB8AC3E}">
        <p14:creationId xmlns:p14="http://schemas.microsoft.com/office/powerpoint/2010/main" val="2057224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На работников в возрасте до 18 лет распространяются общие основания расторжения трудового договора, предусмотренные Трудовым кодексом РФ. Например, несовершеннолетний работник может быть уволен по соглашению сторон, по собственному желанию, в порядке перевода к другому работодателю.</a:t>
            </a:r>
          </a:p>
          <a:p>
            <a:r>
              <a:rPr lang="ru-RU" sz="1200" kern="1200" dirty="0" smtClean="0">
                <a:solidFill>
                  <a:schemeClr val="tx1"/>
                </a:solidFill>
                <a:effectLst/>
                <a:latin typeface="+mn-lt"/>
                <a:ea typeface="+mn-ea"/>
                <a:cs typeface="+mn-cs"/>
              </a:rPr>
              <a:t>Кроме того, ст. 269 ТК РФ предусмотрены дополнительные гарантии при расторжении трудового договора с работниками в возрасте до 18 лет. В частности, если работодатель по своей инициативе решит расторгнуть трудовой договор с таким работником, то помимо соблюдения общего порядка увольнения ему необходимо получить согласие соответствующей государственной инспекции труда и комиссии по делам несовершеннолетних и защите их прав. Напомним, что это правило не распространяется на случаи увольнения несовершеннолетних работников в связи с ликвидацией организации или прекращением деятельности индивидуальных предпринимателей.</a:t>
            </a:r>
          </a:p>
          <a:p>
            <a:r>
              <a:rPr lang="ru-RU" sz="1200" kern="1200" dirty="0" smtClean="0">
                <a:solidFill>
                  <a:schemeClr val="tx1"/>
                </a:solidFill>
                <a:effectLst/>
                <a:latin typeface="+mn-lt"/>
                <a:ea typeface="+mn-ea"/>
                <a:cs typeface="+mn-cs"/>
              </a:rPr>
              <a:t>Некоторым категориям работников, увольняемым из организаций в связи с их ликвидацией, сокращением численности или штата, работодатель (его правопреемник) обязан обеспечить за счет собственных средств необходимое профессиональное обучение с последующим трудоустройством у данного или другого работодателя. К таким категориям относятся работники - дети-сироты и дети, оставшиеся без попечения родителей (п. 6 ст. 9 Федерального закона от 21.12.1996 N 159-ФЗ "О дополнительных гарантиях по социальной поддержке детей-сирот и детей, оставшихся без попечения родителей").</a:t>
            </a:r>
          </a:p>
          <a:p>
            <a:r>
              <a:rPr lang="ru-RU" sz="1200" kern="1200" dirty="0" smtClean="0">
                <a:solidFill>
                  <a:schemeClr val="tx1"/>
                </a:solidFill>
                <a:effectLst/>
                <a:latin typeface="+mn-lt"/>
                <a:ea typeface="+mn-ea"/>
                <a:cs typeface="+mn-cs"/>
              </a:rPr>
              <a:t>При расторжении трудового договора с несовершеннолетними работодатель должен соблюдать общий порядок, предусмотренный ст. 84.1 ТК РФ, а именно:</a:t>
            </a:r>
          </a:p>
          <a:p>
            <a:r>
              <a:rPr lang="ru-RU" sz="1200" kern="1200" dirty="0" smtClean="0">
                <a:solidFill>
                  <a:schemeClr val="tx1"/>
                </a:solidFill>
                <a:effectLst/>
                <a:latin typeface="+mn-lt"/>
                <a:ea typeface="+mn-ea"/>
                <a:cs typeface="+mn-cs"/>
              </a:rPr>
              <a:t>- издать приказ о расторжении трудового договора и ознакомить с ним работника под подпись;</a:t>
            </a:r>
          </a:p>
          <a:p>
            <a:r>
              <a:rPr lang="ru-RU" sz="1200" kern="1200" dirty="0" smtClean="0">
                <a:solidFill>
                  <a:schemeClr val="tx1"/>
                </a:solidFill>
                <a:effectLst/>
                <a:latin typeface="+mn-lt"/>
                <a:ea typeface="+mn-ea"/>
                <a:cs typeface="+mn-cs"/>
              </a:rPr>
              <a:t>- внести в трудовую книжку работника запись об основании и о причине расторжения трудового договора и заверить ее подписью работника;</a:t>
            </a:r>
          </a:p>
          <a:p>
            <a:r>
              <a:rPr lang="ru-RU" sz="1200" kern="1200" dirty="0" smtClean="0">
                <a:solidFill>
                  <a:schemeClr val="tx1"/>
                </a:solidFill>
                <a:effectLst/>
                <a:latin typeface="+mn-lt"/>
                <a:ea typeface="+mn-ea"/>
                <a:cs typeface="+mn-cs"/>
              </a:rPr>
              <a:t>- произвести с работником в день увольнения окончательный расчет и выдать ему трудовую книжку. В получении трудовой книжки работник должен расписаться в личной карточке и в книге учета движения трудовых книжек и вкладышей в них (п. 41 Правил ведения и хранения трудовых книжек, изготовления бланков трудовой книжки и обеспечения ими работодателей, утвержденных Постановлением Правительства РФ от 16.04.2003 N 225; далее - Правила ведения и хранения трудовых книжек). Кроме того, в личной карточке следует повторить запись об увольнении, внесенную в трудовую книжку (п. 12 Правил ведения и хранения трудовых книжек).</a:t>
            </a:r>
          </a:p>
          <a:p>
            <a:endParaRPr lang="ru-RU" dirty="0"/>
          </a:p>
        </p:txBody>
      </p:sp>
      <p:sp>
        <p:nvSpPr>
          <p:cNvPr id="4" name="Номер слайда 3"/>
          <p:cNvSpPr>
            <a:spLocks noGrp="1"/>
          </p:cNvSpPr>
          <p:nvPr>
            <p:ph type="sldNum" sz="quarter" idx="10"/>
          </p:nvPr>
        </p:nvSpPr>
        <p:spPr/>
        <p:txBody>
          <a:bodyPr/>
          <a:lstStyle/>
          <a:p>
            <a:fld id="{C95E6D33-EE05-45AA-AE41-2F73C081945D}" type="slidenum">
              <a:rPr lang="ru-RU" smtClean="0"/>
              <a:t>18</a:t>
            </a:fld>
            <a:endParaRPr lang="ru-RU"/>
          </a:p>
        </p:txBody>
      </p:sp>
    </p:spTree>
    <p:extLst>
      <p:ext uri="{BB962C8B-B14F-4D97-AF65-F5344CB8AC3E}">
        <p14:creationId xmlns:p14="http://schemas.microsoft.com/office/powerpoint/2010/main" val="2479285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Работы, к которым запрещается привлекать лиц, не достигших 18 лет, указаны в </a:t>
            </a:r>
            <a:r>
              <a:rPr lang="ru-RU" sz="1200" u="none" strike="noStrike" kern="1200" dirty="0" smtClean="0">
                <a:solidFill>
                  <a:schemeClr val="tx1"/>
                </a:solidFill>
                <a:effectLst/>
                <a:latin typeface="+mn-lt"/>
                <a:ea typeface="+mn-ea"/>
                <a:cs typeface="+mn-cs"/>
                <a:hlinkClick r:id="rId3"/>
              </a:rPr>
              <a:t>ст. 265</a:t>
            </a:r>
            <a:r>
              <a:rPr lang="ru-RU" sz="1200" kern="1200" dirty="0" smtClean="0">
                <a:solidFill>
                  <a:schemeClr val="tx1"/>
                </a:solidFill>
                <a:effectLst/>
                <a:latin typeface="+mn-lt"/>
                <a:ea typeface="+mn-ea"/>
                <a:cs typeface="+mn-cs"/>
              </a:rPr>
              <a:t> ТК РФ. К ним относятся:</a:t>
            </a:r>
          </a:p>
          <a:p>
            <a:r>
              <a:rPr lang="ru-RU" sz="1200" kern="1200" dirty="0" smtClean="0">
                <a:solidFill>
                  <a:schemeClr val="tx1"/>
                </a:solidFill>
                <a:effectLst/>
                <a:latin typeface="+mn-lt"/>
                <a:ea typeface="+mn-ea"/>
                <a:cs typeface="+mn-cs"/>
              </a:rPr>
              <a:t>- работы с вредными и (или) опасными условиями труда, подземные работы. </a:t>
            </a:r>
            <a:r>
              <a:rPr lang="ru-RU" sz="1200" u="none" strike="noStrike" kern="1200" dirty="0" smtClean="0">
                <a:solidFill>
                  <a:schemeClr val="tx1"/>
                </a:solidFill>
                <a:effectLst/>
                <a:latin typeface="+mn-lt"/>
                <a:ea typeface="+mn-ea"/>
                <a:cs typeface="+mn-cs"/>
                <a:hlinkClick r:id="rId4"/>
              </a:rPr>
              <a:t>Перечень</a:t>
            </a:r>
            <a:r>
              <a:rPr lang="ru-RU" sz="1200" kern="1200" dirty="0" smtClean="0">
                <a:solidFill>
                  <a:schemeClr val="tx1"/>
                </a:solidFill>
                <a:effectLst/>
                <a:latin typeface="+mn-lt"/>
                <a:ea typeface="+mn-ea"/>
                <a:cs typeface="+mn-cs"/>
              </a:rPr>
              <a:t> тяжелых работ и работ с вредными или опасными условиями труда, при выполнении которых запрещается применение труда лиц моложе восемнадцати лет, утвержден Постановлением Правительства РФ от 25.02.2000 N 163;</a:t>
            </a:r>
          </a:p>
          <a:p>
            <a:r>
              <a:rPr lang="ru-RU" sz="1200" kern="1200" dirty="0" smtClean="0">
                <a:solidFill>
                  <a:schemeClr val="tx1"/>
                </a:solidFill>
                <a:effectLst/>
                <a:latin typeface="+mn-lt"/>
                <a:ea typeface="+mn-ea"/>
                <a:cs typeface="+mn-cs"/>
              </a:rPr>
              <a:t>- работы, выполнение которых может причинить вред здоровью и нравственному развитию несовершеннолетних (игорный бизнес, работа в ночных кабаре и клубах, производство спиртных напитков, табачных изделий, наркотических и иных токсических препаратов, материалов эротического содержания, перевозка данных товаров и торговля ими).</a:t>
            </a:r>
          </a:p>
          <a:p>
            <a:r>
              <a:rPr lang="ru-RU" sz="1200" kern="1200" dirty="0" smtClean="0">
                <a:solidFill>
                  <a:schemeClr val="tx1"/>
                </a:solidFill>
                <a:effectLst/>
                <a:latin typeface="+mn-lt"/>
                <a:ea typeface="+mn-ea"/>
                <a:cs typeface="+mn-cs"/>
              </a:rPr>
              <a:t>Кроме того, лица, не достигшие 18 лет, не могут привлекаться к работе по совместительству (</a:t>
            </a:r>
            <a:r>
              <a:rPr lang="ru-RU" sz="1200" u="none" strike="noStrike" kern="1200" dirty="0" smtClean="0">
                <a:solidFill>
                  <a:schemeClr val="tx1"/>
                </a:solidFill>
                <a:effectLst/>
                <a:latin typeface="+mn-lt"/>
                <a:ea typeface="+mn-ea"/>
                <a:cs typeface="+mn-cs"/>
                <a:hlinkClick r:id="rId5"/>
              </a:rPr>
              <a:t>ч. 5 ст. 282</a:t>
            </a:r>
            <a:r>
              <a:rPr lang="ru-RU" sz="1200" kern="1200" dirty="0" smtClean="0">
                <a:solidFill>
                  <a:schemeClr val="tx1"/>
                </a:solidFill>
                <a:effectLst/>
                <a:latin typeface="+mn-lt"/>
                <a:ea typeface="+mn-ea"/>
                <a:cs typeface="+mn-cs"/>
              </a:rPr>
              <a:t> ТК РФ), к работе вахтовым методом (</a:t>
            </a:r>
            <a:r>
              <a:rPr lang="ru-RU" sz="1200" u="none" strike="noStrike" kern="1200" dirty="0" smtClean="0">
                <a:solidFill>
                  <a:schemeClr val="tx1"/>
                </a:solidFill>
                <a:effectLst/>
                <a:latin typeface="+mn-lt"/>
                <a:ea typeface="+mn-ea"/>
                <a:cs typeface="+mn-cs"/>
                <a:hlinkClick r:id="rId6"/>
              </a:rPr>
              <a:t>ст. 298</a:t>
            </a:r>
            <a:r>
              <a:rPr lang="ru-RU" sz="1200" kern="1200" dirty="0" smtClean="0">
                <a:solidFill>
                  <a:schemeClr val="tx1"/>
                </a:solidFill>
                <a:effectLst/>
                <a:latin typeface="+mn-lt"/>
                <a:ea typeface="+mn-ea"/>
                <a:cs typeface="+mn-cs"/>
              </a:rPr>
              <a:t> ТК РФ) и к работе в религиозных организациях (</a:t>
            </a:r>
            <a:r>
              <a:rPr lang="ru-RU" sz="1200" u="none" strike="noStrike" kern="1200" dirty="0" smtClean="0">
                <a:solidFill>
                  <a:schemeClr val="tx1"/>
                </a:solidFill>
                <a:effectLst/>
                <a:latin typeface="+mn-lt"/>
                <a:ea typeface="+mn-ea"/>
                <a:cs typeface="+mn-cs"/>
                <a:hlinkClick r:id="rId7"/>
              </a:rPr>
              <a:t>ч. 2 ст. 342</a:t>
            </a:r>
            <a:r>
              <a:rPr lang="ru-RU" sz="1200" kern="1200" dirty="0" smtClean="0">
                <a:solidFill>
                  <a:schemeClr val="tx1"/>
                </a:solidFill>
                <a:effectLst/>
                <a:latin typeface="+mn-lt"/>
                <a:ea typeface="+mn-ea"/>
                <a:cs typeface="+mn-cs"/>
              </a:rPr>
              <a:t> ТК РФ).</a:t>
            </a:r>
          </a:p>
          <a:p>
            <a:endParaRPr lang="ru-RU" dirty="0"/>
          </a:p>
        </p:txBody>
      </p:sp>
      <p:sp>
        <p:nvSpPr>
          <p:cNvPr id="4" name="Номер слайда 3"/>
          <p:cNvSpPr>
            <a:spLocks noGrp="1"/>
          </p:cNvSpPr>
          <p:nvPr>
            <p:ph type="sldNum" sz="quarter" idx="10"/>
          </p:nvPr>
        </p:nvSpPr>
        <p:spPr/>
        <p:txBody>
          <a:bodyPr/>
          <a:lstStyle/>
          <a:p>
            <a:fld id="{C95E6D33-EE05-45AA-AE41-2F73C081945D}" type="slidenum">
              <a:rPr lang="ru-RU" smtClean="0"/>
              <a:t>3</a:t>
            </a:fld>
            <a:endParaRPr lang="ru-RU"/>
          </a:p>
        </p:txBody>
      </p:sp>
    </p:spTree>
    <p:extLst>
      <p:ext uri="{BB962C8B-B14F-4D97-AF65-F5344CB8AC3E}">
        <p14:creationId xmlns:p14="http://schemas.microsoft.com/office/powerpoint/2010/main" val="779011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По общему правилу заключение трудового договора допускается с лицами, достигшими возраста 16 лет (ч. 1 ст. 63 ТК РФ).</a:t>
            </a:r>
          </a:p>
          <a:p>
            <a:r>
              <a:rPr lang="ru-RU" sz="1200" kern="1200" dirty="0" smtClean="0">
                <a:solidFill>
                  <a:schemeClr val="tx1"/>
                </a:solidFill>
                <a:effectLst/>
                <a:latin typeface="+mn-lt"/>
                <a:ea typeface="+mn-ea"/>
                <a:cs typeface="+mn-cs"/>
              </a:rPr>
              <a:t>Работодатель вправе принять на работу лиц моложе 16 лет для выполнения легкого труда, не причиняющего вреда их здоровью, если они:</a:t>
            </a:r>
          </a:p>
          <a:p>
            <a:r>
              <a:rPr lang="ru-RU" sz="1200" kern="1200" dirty="0" smtClean="0">
                <a:solidFill>
                  <a:schemeClr val="tx1"/>
                </a:solidFill>
                <a:effectLst/>
                <a:latin typeface="+mn-lt"/>
                <a:ea typeface="+mn-ea"/>
                <a:cs typeface="+mn-cs"/>
              </a:rPr>
              <a:t>- достигли возраста 15 лет и получили основное общее образование (ч. 2 ст. 63 ТК РФ, </a:t>
            </a:r>
            <a:r>
              <a:rPr lang="ru-RU" sz="1200" kern="1200" dirty="0" err="1" smtClean="0">
                <a:solidFill>
                  <a:schemeClr val="tx1"/>
                </a:solidFill>
                <a:effectLst/>
                <a:latin typeface="+mn-lt"/>
                <a:ea typeface="+mn-ea"/>
                <a:cs typeface="+mn-cs"/>
              </a:rPr>
              <a:t>абз</a:t>
            </a:r>
            <a:r>
              <a:rPr lang="ru-RU" sz="1200" kern="1200" dirty="0" smtClean="0">
                <a:solidFill>
                  <a:schemeClr val="tx1"/>
                </a:solidFill>
                <a:effectLst/>
                <a:latin typeface="+mn-lt"/>
                <a:ea typeface="+mn-ea"/>
                <a:cs typeface="+mn-cs"/>
              </a:rPr>
              <a:t>. 2 п. 6 Постановления Пленума Верховного Суда РФ от 28.01.2014 N 1);</a:t>
            </a:r>
          </a:p>
          <a:p>
            <a:r>
              <a:rPr lang="ru-RU" sz="1200" kern="1200" dirty="0" smtClean="0">
                <a:solidFill>
                  <a:schemeClr val="tx1"/>
                </a:solidFill>
                <a:effectLst/>
                <a:latin typeface="+mn-lt"/>
                <a:ea typeface="+mn-ea"/>
                <a:cs typeface="+mn-cs"/>
              </a:rPr>
              <a:t>- достигли возраста 15 лет и в соответствии с федеральным законом оставившие общеобразовательную организацию до получения основного общего образования или отчисленные из указанной организации и продолжающие получать общее образование в иной форме обучения. В этом случае работа должна выполняться без ущерба для освоения образовательной программы (ч. 2 ст. 63 ТК РФ, </a:t>
            </a:r>
            <a:r>
              <a:rPr lang="ru-RU" sz="1200" kern="1200" dirty="0" err="1" smtClean="0">
                <a:solidFill>
                  <a:schemeClr val="tx1"/>
                </a:solidFill>
                <a:effectLst/>
                <a:latin typeface="+mn-lt"/>
                <a:ea typeface="+mn-ea"/>
                <a:cs typeface="+mn-cs"/>
              </a:rPr>
              <a:t>абз</a:t>
            </a:r>
            <a:r>
              <a:rPr lang="ru-RU" sz="1200" kern="1200" dirty="0" smtClean="0">
                <a:solidFill>
                  <a:schemeClr val="tx1"/>
                </a:solidFill>
                <a:effectLst/>
                <a:latin typeface="+mn-lt"/>
                <a:ea typeface="+mn-ea"/>
                <a:cs typeface="+mn-cs"/>
              </a:rPr>
              <a:t>. 2 п. 6 Постановления Пленума Верховного Суда РФ от 28.01.2014 N 1);</a:t>
            </a:r>
          </a:p>
        </p:txBody>
      </p:sp>
      <p:sp>
        <p:nvSpPr>
          <p:cNvPr id="4" name="Номер слайда 3"/>
          <p:cNvSpPr>
            <a:spLocks noGrp="1"/>
          </p:cNvSpPr>
          <p:nvPr>
            <p:ph type="sldNum" sz="quarter" idx="10"/>
          </p:nvPr>
        </p:nvSpPr>
        <p:spPr/>
        <p:txBody>
          <a:bodyPr/>
          <a:lstStyle/>
          <a:p>
            <a:fld id="{C95E6D33-EE05-45AA-AE41-2F73C081945D}" type="slidenum">
              <a:rPr lang="ru-RU" smtClean="0"/>
              <a:t>4</a:t>
            </a:fld>
            <a:endParaRPr lang="ru-RU"/>
          </a:p>
        </p:txBody>
      </p:sp>
    </p:spTree>
    <p:extLst>
      <p:ext uri="{BB962C8B-B14F-4D97-AF65-F5344CB8AC3E}">
        <p14:creationId xmlns:p14="http://schemas.microsoft.com/office/powerpoint/2010/main" val="191974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 достигли возраста 14 лет и получили общее образование (ч. 3 ст. 63 ТК РФ). Обязательными условиями для заключения трудового договора являются письменное согласие одного из родителей (попечителя) и разрешение органа опеки и попечительства (ч. 3 ст. 63 ТК РФ, </a:t>
            </a:r>
            <a:r>
              <a:rPr lang="ru-RU" sz="1200" kern="1200" dirty="0" err="1" smtClean="0">
                <a:solidFill>
                  <a:schemeClr val="tx1"/>
                </a:solidFill>
                <a:effectLst/>
                <a:latin typeface="+mn-lt"/>
                <a:ea typeface="+mn-ea"/>
                <a:cs typeface="+mn-cs"/>
              </a:rPr>
              <a:t>абз</a:t>
            </a:r>
            <a:r>
              <a:rPr lang="ru-RU" sz="1200" kern="1200" dirty="0" smtClean="0">
                <a:solidFill>
                  <a:schemeClr val="tx1"/>
                </a:solidFill>
                <a:effectLst/>
                <a:latin typeface="+mn-lt"/>
                <a:ea typeface="+mn-ea"/>
                <a:cs typeface="+mn-cs"/>
              </a:rPr>
              <a:t>. 3 п. 6 Постановления Пленума Верховного Суда РФ от 28.01.2014 N 1). Если другой родитель возражает против заключения трудового договора, необходимо учитывать мнение самого несовершеннолетнего и органа опеки и попечительства (</a:t>
            </a:r>
            <a:r>
              <a:rPr lang="ru-RU" sz="1200" kern="1200" dirty="0" err="1" smtClean="0">
                <a:solidFill>
                  <a:schemeClr val="tx1"/>
                </a:solidFill>
                <a:effectLst/>
                <a:latin typeface="+mn-lt"/>
                <a:ea typeface="+mn-ea"/>
                <a:cs typeface="+mn-cs"/>
              </a:rPr>
              <a:t>абз</a:t>
            </a:r>
            <a:r>
              <a:rPr lang="ru-RU" sz="1200" kern="1200" dirty="0" smtClean="0">
                <a:solidFill>
                  <a:schemeClr val="tx1"/>
                </a:solidFill>
                <a:effectLst/>
                <a:latin typeface="+mn-lt"/>
                <a:ea typeface="+mn-ea"/>
                <a:cs typeface="+mn-cs"/>
              </a:rPr>
              <a:t>. 3 п. 6 Постановления Пленума Верховного Суда РФ от 28.01.2014 N 1);</a:t>
            </a:r>
          </a:p>
          <a:p>
            <a:r>
              <a:rPr lang="ru-RU" sz="1200" kern="1200" dirty="0" smtClean="0">
                <a:solidFill>
                  <a:schemeClr val="tx1"/>
                </a:solidFill>
                <a:effectLst/>
                <a:latin typeface="+mn-lt"/>
                <a:ea typeface="+mn-ea"/>
                <a:cs typeface="+mn-cs"/>
              </a:rPr>
              <a:t>- достигли возраста 14 лет и получают общее образование. В этом случае работа должна выполняться в свободное от получения образования время и без ущерба для освоения образовательной программы. Обязательными условиями для заключения трудового договора также являются письменное согласие одного из родителей (попечителя) и разрешение органа опеки и попечительства (ч. 3 ст. 63 ТК РФ, </a:t>
            </a:r>
            <a:r>
              <a:rPr lang="ru-RU" sz="1200" kern="1200" dirty="0" err="1" smtClean="0">
                <a:solidFill>
                  <a:schemeClr val="tx1"/>
                </a:solidFill>
                <a:effectLst/>
                <a:latin typeface="+mn-lt"/>
                <a:ea typeface="+mn-ea"/>
                <a:cs typeface="+mn-cs"/>
              </a:rPr>
              <a:t>абз</a:t>
            </a:r>
            <a:r>
              <a:rPr lang="ru-RU" sz="1200" kern="1200" dirty="0" smtClean="0">
                <a:solidFill>
                  <a:schemeClr val="tx1"/>
                </a:solidFill>
                <a:effectLst/>
                <a:latin typeface="+mn-lt"/>
                <a:ea typeface="+mn-ea"/>
                <a:cs typeface="+mn-cs"/>
              </a:rPr>
              <a:t>. 3 п. 6 Постановления Пленума Верховного Суда РФ от 28.01.2014 N 1). Если другой родитель не согласен на то, чтобы с лицом, не достигшим возраста пятнадцати лет, заключался трудовой договор, необходимо учитывать мнение самого несовершеннолетнего и органа опеки и попечительства (</a:t>
            </a:r>
            <a:r>
              <a:rPr lang="ru-RU" sz="1200" kern="1200" dirty="0" err="1" smtClean="0">
                <a:solidFill>
                  <a:schemeClr val="tx1"/>
                </a:solidFill>
                <a:effectLst/>
                <a:latin typeface="+mn-lt"/>
                <a:ea typeface="+mn-ea"/>
                <a:cs typeface="+mn-cs"/>
              </a:rPr>
              <a:t>абз</a:t>
            </a:r>
            <a:r>
              <a:rPr lang="ru-RU" sz="1200" kern="1200" dirty="0" smtClean="0">
                <a:solidFill>
                  <a:schemeClr val="tx1"/>
                </a:solidFill>
                <a:effectLst/>
                <a:latin typeface="+mn-lt"/>
                <a:ea typeface="+mn-ea"/>
                <a:cs typeface="+mn-cs"/>
              </a:rPr>
              <a:t>. 3 п. 6 Постановления Пленума Верховного Суда РФ от 28.01.2014 N 1).</a:t>
            </a:r>
          </a:p>
          <a:p>
            <a:r>
              <a:rPr lang="ru-RU" sz="1200" kern="1200" dirty="0" smtClean="0">
                <a:solidFill>
                  <a:schemeClr val="tx1"/>
                </a:solidFill>
                <a:effectLst/>
                <a:latin typeface="+mn-lt"/>
                <a:ea typeface="+mn-ea"/>
                <a:cs typeface="+mn-cs"/>
              </a:rPr>
              <a:t>Обращаем внимание, что разъяснения в </a:t>
            </a:r>
            <a:r>
              <a:rPr lang="ru-RU" sz="1200" kern="1200" dirty="0" err="1" smtClean="0">
                <a:solidFill>
                  <a:schemeClr val="tx1"/>
                </a:solidFill>
                <a:effectLst/>
                <a:latin typeface="+mn-lt"/>
                <a:ea typeface="+mn-ea"/>
                <a:cs typeface="+mn-cs"/>
              </a:rPr>
              <a:t>абз</a:t>
            </a:r>
            <a:r>
              <a:rPr lang="ru-RU" sz="1200" kern="1200" dirty="0" smtClean="0">
                <a:solidFill>
                  <a:schemeClr val="tx1"/>
                </a:solidFill>
                <a:effectLst/>
                <a:latin typeface="+mn-lt"/>
                <a:ea typeface="+mn-ea"/>
                <a:cs typeface="+mn-cs"/>
              </a:rPr>
              <a:t>. 3 п. 6 Постановления Пленума Верховного Суда РФ от 28.01.2014 N 1 были даны в отношении ч. 3 ст. 63 ТК РФ до внесения в Трудовой кодекс РФ изменений Федеральным законом от 01.07.2017 N 139-ФЗ;</a:t>
            </a:r>
          </a:p>
          <a:p>
            <a:r>
              <a:rPr lang="ru-RU" sz="1200" kern="1200" dirty="0" smtClean="0">
                <a:solidFill>
                  <a:schemeClr val="tx1"/>
                </a:solidFill>
                <a:effectLst/>
                <a:latin typeface="+mn-lt"/>
                <a:ea typeface="+mn-ea"/>
                <a:cs typeface="+mn-cs"/>
              </a:rPr>
              <a:t>- не достигли возраста 14 лет - для работы в организациях кинематографии, театрах, театральных и концертных организациях, цирках, а также для работы по подготовке к спортивным соревнованиям и участию в спортивных соревнованиях по определенному виду (видам) спорта (ч. 4 ст. 63, ст. ст. 348.1, 348.8 ТК РФ, </a:t>
            </a:r>
            <a:r>
              <a:rPr lang="ru-RU" sz="1200" kern="1200" dirty="0" err="1" smtClean="0">
                <a:solidFill>
                  <a:schemeClr val="tx1"/>
                </a:solidFill>
                <a:effectLst/>
                <a:latin typeface="+mn-lt"/>
                <a:ea typeface="+mn-ea"/>
                <a:cs typeface="+mn-cs"/>
              </a:rPr>
              <a:t>абз</a:t>
            </a:r>
            <a:r>
              <a:rPr lang="ru-RU" sz="1200" kern="1200" dirty="0" smtClean="0">
                <a:solidFill>
                  <a:schemeClr val="tx1"/>
                </a:solidFill>
                <a:effectLst/>
                <a:latin typeface="+mn-lt"/>
                <a:ea typeface="+mn-ea"/>
                <a:cs typeface="+mn-cs"/>
              </a:rPr>
              <a:t>. 4 п. 6 Постановления Пленума Верховного Суда РФ от 28.01.2014 N 1). Организации кинематографии, театры, театральные и концертные организации, цирки могут принимать на работу несовершеннолетних только для участия в создании и (или) исполнении (экспонировании) произведений (ч. 4 ст. 63 ТК РФ).</a:t>
            </a:r>
          </a:p>
          <a:p>
            <a:r>
              <a:rPr lang="ru-RU" sz="1200" kern="1200" dirty="0" smtClean="0">
                <a:solidFill>
                  <a:schemeClr val="tx1"/>
                </a:solidFill>
                <a:effectLst/>
                <a:latin typeface="+mn-lt"/>
                <a:ea typeface="+mn-ea"/>
                <a:cs typeface="+mn-cs"/>
              </a:rPr>
              <a:t>Работодатель вправе заключить трудовой договор с лицами, не достигшими возраста 14 лет, при условии, что работа выполняется без ущерба их здоровью и нравственному развитию.</a:t>
            </a:r>
          </a:p>
          <a:p>
            <a:r>
              <a:rPr lang="ru-RU" sz="1200" kern="1200" dirty="0" smtClean="0">
                <a:solidFill>
                  <a:schemeClr val="tx1"/>
                </a:solidFill>
                <a:effectLst/>
                <a:latin typeface="+mn-lt"/>
                <a:ea typeface="+mn-ea"/>
                <a:cs typeface="+mn-cs"/>
              </a:rPr>
              <a:t>Обязательными условиями для заключения такого договора являются письменное согласие одного из родителей (опекуна) и разрешение органа опеки и попечительства. В отношении спортсменов данное разрешение выдается только на основании результатов предварительного медицинского осмотра.</a:t>
            </a:r>
          </a:p>
          <a:p>
            <a:r>
              <a:rPr lang="ru-RU" sz="1200" kern="1200" dirty="0" smtClean="0">
                <a:solidFill>
                  <a:schemeClr val="tx1"/>
                </a:solidFill>
                <a:effectLst/>
                <a:latin typeface="+mn-lt"/>
                <a:ea typeface="+mn-ea"/>
                <a:cs typeface="+mn-cs"/>
              </a:rPr>
              <a:t>Трудовой договор от имени работника в возрасте до 14 лет подписывается его родителем (опекуном). В разрешении органа опеки и попечительства указываются максимально допустимая продолжительность ежедневной работы и другие условия, в которых может выполняться работа (ч. 4 ст. 63, ч. 5 ст. 348.8 ТК РФ, </a:t>
            </a:r>
            <a:r>
              <a:rPr lang="ru-RU" sz="1200" kern="1200" dirty="0" err="1" smtClean="0">
                <a:solidFill>
                  <a:schemeClr val="tx1"/>
                </a:solidFill>
                <a:effectLst/>
                <a:latin typeface="+mn-lt"/>
                <a:ea typeface="+mn-ea"/>
                <a:cs typeface="+mn-cs"/>
              </a:rPr>
              <a:t>абз</a:t>
            </a:r>
            <a:r>
              <a:rPr lang="ru-RU" sz="1200" kern="1200" dirty="0" smtClean="0">
                <a:solidFill>
                  <a:schemeClr val="tx1"/>
                </a:solidFill>
                <a:effectLst/>
                <a:latin typeface="+mn-lt"/>
                <a:ea typeface="+mn-ea"/>
                <a:cs typeface="+mn-cs"/>
              </a:rPr>
              <a:t>. 4 п. 6 Постановления Пленума Верховного Суда РФ от 28.01.2014 N 1).</a:t>
            </a:r>
          </a:p>
          <a:p>
            <a:endParaRPr lang="ru-RU" dirty="0" smtClean="0"/>
          </a:p>
          <a:p>
            <a:endParaRPr lang="ru-RU" dirty="0"/>
          </a:p>
        </p:txBody>
      </p:sp>
      <p:sp>
        <p:nvSpPr>
          <p:cNvPr id="4" name="Номер слайда 3"/>
          <p:cNvSpPr>
            <a:spLocks noGrp="1"/>
          </p:cNvSpPr>
          <p:nvPr>
            <p:ph type="sldNum" sz="quarter" idx="10"/>
          </p:nvPr>
        </p:nvSpPr>
        <p:spPr/>
        <p:txBody>
          <a:bodyPr/>
          <a:lstStyle/>
          <a:p>
            <a:fld id="{C95E6D33-EE05-45AA-AE41-2F73C081945D}" type="slidenum">
              <a:rPr lang="ru-RU" smtClean="0"/>
              <a:t>5</a:t>
            </a:fld>
            <a:endParaRPr lang="ru-RU"/>
          </a:p>
        </p:txBody>
      </p:sp>
    </p:spTree>
    <p:extLst>
      <p:ext uri="{BB962C8B-B14F-4D97-AF65-F5344CB8AC3E}">
        <p14:creationId xmlns:p14="http://schemas.microsoft.com/office/powerpoint/2010/main" val="2007865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При заключении трудового договора с лицами в возрасте от 16 до 18 лет необходимы следующие документы (ч. 1, 2, 4, 5 ст. 65 ТК РФ):</a:t>
            </a:r>
          </a:p>
          <a:p>
            <a:r>
              <a:rPr lang="ru-RU" sz="1200" kern="1200" dirty="0" smtClean="0">
                <a:solidFill>
                  <a:schemeClr val="tx1"/>
                </a:solidFill>
                <a:effectLst/>
                <a:latin typeface="+mn-lt"/>
                <a:ea typeface="+mn-ea"/>
                <a:cs typeface="+mn-cs"/>
              </a:rPr>
              <a:t>- паспорт или иной документ, удостоверяющий личность. </a:t>
            </a:r>
          </a:p>
          <a:p>
            <a:r>
              <a:rPr lang="ru-RU" sz="1200" kern="1200" dirty="0" smtClean="0">
                <a:solidFill>
                  <a:schemeClr val="tx1"/>
                </a:solidFill>
                <a:effectLst/>
                <a:latin typeface="+mn-lt"/>
                <a:ea typeface="+mn-ea"/>
                <a:cs typeface="+mn-cs"/>
              </a:rPr>
              <a:t>- трудовая книжка (за исключением случаев поступления на работу впервые, утраты или повреждения трудовой книжки, а также случая, предусмотренного ч. 6 ст. 312.2 ТК РФ);</a:t>
            </a:r>
          </a:p>
          <a:p>
            <a:r>
              <a:rPr lang="ru-RU" sz="1200" kern="1200" dirty="0" smtClean="0">
                <a:solidFill>
                  <a:schemeClr val="tx1"/>
                </a:solidFill>
                <a:effectLst/>
                <a:latin typeface="+mn-lt"/>
                <a:ea typeface="+mn-ea"/>
                <a:cs typeface="+mn-cs"/>
              </a:rPr>
              <a:t>- страховое свидетельство обязательного пенсионного страхования (за исключением случаев поступления на работу впервые, утраты свидетельства);</a:t>
            </a:r>
          </a:p>
          <a:p>
            <a:r>
              <a:rPr lang="ru-RU" sz="1200" kern="1200" dirty="0" smtClean="0">
                <a:solidFill>
                  <a:schemeClr val="tx1"/>
                </a:solidFill>
                <a:effectLst/>
                <a:latin typeface="+mn-lt"/>
                <a:ea typeface="+mn-ea"/>
                <a:cs typeface="+mn-cs"/>
              </a:rPr>
              <a:t>- документ об образовании и (или) о квалификации либо наличии специальных знаний (при поступлении на работу, требующую специальных знаний или специальной подготовки). Такими документами являются, в частности, </a:t>
            </a:r>
            <a:r>
              <a:rPr lang="ru-RU" sz="1200" u="none" strike="noStrike" kern="1200" dirty="0" smtClean="0">
                <a:solidFill>
                  <a:schemeClr val="tx1"/>
                </a:solidFill>
                <a:effectLst/>
                <a:latin typeface="+mn-lt"/>
                <a:ea typeface="+mn-ea"/>
                <a:cs typeface="+mn-cs"/>
                <a:hlinkClick r:id="rId3"/>
              </a:rPr>
              <a:t>аттестат об основном общем</a:t>
            </a:r>
            <a:r>
              <a:rPr lang="ru-RU" sz="1200" kern="1200" dirty="0" smtClean="0">
                <a:solidFill>
                  <a:schemeClr val="tx1"/>
                </a:solidFill>
                <a:effectLst/>
                <a:latin typeface="+mn-lt"/>
                <a:ea typeface="+mn-ea"/>
                <a:cs typeface="+mn-cs"/>
              </a:rPr>
              <a:t> или </a:t>
            </a:r>
            <a:r>
              <a:rPr lang="ru-RU" sz="1200" u="none" strike="noStrike" kern="1200" dirty="0" smtClean="0">
                <a:solidFill>
                  <a:schemeClr val="tx1"/>
                </a:solidFill>
                <a:effectLst/>
                <a:latin typeface="+mn-lt"/>
                <a:ea typeface="+mn-ea"/>
                <a:cs typeface="+mn-cs"/>
                <a:hlinkClick r:id="rId4"/>
              </a:rPr>
              <a:t>среднем общем образовании</a:t>
            </a:r>
            <a:r>
              <a:rPr lang="ru-RU" sz="1200" kern="1200" dirty="0" smtClean="0">
                <a:solidFill>
                  <a:schemeClr val="tx1"/>
                </a:solidFill>
                <a:effectLst/>
                <a:latin typeface="+mn-lt"/>
                <a:ea typeface="+mn-ea"/>
                <a:cs typeface="+mn-cs"/>
              </a:rPr>
              <a:t>, </a:t>
            </a:r>
            <a:r>
              <a:rPr lang="ru-RU" sz="1200" u="none" strike="noStrike" kern="1200" dirty="0" smtClean="0">
                <a:solidFill>
                  <a:schemeClr val="tx1"/>
                </a:solidFill>
                <a:effectLst/>
                <a:latin typeface="+mn-lt"/>
                <a:ea typeface="+mn-ea"/>
                <a:cs typeface="+mn-cs"/>
                <a:hlinkClick r:id="rId5"/>
              </a:rPr>
              <a:t>диплом</a:t>
            </a:r>
            <a:r>
              <a:rPr lang="ru-RU" sz="1200" kern="1200" dirty="0" smtClean="0">
                <a:solidFill>
                  <a:schemeClr val="tx1"/>
                </a:solidFill>
                <a:effectLst/>
                <a:latin typeface="+mn-lt"/>
                <a:ea typeface="+mn-ea"/>
                <a:cs typeface="+mn-cs"/>
              </a:rPr>
              <a:t> о среднем профессиональном образовании, образцы которых утверждены Приказами </a:t>
            </a:r>
            <a:r>
              <a:rPr lang="ru-RU" sz="1200" kern="1200" dirty="0" err="1" smtClean="0">
                <a:solidFill>
                  <a:schemeClr val="tx1"/>
                </a:solidFill>
                <a:effectLst/>
                <a:latin typeface="+mn-lt"/>
                <a:ea typeface="+mn-ea"/>
                <a:cs typeface="+mn-cs"/>
              </a:rPr>
              <a:t>Минобрнауки</a:t>
            </a:r>
            <a:r>
              <a:rPr lang="ru-RU" sz="1200" kern="1200" dirty="0" smtClean="0">
                <a:solidFill>
                  <a:schemeClr val="tx1"/>
                </a:solidFill>
                <a:effectLst/>
                <a:latin typeface="+mn-lt"/>
                <a:ea typeface="+mn-ea"/>
                <a:cs typeface="+mn-cs"/>
              </a:rPr>
              <a:t> России от 27.08.2013 N 989 (далее - Приказ N 989) и от 04.07.2013 N 531. Вместо документа об образовании работодателю может быть представлена справка об обучении или о периоде обучения, которая выдается организацией, осуществляющей образовательную деятельность (</a:t>
            </a:r>
            <a:r>
              <a:rPr lang="ru-RU" sz="1200" u="none" strike="noStrike" kern="1200" dirty="0" smtClean="0">
                <a:solidFill>
                  <a:schemeClr val="tx1"/>
                </a:solidFill>
                <a:effectLst/>
                <a:latin typeface="+mn-lt"/>
                <a:ea typeface="+mn-ea"/>
                <a:cs typeface="+mn-cs"/>
                <a:hlinkClick r:id="rId6"/>
              </a:rPr>
              <a:t>ч. 12 ст. 60</a:t>
            </a:r>
            <a:r>
              <a:rPr lang="ru-RU" sz="1200" kern="1200" dirty="0" smtClean="0">
                <a:solidFill>
                  <a:schemeClr val="tx1"/>
                </a:solidFill>
                <a:effectLst/>
                <a:latin typeface="+mn-lt"/>
                <a:ea typeface="+mn-ea"/>
                <a:cs typeface="+mn-cs"/>
              </a:rPr>
              <a:t> Федерального закона от 29.12.2012 N 273-ФЗ; далее - Закон N 273-ФЗ);</a:t>
            </a:r>
          </a:p>
          <a:p>
            <a:r>
              <a:rPr lang="ru-RU" sz="1200" kern="1200" dirty="0" smtClean="0">
                <a:solidFill>
                  <a:schemeClr val="tx1"/>
                </a:solidFill>
                <a:effectLst/>
                <a:latin typeface="+mn-lt"/>
                <a:ea typeface="+mn-ea"/>
                <a:cs typeface="+mn-cs"/>
              </a:rPr>
              <a:t>- документ воинского учета (если на момент заключения трудового договора несовершеннолетний должен быть поставлен на воинский учет);</a:t>
            </a:r>
          </a:p>
          <a:p>
            <a:r>
              <a:rPr lang="ru-RU" sz="1200" kern="1200" dirty="0" smtClean="0">
                <a:solidFill>
                  <a:schemeClr val="tx1"/>
                </a:solidFill>
                <a:effectLst/>
                <a:latin typeface="+mn-lt"/>
                <a:ea typeface="+mn-ea"/>
                <a:cs typeface="+mn-cs"/>
              </a:rPr>
              <a:t>- медицинская справка о состоянии здоровья, которая выдается после прохождения обязательного предварительного медицинского осмотра (</a:t>
            </a:r>
            <a:r>
              <a:rPr lang="ru-RU" sz="1200" u="none" strike="noStrike" kern="1200" dirty="0" smtClean="0">
                <a:solidFill>
                  <a:schemeClr val="tx1"/>
                </a:solidFill>
                <a:effectLst/>
                <a:latin typeface="+mn-lt"/>
                <a:ea typeface="+mn-ea"/>
                <a:cs typeface="+mn-cs"/>
                <a:hlinkClick r:id="rId7"/>
              </a:rPr>
              <a:t>ст. 69</a:t>
            </a:r>
            <a:r>
              <a:rPr lang="ru-RU" sz="1200" kern="1200" dirty="0" smtClean="0">
                <a:solidFill>
                  <a:schemeClr val="tx1"/>
                </a:solidFill>
                <a:effectLst/>
                <a:latin typeface="+mn-lt"/>
                <a:ea typeface="+mn-ea"/>
                <a:cs typeface="+mn-cs"/>
              </a:rPr>
              <a:t>, </a:t>
            </a:r>
            <a:r>
              <a:rPr lang="ru-RU" sz="1200" u="none" strike="noStrike" kern="1200" dirty="0" smtClean="0">
                <a:solidFill>
                  <a:schemeClr val="tx1"/>
                </a:solidFill>
                <a:effectLst/>
                <a:latin typeface="+mn-lt"/>
                <a:ea typeface="+mn-ea"/>
                <a:cs typeface="+mn-cs"/>
                <a:hlinkClick r:id="rId8"/>
              </a:rPr>
              <a:t>ч. 1 ст. 266</a:t>
            </a:r>
            <a:r>
              <a:rPr lang="ru-RU" sz="1200" kern="1200" dirty="0" smtClean="0">
                <a:solidFill>
                  <a:schemeClr val="tx1"/>
                </a:solidFill>
                <a:effectLst/>
                <a:latin typeface="+mn-lt"/>
                <a:ea typeface="+mn-ea"/>
                <a:cs typeface="+mn-cs"/>
              </a:rPr>
              <a:t> ТК РФ).</a:t>
            </a:r>
          </a:p>
        </p:txBody>
      </p:sp>
      <p:sp>
        <p:nvSpPr>
          <p:cNvPr id="4" name="Номер слайда 3"/>
          <p:cNvSpPr>
            <a:spLocks noGrp="1"/>
          </p:cNvSpPr>
          <p:nvPr>
            <p:ph type="sldNum" sz="quarter" idx="10"/>
          </p:nvPr>
        </p:nvSpPr>
        <p:spPr/>
        <p:txBody>
          <a:bodyPr/>
          <a:lstStyle/>
          <a:p>
            <a:fld id="{C95E6D33-EE05-45AA-AE41-2F73C081945D}" type="slidenum">
              <a:rPr lang="ru-RU" smtClean="0"/>
              <a:t>6</a:t>
            </a:fld>
            <a:endParaRPr lang="ru-RU"/>
          </a:p>
        </p:txBody>
      </p:sp>
    </p:spTree>
    <p:extLst>
      <p:ext uri="{BB962C8B-B14F-4D97-AF65-F5344CB8AC3E}">
        <p14:creationId xmlns:p14="http://schemas.microsoft.com/office/powerpoint/2010/main" val="2411256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При заключении трудового договора с лицами в возрасте от 15 до 16 лет необходимы следующие документы (</a:t>
            </a:r>
            <a:r>
              <a:rPr lang="ru-RU" sz="1200" u="none" strike="noStrike" kern="1200" dirty="0" smtClean="0">
                <a:solidFill>
                  <a:schemeClr val="tx1"/>
                </a:solidFill>
                <a:effectLst/>
                <a:latin typeface="+mn-lt"/>
                <a:ea typeface="+mn-ea"/>
                <a:cs typeface="+mn-cs"/>
                <a:hlinkClick r:id="rId3"/>
              </a:rPr>
              <a:t>ч. 1</a:t>
            </a:r>
            <a:r>
              <a:rPr lang="ru-RU" sz="1200" kern="1200" dirty="0" smtClean="0">
                <a:solidFill>
                  <a:schemeClr val="tx1"/>
                </a:solidFill>
                <a:effectLst/>
                <a:latin typeface="+mn-lt"/>
                <a:ea typeface="+mn-ea"/>
                <a:cs typeface="+mn-cs"/>
              </a:rPr>
              <a:t>, </a:t>
            </a:r>
            <a:r>
              <a:rPr lang="ru-RU" sz="1200" u="none" strike="noStrike" kern="1200" dirty="0" smtClean="0">
                <a:solidFill>
                  <a:schemeClr val="tx1"/>
                </a:solidFill>
                <a:effectLst/>
                <a:latin typeface="+mn-lt"/>
                <a:ea typeface="+mn-ea"/>
                <a:cs typeface="+mn-cs"/>
                <a:hlinkClick r:id="rId4"/>
              </a:rPr>
              <a:t>2</a:t>
            </a:r>
            <a:r>
              <a:rPr lang="ru-RU" sz="1200" kern="1200" dirty="0" smtClean="0">
                <a:solidFill>
                  <a:schemeClr val="tx1"/>
                </a:solidFill>
                <a:effectLst/>
                <a:latin typeface="+mn-lt"/>
                <a:ea typeface="+mn-ea"/>
                <a:cs typeface="+mn-cs"/>
              </a:rPr>
              <a:t>, </a:t>
            </a:r>
            <a:r>
              <a:rPr lang="ru-RU" sz="1200" u="none" strike="noStrike" kern="1200" dirty="0" smtClean="0">
                <a:solidFill>
                  <a:schemeClr val="tx1"/>
                </a:solidFill>
                <a:effectLst/>
                <a:latin typeface="+mn-lt"/>
                <a:ea typeface="+mn-ea"/>
                <a:cs typeface="+mn-cs"/>
                <a:hlinkClick r:id="rId5"/>
              </a:rPr>
              <a:t>4</a:t>
            </a:r>
            <a:r>
              <a:rPr lang="ru-RU" sz="1200" kern="1200" dirty="0" smtClean="0">
                <a:solidFill>
                  <a:schemeClr val="tx1"/>
                </a:solidFill>
                <a:effectLst/>
                <a:latin typeface="+mn-lt"/>
                <a:ea typeface="+mn-ea"/>
                <a:cs typeface="+mn-cs"/>
              </a:rPr>
              <a:t>, </a:t>
            </a:r>
            <a:r>
              <a:rPr lang="ru-RU" sz="1200" u="none" strike="noStrike" kern="1200" dirty="0" smtClean="0">
                <a:solidFill>
                  <a:schemeClr val="tx1"/>
                </a:solidFill>
                <a:effectLst/>
                <a:latin typeface="+mn-lt"/>
                <a:ea typeface="+mn-ea"/>
                <a:cs typeface="+mn-cs"/>
                <a:hlinkClick r:id="rId6"/>
              </a:rPr>
              <a:t>5 ст. 65</a:t>
            </a:r>
            <a:r>
              <a:rPr lang="ru-RU" sz="1200" kern="1200" dirty="0" smtClean="0">
                <a:solidFill>
                  <a:schemeClr val="tx1"/>
                </a:solidFill>
                <a:effectLst/>
                <a:latin typeface="+mn-lt"/>
                <a:ea typeface="+mn-ea"/>
                <a:cs typeface="+mn-cs"/>
              </a:rPr>
              <a:t>, </a:t>
            </a:r>
            <a:r>
              <a:rPr lang="ru-RU" sz="1200" u="none" strike="noStrike" kern="1200" dirty="0" smtClean="0">
                <a:solidFill>
                  <a:schemeClr val="tx1"/>
                </a:solidFill>
                <a:effectLst/>
                <a:latin typeface="+mn-lt"/>
                <a:ea typeface="+mn-ea"/>
                <a:cs typeface="+mn-cs"/>
                <a:hlinkClick r:id="rId7"/>
              </a:rPr>
              <a:t>ч. 2 ст. 63</a:t>
            </a:r>
            <a:r>
              <a:rPr lang="ru-RU" sz="1200" kern="1200" dirty="0" smtClean="0">
                <a:solidFill>
                  <a:schemeClr val="tx1"/>
                </a:solidFill>
                <a:effectLst/>
                <a:latin typeface="+mn-lt"/>
                <a:ea typeface="+mn-ea"/>
                <a:cs typeface="+mn-cs"/>
              </a:rPr>
              <a:t> ТК РФ):</a:t>
            </a:r>
          </a:p>
          <a:p>
            <a:r>
              <a:rPr lang="ru-RU" sz="1200" kern="1200" dirty="0" smtClean="0">
                <a:solidFill>
                  <a:schemeClr val="tx1"/>
                </a:solidFill>
                <a:effectLst/>
                <a:latin typeface="+mn-lt"/>
                <a:ea typeface="+mn-ea"/>
                <a:cs typeface="+mn-cs"/>
              </a:rPr>
              <a:t>- паспорт или иной документ, удостоверяющий личность.</a:t>
            </a:r>
          </a:p>
          <a:p>
            <a:r>
              <a:rPr lang="ru-RU" sz="1200" kern="1200" dirty="0" smtClean="0">
                <a:solidFill>
                  <a:schemeClr val="tx1"/>
                </a:solidFill>
                <a:effectLst/>
                <a:latin typeface="+mn-lt"/>
                <a:ea typeface="+mn-ea"/>
                <a:cs typeface="+mn-cs"/>
              </a:rPr>
              <a:t>- трудовая книжка (за исключением случаев поступления на работу впервые, утраты или повреждения трудовой книжки, а также случая, предусмотренного </a:t>
            </a:r>
            <a:r>
              <a:rPr lang="ru-RU" sz="1200" u="none" strike="noStrike" kern="1200" dirty="0" smtClean="0">
                <a:solidFill>
                  <a:schemeClr val="tx1"/>
                </a:solidFill>
                <a:effectLst/>
                <a:latin typeface="+mn-lt"/>
                <a:ea typeface="+mn-ea"/>
                <a:cs typeface="+mn-cs"/>
                <a:hlinkClick r:id="rId8"/>
              </a:rPr>
              <a:t>ч. 6 ст. 312.2</a:t>
            </a:r>
            <a:r>
              <a:rPr lang="ru-RU" sz="1200" kern="1200" dirty="0" smtClean="0">
                <a:solidFill>
                  <a:schemeClr val="tx1"/>
                </a:solidFill>
                <a:effectLst/>
                <a:latin typeface="+mn-lt"/>
                <a:ea typeface="+mn-ea"/>
                <a:cs typeface="+mn-cs"/>
              </a:rPr>
              <a:t> ТК РФ);</a:t>
            </a:r>
          </a:p>
          <a:p>
            <a:r>
              <a:rPr lang="ru-RU" sz="1200" kern="1200" dirty="0" smtClean="0">
                <a:solidFill>
                  <a:schemeClr val="tx1"/>
                </a:solidFill>
                <a:effectLst/>
                <a:latin typeface="+mn-lt"/>
                <a:ea typeface="+mn-ea"/>
                <a:cs typeface="+mn-cs"/>
              </a:rPr>
              <a:t>- страховое свидетельство обязательного пенсионного страхования (за исключением случаев поступления на работу впервые, утраты свидетельства);</a:t>
            </a:r>
          </a:p>
          <a:p>
            <a:r>
              <a:rPr lang="ru-RU" sz="1200" kern="1200" dirty="0" smtClean="0">
                <a:solidFill>
                  <a:schemeClr val="tx1"/>
                </a:solidFill>
                <a:effectLst/>
                <a:latin typeface="+mn-lt"/>
                <a:ea typeface="+mn-ea"/>
                <a:cs typeface="+mn-cs"/>
              </a:rPr>
              <a:t>- медицинская справка о состоянии здоровья, которая выдается после прохождения обязательного предварительного медицинского осмотра (</a:t>
            </a:r>
            <a:r>
              <a:rPr lang="ru-RU" sz="1200" u="none" strike="noStrike" kern="1200" dirty="0" smtClean="0">
                <a:solidFill>
                  <a:schemeClr val="tx1"/>
                </a:solidFill>
                <a:effectLst/>
                <a:latin typeface="+mn-lt"/>
                <a:ea typeface="+mn-ea"/>
                <a:cs typeface="+mn-cs"/>
                <a:hlinkClick r:id="rId9"/>
              </a:rPr>
              <a:t>ст. 69</a:t>
            </a:r>
            <a:r>
              <a:rPr lang="ru-RU" sz="1200" kern="1200" dirty="0" smtClean="0">
                <a:solidFill>
                  <a:schemeClr val="tx1"/>
                </a:solidFill>
                <a:effectLst/>
                <a:latin typeface="+mn-lt"/>
                <a:ea typeface="+mn-ea"/>
                <a:cs typeface="+mn-cs"/>
              </a:rPr>
              <a:t>, </a:t>
            </a:r>
            <a:r>
              <a:rPr lang="ru-RU" sz="1200" u="none" strike="noStrike" kern="1200" dirty="0" smtClean="0">
                <a:solidFill>
                  <a:schemeClr val="tx1"/>
                </a:solidFill>
                <a:effectLst/>
                <a:latin typeface="+mn-lt"/>
                <a:ea typeface="+mn-ea"/>
                <a:cs typeface="+mn-cs"/>
                <a:hlinkClick r:id="rId10"/>
              </a:rPr>
              <a:t>ч. 1 ст. 266</a:t>
            </a:r>
            <a:r>
              <a:rPr lang="ru-RU" sz="1200" kern="1200" dirty="0" smtClean="0">
                <a:solidFill>
                  <a:schemeClr val="tx1"/>
                </a:solidFill>
                <a:effectLst/>
                <a:latin typeface="+mn-lt"/>
                <a:ea typeface="+mn-ea"/>
                <a:cs typeface="+mn-cs"/>
              </a:rPr>
              <a:t> ТК РФ).</a:t>
            </a:r>
          </a:p>
          <a:p>
            <a:r>
              <a:rPr lang="ru-RU" sz="1200" kern="1200" dirty="0" smtClean="0">
                <a:solidFill>
                  <a:schemeClr val="tx1"/>
                </a:solidFill>
                <a:effectLst/>
                <a:latin typeface="+mn-lt"/>
                <a:ea typeface="+mn-ea"/>
                <a:cs typeface="+mn-cs"/>
              </a:rPr>
              <a:t>- документ об образовании или о квалификации либо наличии специальных знаний (при поступлении на работу, требующую специальных знаний или специальной подготовки). Такими документами являются, в частности, </a:t>
            </a:r>
            <a:r>
              <a:rPr lang="ru-RU" sz="1200" u="none" strike="noStrike" kern="1200" dirty="0" smtClean="0">
                <a:solidFill>
                  <a:schemeClr val="tx1"/>
                </a:solidFill>
                <a:effectLst/>
                <a:latin typeface="+mn-lt"/>
                <a:ea typeface="+mn-ea"/>
                <a:cs typeface="+mn-cs"/>
                <a:hlinkClick r:id="rId11"/>
              </a:rPr>
              <a:t>аттестаты об основном общем</a:t>
            </a:r>
            <a:r>
              <a:rPr lang="ru-RU" sz="1200" kern="1200" dirty="0" smtClean="0">
                <a:solidFill>
                  <a:schemeClr val="tx1"/>
                </a:solidFill>
                <a:effectLst/>
                <a:latin typeface="+mn-lt"/>
                <a:ea typeface="+mn-ea"/>
                <a:cs typeface="+mn-cs"/>
              </a:rPr>
              <a:t> или </a:t>
            </a:r>
            <a:r>
              <a:rPr lang="ru-RU" sz="1200" u="none" strike="noStrike" kern="1200" dirty="0" smtClean="0">
                <a:solidFill>
                  <a:schemeClr val="tx1"/>
                </a:solidFill>
                <a:effectLst/>
                <a:latin typeface="+mn-lt"/>
                <a:ea typeface="+mn-ea"/>
                <a:cs typeface="+mn-cs"/>
                <a:hlinkClick r:id="rId12"/>
              </a:rPr>
              <a:t>среднем общем образовании</a:t>
            </a:r>
            <a:r>
              <a:rPr lang="ru-RU" sz="1200" kern="1200" dirty="0" smtClean="0">
                <a:solidFill>
                  <a:schemeClr val="tx1"/>
                </a:solidFill>
                <a:effectLst/>
                <a:latin typeface="+mn-lt"/>
                <a:ea typeface="+mn-ea"/>
                <a:cs typeface="+mn-cs"/>
              </a:rPr>
              <a:t>, образцы которых утверждены Приказом N 989.</a:t>
            </a:r>
          </a:p>
          <a:p>
            <a:r>
              <a:rPr lang="ru-RU" sz="1200" kern="1200" dirty="0" smtClean="0">
                <a:solidFill>
                  <a:schemeClr val="tx1"/>
                </a:solidFill>
                <a:effectLst/>
                <a:latin typeface="+mn-lt"/>
                <a:ea typeface="+mn-ea"/>
                <a:cs typeface="+mn-cs"/>
              </a:rPr>
              <a:t>Вместо документа об образовании работодателю может быть представлена справка об обучении или о периоде обучения, которая выдается организацией, осуществляющей образовательную деятельность (</a:t>
            </a:r>
            <a:r>
              <a:rPr lang="ru-RU" sz="1200" u="none" strike="noStrike" kern="1200" dirty="0" smtClean="0">
                <a:solidFill>
                  <a:schemeClr val="tx1"/>
                </a:solidFill>
                <a:effectLst/>
                <a:latin typeface="+mn-lt"/>
                <a:ea typeface="+mn-ea"/>
                <a:cs typeface="+mn-cs"/>
                <a:hlinkClick r:id="rId13"/>
              </a:rPr>
              <a:t>ч. 2 ст. 63</a:t>
            </a:r>
            <a:r>
              <a:rPr lang="ru-RU" sz="1200" kern="1200" dirty="0" smtClean="0">
                <a:solidFill>
                  <a:schemeClr val="tx1"/>
                </a:solidFill>
                <a:effectLst/>
                <a:latin typeface="+mn-lt"/>
                <a:ea typeface="+mn-ea"/>
                <a:cs typeface="+mn-cs"/>
              </a:rPr>
              <a:t> ТК РФ, </a:t>
            </a:r>
            <a:r>
              <a:rPr lang="ru-RU" sz="1200" u="none" strike="noStrike" kern="1200" dirty="0" smtClean="0">
                <a:solidFill>
                  <a:schemeClr val="tx1"/>
                </a:solidFill>
                <a:effectLst/>
                <a:latin typeface="+mn-lt"/>
                <a:ea typeface="+mn-ea"/>
                <a:cs typeface="+mn-cs"/>
                <a:hlinkClick r:id="rId14"/>
              </a:rPr>
              <a:t>ч. 12 ст. 60</a:t>
            </a:r>
            <a:r>
              <a:rPr lang="ru-RU" sz="1200" kern="1200" dirty="0" smtClean="0">
                <a:solidFill>
                  <a:schemeClr val="tx1"/>
                </a:solidFill>
                <a:effectLst/>
                <a:latin typeface="+mn-lt"/>
                <a:ea typeface="+mn-ea"/>
                <a:cs typeface="+mn-cs"/>
              </a:rPr>
              <a:t>, </a:t>
            </a:r>
            <a:r>
              <a:rPr lang="ru-RU" sz="1200" u="none" strike="noStrike" kern="1200" dirty="0" smtClean="0">
                <a:solidFill>
                  <a:schemeClr val="tx1"/>
                </a:solidFill>
                <a:effectLst/>
                <a:latin typeface="+mn-lt"/>
                <a:ea typeface="+mn-ea"/>
                <a:cs typeface="+mn-cs"/>
                <a:hlinkClick r:id="rId15"/>
              </a:rPr>
              <a:t>ч. 5 ст. 61</a:t>
            </a:r>
            <a:r>
              <a:rPr lang="ru-RU" sz="1200" kern="1200" dirty="0" smtClean="0">
                <a:solidFill>
                  <a:schemeClr val="tx1"/>
                </a:solidFill>
                <a:effectLst/>
                <a:latin typeface="+mn-lt"/>
                <a:ea typeface="+mn-ea"/>
                <a:cs typeface="+mn-cs"/>
              </a:rPr>
              <a:t>, </a:t>
            </a:r>
            <a:r>
              <a:rPr lang="ru-RU" sz="1200" u="none" strike="noStrike" kern="1200" dirty="0" smtClean="0">
                <a:solidFill>
                  <a:schemeClr val="tx1"/>
                </a:solidFill>
                <a:effectLst/>
                <a:latin typeface="+mn-lt"/>
                <a:ea typeface="+mn-ea"/>
                <a:cs typeface="+mn-cs"/>
                <a:hlinkClick r:id="rId16"/>
              </a:rPr>
              <a:t>ч. 6 ст. 66</a:t>
            </a:r>
            <a:r>
              <a:rPr lang="ru-RU" sz="1200" kern="1200" dirty="0" smtClean="0">
                <a:solidFill>
                  <a:schemeClr val="tx1"/>
                </a:solidFill>
                <a:effectLst/>
                <a:latin typeface="+mn-lt"/>
                <a:ea typeface="+mn-ea"/>
                <a:cs typeface="+mn-cs"/>
              </a:rPr>
              <a:t> Закона N 273-ФЗ).</a:t>
            </a:r>
            <a:endParaRPr lang="ru-RU" dirty="0"/>
          </a:p>
        </p:txBody>
      </p:sp>
      <p:sp>
        <p:nvSpPr>
          <p:cNvPr id="4" name="Номер слайда 3"/>
          <p:cNvSpPr>
            <a:spLocks noGrp="1"/>
          </p:cNvSpPr>
          <p:nvPr>
            <p:ph type="sldNum" sz="quarter" idx="10"/>
          </p:nvPr>
        </p:nvSpPr>
        <p:spPr/>
        <p:txBody>
          <a:bodyPr/>
          <a:lstStyle/>
          <a:p>
            <a:fld id="{C95E6D33-EE05-45AA-AE41-2F73C081945D}" type="slidenum">
              <a:rPr lang="ru-RU" smtClean="0"/>
              <a:t>7</a:t>
            </a:fld>
            <a:endParaRPr lang="ru-RU"/>
          </a:p>
        </p:txBody>
      </p:sp>
    </p:spTree>
    <p:extLst>
      <p:ext uri="{BB962C8B-B14F-4D97-AF65-F5344CB8AC3E}">
        <p14:creationId xmlns:p14="http://schemas.microsoft.com/office/powerpoint/2010/main" val="2489802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При заключении трудового договора с лицами, достигшими 14-летнего возраста, необходимы следующие документы (</a:t>
            </a:r>
            <a:r>
              <a:rPr lang="ru-RU" sz="1200" u="none" strike="noStrike" kern="1200" dirty="0" smtClean="0">
                <a:solidFill>
                  <a:schemeClr val="tx1"/>
                </a:solidFill>
                <a:effectLst/>
                <a:latin typeface="+mn-lt"/>
                <a:ea typeface="+mn-ea"/>
                <a:cs typeface="+mn-cs"/>
                <a:hlinkClick r:id="rId3"/>
              </a:rPr>
              <a:t>ч. 1</a:t>
            </a:r>
            <a:r>
              <a:rPr lang="ru-RU" sz="1200" kern="1200" dirty="0" smtClean="0">
                <a:solidFill>
                  <a:schemeClr val="tx1"/>
                </a:solidFill>
                <a:effectLst/>
                <a:latin typeface="+mn-lt"/>
                <a:ea typeface="+mn-ea"/>
                <a:cs typeface="+mn-cs"/>
              </a:rPr>
              <a:t>, </a:t>
            </a:r>
            <a:r>
              <a:rPr lang="ru-RU" sz="1200" u="none" strike="noStrike" kern="1200" dirty="0" smtClean="0">
                <a:solidFill>
                  <a:schemeClr val="tx1"/>
                </a:solidFill>
                <a:effectLst/>
                <a:latin typeface="+mn-lt"/>
                <a:ea typeface="+mn-ea"/>
                <a:cs typeface="+mn-cs"/>
                <a:hlinkClick r:id="rId4"/>
              </a:rPr>
              <a:t>2</a:t>
            </a:r>
            <a:r>
              <a:rPr lang="ru-RU" sz="1200" kern="1200" dirty="0" smtClean="0">
                <a:solidFill>
                  <a:schemeClr val="tx1"/>
                </a:solidFill>
                <a:effectLst/>
                <a:latin typeface="+mn-lt"/>
                <a:ea typeface="+mn-ea"/>
                <a:cs typeface="+mn-cs"/>
              </a:rPr>
              <a:t>, </a:t>
            </a:r>
            <a:r>
              <a:rPr lang="ru-RU" sz="1200" u="none" strike="noStrike" kern="1200" dirty="0" smtClean="0">
                <a:solidFill>
                  <a:schemeClr val="tx1"/>
                </a:solidFill>
                <a:effectLst/>
                <a:latin typeface="+mn-lt"/>
                <a:ea typeface="+mn-ea"/>
                <a:cs typeface="+mn-cs"/>
                <a:hlinkClick r:id="rId5"/>
              </a:rPr>
              <a:t>4</a:t>
            </a:r>
            <a:r>
              <a:rPr lang="ru-RU" sz="1200" kern="1200" dirty="0" smtClean="0">
                <a:solidFill>
                  <a:schemeClr val="tx1"/>
                </a:solidFill>
                <a:effectLst/>
                <a:latin typeface="+mn-lt"/>
                <a:ea typeface="+mn-ea"/>
                <a:cs typeface="+mn-cs"/>
              </a:rPr>
              <a:t>, </a:t>
            </a:r>
            <a:r>
              <a:rPr lang="ru-RU" sz="1200" u="none" strike="noStrike" kern="1200" dirty="0" smtClean="0">
                <a:solidFill>
                  <a:schemeClr val="tx1"/>
                </a:solidFill>
                <a:effectLst/>
                <a:latin typeface="+mn-lt"/>
                <a:ea typeface="+mn-ea"/>
                <a:cs typeface="+mn-cs"/>
                <a:hlinkClick r:id="rId6"/>
              </a:rPr>
              <a:t>5 ст. 65</a:t>
            </a:r>
            <a:r>
              <a:rPr lang="ru-RU" sz="1200" kern="1200" dirty="0" smtClean="0">
                <a:solidFill>
                  <a:schemeClr val="tx1"/>
                </a:solidFill>
                <a:effectLst/>
                <a:latin typeface="+mn-lt"/>
                <a:ea typeface="+mn-ea"/>
                <a:cs typeface="+mn-cs"/>
              </a:rPr>
              <a:t>, </a:t>
            </a:r>
            <a:r>
              <a:rPr lang="ru-RU" sz="1200" u="none" strike="noStrike" kern="1200" dirty="0" smtClean="0">
                <a:solidFill>
                  <a:schemeClr val="tx1"/>
                </a:solidFill>
                <a:effectLst/>
                <a:latin typeface="+mn-lt"/>
                <a:ea typeface="+mn-ea"/>
                <a:cs typeface="+mn-cs"/>
                <a:hlinkClick r:id="rId7"/>
              </a:rPr>
              <a:t>ч. 3 ст. 63</a:t>
            </a:r>
            <a:r>
              <a:rPr lang="ru-RU" sz="1200" kern="1200" dirty="0" smtClean="0">
                <a:solidFill>
                  <a:schemeClr val="tx1"/>
                </a:solidFill>
                <a:effectLst/>
                <a:latin typeface="+mn-lt"/>
                <a:ea typeface="+mn-ea"/>
                <a:cs typeface="+mn-cs"/>
              </a:rPr>
              <a:t>, </a:t>
            </a:r>
            <a:r>
              <a:rPr lang="ru-RU" sz="1200" u="none" strike="noStrike" kern="1200" dirty="0" smtClean="0">
                <a:solidFill>
                  <a:schemeClr val="tx1"/>
                </a:solidFill>
                <a:effectLst/>
                <a:latin typeface="+mn-lt"/>
                <a:ea typeface="+mn-ea"/>
                <a:cs typeface="+mn-cs"/>
                <a:hlinkClick r:id="rId8"/>
              </a:rPr>
              <a:t>ст. 69</a:t>
            </a:r>
            <a:r>
              <a:rPr lang="ru-RU" sz="1200" kern="1200" dirty="0" smtClean="0">
                <a:solidFill>
                  <a:schemeClr val="tx1"/>
                </a:solidFill>
                <a:effectLst/>
                <a:latin typeface="+mn-lt"/>
                <a:ea typeface="+mn-ea"/>
                <a:cs typeface="+mn-cs"/>
              </a:rPr>
              <a:t>, </a:t>
            </a:r>
            <a:r>
              <a:rPr lang="ru-RU" sz="1200" u="none" strike="noStrike" kern="1200" dirty="0" smtClean="0">
                <a:solidFill>
                  <a:schemeClr val="tx1"/>
                </a:solidFill>
                <a:effectLst/>
                <a:latin typeface="+mn-lt"/>
                <a:ea typeface="+mn-ea"/>
                <a:cs typeface="+mn-cs"/>
                <a:hlinkClick r:id="rId9"/>
              </a:rPr>
              <a:t>ч. 1 ст. 266</a:t>
            </a:r>
            <a:r>
              <a:rPr lang="ru-RU" sz="1200" kern="1200" dirty="0" smtClean="0">
                <a:solidFill>
                  <a:schemeClr val="tx1"/>
                </a:solidFill>
                <a:effectLst/>
                <a:latin typeface="+mn-lt"/>
                <a:ea typeface="+mn-ea"/>
                <a:cs typeface="+mn-cs"/>
              </a:rPr>
              <a:t> ТК РФ):</a:t>
            </a:r>
          </a:p>
          <a:p>
            <a:r>
              <a:rPr lang="ru-RU" sz="1200" kern="1200" dirty="0" smtClean="0">
                <a:solidFill>
                  <a:schemeClr val="tx1"/>
                </a:solidFill>
                <a:effectLst/>
                <a:latin typeface="+mn-lt"/>
                <a:ea typeface="+mn-ea"/>
                <a:cs typeface="+mn-cs"/>
              </a:rPr>
              <a:t>- паспорт или иной документ, удостоверяющий личность.</a:t>
            </a:r>
          </a:p>
          <a:p>
            <a:r>
              <a:rPr lang="ru-RU" sz="1200" kern="1200" dirty="0" smtClean="0">
                <a:solidFill>
                  <a:schemeClr val="tx1"/>
                </a:solidFill>
                <a:effectLst/>
                <a:latin typeface="+mn-lt"/>
                <a:ea typeface="+mn-ea"/>
                <a:cs typeface="+mn-cs"/>
              </a:rPr>
              <a:t>- трудовая книжка (за исключением случаев поступления на работу впервые, утраты или повреждения трудовой книжки, а также случая, предусмотренного </a:t>
            </a:r>
            <a:r>
              <a:rPr lang="ru-RU" sz="1200" u="none" strike="noStrike" kern="1200" dirty="0" smtClean="0">
                <a:solidFill>
                  <a:schemeClr val="tx1"/>
                </a:solidFill>
                <a:effectLst/>
                <a:latin typeface="+mn-lt"/>
                <a:ea typeface="+mn-ea"/>
                <a:cs typeface="+mn-cs"/>
                <a:hlinkClick r:id="rId9"/>
              </a:rPr>
              <a:t>ч. 6 ст. 312.2</a:t>
            </a:r>
            <a:r>
              <a:rPr lang="ru-RU" sz="1200" kern="1200" dirty="0" smtClean="0">
                <a:solidFill>
                  <a:schemeClr val="tx1"/>
                </a:solidFill>
                <a:effectLst/>
                <a:latin typeface="+mn-lt"/>
                <a:ea typeface="+mn-ea"/>
                <a:cs typeface="+mn-cs"/>
              </a:rPr>
              <a:t> ТК РФ);</a:t>
            </a:r>
          </a:p>
          <a:p>
            <a:r>
              <a:rPr lang="ru-RU" sz="1200" kern="1200" dirty="0" smtClean="0">
                <a:solidFill>
                  <a:schemeClr val="tx1"/>
                </a:solidFill>
                <a:effectLst/>
                <a:latin typeface="+mn-lt"/>
                <a:ea typeface="+mn-ea"/>
                <a:cs typeface="+mn-cs"/>
              </a:rPr>
              <a:t>- страховое свидетельство обязательного пенсионного страхования (за исключением случаев поступления на работу впервые, утраты свидетельства);</a:t>
            </a:r>
          </a:p>
          <a:p>
            <a:r>
              <a:rPr lang="ru-RU" sz="1200" kern="1200" dirty="0" smtClean="0">
                <a:solidFill>
                  <a:schemeClr val="tx1"/>
                </a:solidFill>
                <a:effectLst/>
                <a:latin typeface="+mn-lt"/>
                <a:ea typeface="+mn-ea"/>
                <a:cs typeface="+mn-cs"/>
              </a:rPr>
              <a:t>- документ об образовании или о квалификации либо наличии специальных знаний (при поступлении на работу, требующую специальных знаний или специальной подготовки). Такими документами являются, в частности, </a:t>
            </a:r>
            <a:r>
              <a:rPr lang="ru-RU" sz="1200" u="none" strike="noStrike" kern="1200" dirty="0" smtClean="0">
                <a:solidFill>
                  <a:schemeClr val="tx1"/>
                </a:solidFill>
                <a:effectLst/>
                <a:latin typeface="+mn-lt"/>
                <a:ea typeface="+mn-ea"/>
                <a:cs typeface="+mn-cs"/>
                <a:hlinkClick r:id="rId10"/>
              </a:rPr>
              <a:t>аттестаты об основном общем</a:t>
            </a:r>
            <a:r>
              <a:rPr lang="ru-RU" sz="1200" kern="1200" dirty="0" smtClean="0">
                <a:solidFill>
                  <a:schemeClr val="tx1"/>
                </a:solidFill>
                <a:effectLst/>
                <a:latin typeface="+mn-lt"/>
                <a:ea typeface="+mn-ea"/>
                <a:cs typeface="+mn-cs"/>
              </a:rPr>
              <a:t> или </a:t>
            </a:r>
            <a:r>
              <a:rPr lang="ru-RU" sz="1200" u="none" strike="noStrike" kern="1200" dirty="0" smtClean="0">
                <a:solidFill>
                  <a:schemeClr val="tx1"/>
                </a:solidFill>
                <a:effectLst/>
                <a:latin typeface="+mn-lt"/>
                <a:ea typeface="+mn-ea"/>
                <a:cs typeface="+mn-cs"/>
                <a:hlinkClick r:id="rId11"/>
              </a:rPr>
              <a:t>среднем общем образовании</a:t>
            </a:r>
            <a:r>
              <a:rPr lang="ru-RU" sz="1200" kern="1200" dirty="0" smtClean="0">
                <a:solidFill>
                  <a:schemeClr val="tx1"/>
                </a:solidFill>
                <a:effectLst/>
                <a:latin typeface="+mn-lt"/>
                <a:ea typeface="+mn-ea"/>
                <a:cs typeface="+mn-cs"/>
              </a:rPr>
              <a:t>, образцы которых утверждены Приказом N 989. Вместо аттестата работодателю может быть представлен другой документ, например выданная образовательной организацией справка об обучении, в которой указан режим обучения (</a:t>
            </a:r>
            <a:r>
              <a:rPr lang="ru-RU" sz="1200" u="none" strike="noStrike" kern="1200" dirty="0" smtClean="0">
                <a:solidFill>
                  <a:schemeClr val="tx1"/>
                </a:solidFill>
                <a:effectLst/>
                <a:latin typeface="+mn-lt"/>
                <a:ea typeface="+mn-ea"/>
                <a:cs typeface="+mn-cs"/>
                <a:hlinkClick r:id="rId12"/>
              </a:rPr>
              <a:t>ч. 12 ст. 60</a:t>
            </a:r>
            <a:r>
              <a:rPr lang="ru-RU" sz="1200" kern="1200" dirty="0" smtClean="0">
                <a:solidFill>
                  <a:schemeClr val="tx1"/>
                </a:solidFill>
                <a:effectLst/>
                <a:latin typeface="+mn-lt"/>
                <a:ea typeface="+mn-ea"/>
                <a:cs typeface="+mn-cs"/>
              </a:rPr>
              <a:t> Закона N 273-ФЗ). Этот документ необходим работодателю для того, чтобы при приеме на работу несовершеннолетнего, продолжающего получать общее образование, установить ему режим рабочего времени без ущерба для освоения образовательной программы (</a:t>
            </a:r>
            <a:r>
              <a:rPr lang="ru-RU" sz="1200" u="none" strike="noStrike" kern="1200" dirty="0" smtClean="0">
                <a:solidFill>
                  <a:schemeClr val="tx1"/>
                </a:solidFill>
                <a:effectLst/>
                <a:latin typeface="+mn-lt"/>
                <a:ea typeface="+mn-ea"/>
                <a:cs typeface="+mn-cs"/>
                <a:hlinkClick r:id="rId13"/>
              </a:rPr>
              <a:t>ч. 3 ст. 63</a:t>
            </a:r>
            <a:r>
              <a:rPr lang="ru-RU" sz="1200" kern="1200" dirty="0" smtClean="0">
                <a:solidFill>
                  <a:schemeClr val="tx1"/>
                </a:solidFill>
                <a:effectLst/>
                <a:latin typeface="+mn-lt"/>
                <a:ea typeface="+mn-ea"/>
                <a:cs typeface="+mn-cs"/>
              </a:rPr>
              <a:t> ТК РФ);</a:t>
            </a:r>
          </a:p>
          <a:p>
            <a:r>
              <a:rPr lang="ru-RU" sz="1200" kern="1200" dirty="0" smtClean="0">
                <a:solidFill>
                  <a:schemeClr val="tx1"/>
                </a:solidFill>
                <a:effectLst/>
                <a:latin typeface="+mn-lt"/>
                <a:ea typeface="+mn-ea"/>
                <a:cs typeface="+mn-cs"/>
              </a:rPr>
              <a:t>- документ о результатах прохождения обязательного предварительного медицинского осмотра.</a:t>
            </a:r>
          </a:p>
          <a:p>
            <a:r>
              <a:rPr lang="ru-RU" sz="1200" kern="1200" dirty="0" smtClean="0">
                <a:solidFill>
                  <a:schemeClr val="tx1"/>
                </a:solidFill>
                <a:effectLst/>
                <a:latin typeface="+mn-lt"/>
                <a:ea typeface="+mn-ea"/>
                <a:cs typeface="+mn-cs"/>
              </a:rPr>
              <a:t>- документ, подтверждающий согласие одного из родителей (попечителя) на заключение трудового договора. Если другой родитель возражает против его заключения, необходимо учитывать мнение несовершеннолетнего соискателя, а также позицию органа опеки и попечительства (</a:t>
            </a:r>
            <a:r>
              <a:rPr lang="ru-RU" sz="1200" u="none" strike="noStrike" kern="1200" dirty="0" err="1" smtClean="0">
                <a:solidFill>
                  <a:schemeClr val="tx1"/>
                </a:solidFill>
                <a:effectLst/>
                <a:latin typeface="+mn-lt"/>
                <a:ea typeface="+mn-ea"/>
                <a:cs typeface="+mn-cs"/>
                <a:hlinkClick r:id="rId14"/>
              </a:rPr>
              <a:t>абз</a:t>
            </a:r>
            <a:r>
              <a:rPr lang="ru-RU" sz="1200" u="none" strike="noStrike" kern="1200" dirty="0" smtClean="0">
                <a:solidFill>
                  <a:schemeClr val="tx1"/>
                </a:solidFill>
                <a:effectLst/>
                <a:latin typeface="+mn-lt"/>
                <a:ea typeface="+mn-ea"/>
                <a:cs typeface="+mn-cs"/>
                <a:hlinkClick r:id="rId14"/>
              </a:rPr>
              <a:t>. 3 п. 6</a:t>
            </a:r>
            <a:r>
              <a:rPr lang="ru-RU" sz="1200" kern="1200" dirty="0" smtClean="0">
                <a:solidFill>
                  <a:schemeClr val="tx1"/>
                </a:solidFill>
                <a:effectLst/>
                <a:latin typeface="+mn-lt"/>
                <a:ea typeface="+mn-ea"/>
                <a:cs typeface="+mn-cs"/>
              </a:rPr>
              <a:t> Постановления Пленума Верховного Суда РФ от 28.01.2014 N 1);</a:t>
            </a:r>
          </a:p>
          <a:p>
            <a:r>
              <a:rPr lang="ru-RU" sz="1200" kern="1200" dirty="0" smtClean="0">
                <a:solidFill>
                  <a:schemeClr val="tx1"/>
                </a:solidFill>
                <a:effectLst/>
                <a:latin typeface="+mn-lt"/>
                <a:ea typeface="+mn-ea"/>
                <a:cs typeface="+mn-cs"/>
              </a:rPr>
              <a:t>- документ, подтверждающий согласие органа опеки и попечительства.</a:t>
            </a:r>
          </a:p>
          <a:p>
            <a:r>
              <a:rPr lang="ru-RU" sz="1200" kern="1200" dirty="0" smtClean="0">
                <a:solidFill>
                  <a:schemeClr val="tx1"/>
                </a:solidFill>
                <a:effectLst/>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C95E6D33-EE05-45AA-AE41-2F73C081945D}" type="slidenum">
              <a:rPr lang="ru-RU" smtClean="0"/>
              <a:t>8</a:t>
            </a:fld>
            <a:endParaRPr lang="ru-RU"/>
          </a:p>
        </p:txBody>
      </p:sp>
    </p:spTree>
    <p:extLst>
      <p:ext uri="{BB962C8B-B14F-4D97-AF65-F5344CB8AC3E}">
        <p14:creationId xmlns:p14="http://schemas.microsoft.com/office/powerpoint/2010/main" val="1274601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При заключении трудового договора с лицами, не достигшими возраста 14 лет, необходимы следующие документы (</a:t>
            </a:r>
            <a:r>
              <a:rPr lang="ru-RU" sz="1200" u="none" strike="noStrike" kern="1200" dirty="0" smtClean="0">
                <a:solidFill>
                  <a:schemeClr val="tx1"/>
                </a:solidFill>
                <a:effectLst/>
                <a:latin typeface="+mn-lt"/>
                <a:ea typeface="+mn-ea"/>
                <a:cs typeface="+mn-cs"/>
                <a:hlinkClick r:id="rId3"/>
              </a:rPr>
              <a:t>ч. 1</a:t>
            </a:r>
            <a:r>
              <a:rPr lang="ru-RU" sz="1200" kern="1200" dirty="0" smtClean="0">
                <a:solidFill>
                  <a:schemeClr val="tx1"/>
                </a:solidFill>
                <a:effectLst/>
                <a:latin typeface="+mn-lt"/>
                <a:ea typeface="+mn-ea"/>
                <a:cs typeface="+mn-cs"/>
              </a:rPr>
              <a:t>, </a:t>
            </a:r>
            <a:r>
              <a:rPr lang="ru-RU" sz="1200" u="none" strike="noStrike" kern="1200" dirty="0" smtClean="0">
                <a:solidFill>
                  <a:schemeClr val="tx1"/>
                </a:solidFill>
                <a:effectLst/>
                <a:latin typeface="+mn-lt"/>
                <a:ea typeface="+mn-ea"/>
                <a:cs typeface="+mn-cs"/>
                <a:hlinkClick r:id="rId4"/>
              </a:rPr>
              <a:t>2</a:t>
            </a:r>
            <a:r>
              <a:rPr lang="ru-RU" sz="1200" kern="1200" dirty="0" smtClean="0">
                <a:solidFill>
                  <a:schemeClr val="tx1"/>
                </a:solidFill>
                <a:effectLst/>
                <a:latin typeface="+mn-lt"/>
                <a:ea typeface="+mn-ea"/>
                <a:cs typeface="+mn-cs"/>
              </a:rPr>
              <a:t>, </a:t>
            </a:r>
            <a:r>
              <a:rPr lang="ru-RU" sz="1200" u="none" strike="noStrike" kern="1200" dirty="0" smtClean="0">
                <a:solidFill>
                  <a:schemeClr val="tx1"/>
                </a:solidFill>
                <a:effectLst/>
                <a:latin typeface="+mn-lt"/>
                <a:ea typeface="+mn-ea"/>
                <a:cs typeface="+mn-cs"/>
                <a:hlinkClick r:id="rId5"/>
              </a:rPr>
              <a:t>4</a:t>
            </a:r>
            <a:r>
              <a:rPr lang="ru-RU" sz="1200" kern="1200" dirty="0" smtClean="0">
                <a:solidFill>
                  <a:schemeClr val="tx1"/>
                </a:solidFill>
                <a:effectLst/>
                <a:latin typeface="+mn-lt"/>
                <a:ea typeface="+mn-ea"/>
                <a:cs typeface="+mn-cs"/>
              </a:rPr>
              <a:t>, </a:t>
            </a:r>
            <a:r>
              <a:rPr lang="ru-RU" sz="1200" u="none" strike="noStrike" kern="1200" dirty="0" smtClean="0">
                <a:solidFill>
                  <a:schemeClr val="tx1"/>
                </a:solidFill>
                <a:effectLst/>
                <a:latin typeface="+mn-lt"/>
                <a:ea typeface="+mn-ea"/>
                <a:cs typeface="+mn-cs"/>
                <a:hlinkClick r:id="rId6"/>
              </a:rPr>
              <a:t>5 ст. 65</a:t>
            </a:r>
            <a:r>
              <a:rPr lang="ru-RU" sz="1200" kern="1200" dirty="0" smtClean="0">
                <a:solidFill>
                  <a:schemeClr val="tx1"/>
                </a:solidFill>
                <a:effectLst/>
                <a:latin typeface="+mn-lt"/>
                <a:ea typeface="+mn-ea"/>
                <a:cs typeface="+mn-cs"/>
              </a:rPr>
              <a:t>, </a:t>
            </a:r>
            <a:r>
              <a:rPr lang="ru-RU" sz="1200" u="none" strike="noStrike" kern="1200" dirty="0" smtClean="0">
                <a:solidFill>
                  <a:schemeClr val="tx1"/>
                </a:solidFill>
                <a:effectLst/>
                <a:latin typeface="+mn-lt"/>
                <a:ea typeface="+mn-ea"/>
                <a:cs typeface="+mn-cs"/>
                <a:hlinkClick r:id="rId7"/>
              </a:rPr>
              <a:t>ч. 4 ст. 63</a:t>
            </a:r>
            <a:r>
              <a:rPr lang="ru-RU" sz="1200" kern="1200" dirty="0" smtClean="0">
                <a:solidFill>
                  <a:schemeClr val="tx1"/>
                </a:solidFill>
                <a:effectLst/>
                <a:latin typeface="+mn-lt"/>
                <a:ea typeface="+mn-ea"/>
                <a:cs typeface="+mn-cs"/>
              </a:rPr>
              <a:t>, </a:t>
            </a:r>
            <a:r>
              <a:rPr lang="ru-RU" sz="1200" u="none" strike="noStrike" kern="1200" dirty="0" smtClean="0">
                <a:solidFill>
                  <a:schemeClr val="tx1"/>
                </a:solidFill>
                <a:effectLst/>
                <a:latin typeface="+mn-lt"/>
                <a:ea typeface="+mn-ea"/>
                <a:cs typeface="+mn-cs"/>
                <a:hlinkClick r:id="rId8"/>
              </a:rPr>
              <a:t>ст. 69</a:t>
            </a:r>
            <a:r>
              <a:rPr lang="ru-RU" sz="1200" kern="1200" dirty="0" smtClean="0">
                <a:solidFill>
                  <a:schemeClr val="tx1"/>
                </a:solidFill>
                <a:effectLst/>
                <a:latin typeface="+mn-lt"/>
                <a:ea typeface="+mn-ea"/>
                <a:cs typeface="+mn-cs"/>
              </a:rPr>
              <a:t>, </a:t>
            </a:r>
            <a:r>
              <a:rPr lang="ru-RU" sz="1200" u="none" strike="noStrike" kern="1200" dirty="0" smtClean="0">
                <a:solidFill>
                  <a:schemeClr val="tx1"/>
                </a:solidFill>
                <a:effectLst/>
                <a:latin typeface="+mn-lt"/>
                <a:ea typeface="+mn-ea"/>
                <a:cs typeface="+mn-cs"/>
                <a:hlinkClick r:id="rId9"/>
              </a:rPr>
              <a:t>ч. 1 ст. 266</a:t>
            </a:r>
            <a:r>
              <a:rPr lang="ru-RU" sz="1200" kern="1200" dirty="0" smtClean="0">
                <a:solidFill>
                  <a:schemeClr val="tx1"/>
                </a:solidFill>
                <a:effectLst/>
                <a:latin typeface="+mn-lt"/>
                <a:ea typeface="+mn-ea"/>
                <a:cs typeface="+mn-cs"/>
              </a:rPr>
              <a:t>, </a:t>
            </a:r>
            <a:r>
              <a:rPr lang="ru-RU" sz="1200" u="none" strike="noStrike" kern="1200" dirty="0" smtClean="0">
                <a:solidFill>
                  <a:schemeClr val="tx1"/>
                </a:solidFill>
                <a:effectLst/>
                <a:latin typeface="+mn-lt"/>
                <a:ea typeface="+mn-ea"/>
                <a:cs typeface="+mn-cs"/>
                <a:hlinkClick r:id="rId10"/>
              </a:rPr>
              <a:t>ч. 5 ст. 348.8</a:t>
            </a:r>
            <a:r>
              <a:rPr lang="ru-RU" sz="1200" kern="1200" dirty="0" smtClean="0">
                <a:solidFill>
                  <a:schemeClr val="tx1"/>
                </a:solidFill>
                <a:effectLst/>
                <a:latin typeface="+mn-lt"/>
                <a:ea typeface="+mn-ea"/>
                <a:cs typeface="+mn-cs"/>
              </a:rPr>
              <a:t> ТК РФ, </a:t>
            </a:r>
            <a:r>
              <a:rPr lang="ru-RU" sz="1200" u="none" strike="noStrike" kern="1200" dirty="0" smtClean="0">
                <a:solidFill>
                  <a:schemeClr val="tx1"/>
                </a:solidFill>
                <a:effectLst/>
                <a:latin typeface="+mn-lt"/>
                <a:ea typeface="+mn-ea"/>
                <a:cs typeface="+mn-cs"/>
                <a:hlinkClick r:id="rId11"/>
              </a:rPr>
              <a:t>ч. 12 ст. 60</a:t>
            </a:r>
            <a:r>
              <a:rPr lang="ru-RU" sz="1200" kern="1200" dirty="0" smtClean="0">
                <a:solidFill>
                  <a:schemeClr val="tx1"/>
                </a:solidFill>
                <a:effectLst/>
                <a:latin typeface="+mn-lt"/>
                <a:ea typeface="+mn-ea"/>
                <a:cs typeface="+mn-cs"/>
              </a:rPr>
              <a:t> Закона N 273-ФЗ):</a:t>
            </a:r>
          </a:p>
          <a:p>
            <a:r>
              <a:rPr lang="ru-RU" sz="1200" kern="1200" dirty="0" smtClean="0">
                <a:solidFill>
                  <a:schemeClr val="tx1"/>
                </a:solidFill>
                <a:effectLst/>
                <a:latin typeface="+mn-lt"/>
                <a:ea typeface="+mn-ea"/>
                <a:cs typeface="+mn-cs"/>
              </a:rPr>
              <a:t>- документ, удостоверяющий личность. Таким документом является свидетельство о рождении;</a:t>
            </a:r>
          </a:p>
          <a:p>
            <a:r>
              <a:rPr lang="ru-RU" sz="1200" kern="1200" dirty="0" smtClean="0">
                <a:solidFill>
                  <a:schemeClr val="tx1"/>
                </a:solidFill>
                <a:effectLst/>
                <a:latin typeface="+mn-lt"/>
                <a:ea typeface="+mn-ea"/>
                <a:cs typeface="+mn-cs"/>
              </a:rPr>
              <a:t>- трудовая книжка (за исключением случаев поступления на работу впервые, утраты или повреждения трудовой книжки);</a:t>
            </a:r>
          </a:p>
          <a:p>
            <a:r>
              <a:rPr lang="ru-RU" sz="1200" kern="1200" dirty="0" smtClean="0">
                <a:solidFill>
                  <a:schemeClr val="tx1"/>
                </a:solidFill>
                <a:effectLst/>
                <a:latin typeface="+mn-lt"/>
                <a:ea typeface="+mn-ea"/>
                <a:cs typeface="+mn-cs"/>
              </a:rPr>
              <a:t>- страховое свидетельство обязательного пенсионного страхования (за исключением случаев поступления на работу впервые, утраты свидетельства);</a:t>
            </a:r>
          </a:p>
          <a:p>
            <a:r>
              <a:rPr lang="ru-RU" sz="1200" kern="1200" dirty="0" smtClean="0">
                <a:solidFill>
                  <a:schemeClr val="tx1"/>
                </a:solidFill>
                <a:effectLst/>
                <a:latin typeface="+mn-lt"/>
                <a:ea typeface="+mn-ea"/>
                <a:cs typeface="+mn-cs"/>
              </a:rPr>
              <a:t>- документ об образовании или о квалификации либо наличии специальных знаний (при поступлении на работу, требующую специальных знаний или специальной подготовки). Поскольку у лица, не достигшего возраста 14 лет, аттестат отсутствует, оно может представить выданную образовательной организацией справку, в которой указан режим обучения. Этот документ необходим работодателю для того, чтобы установить работнику режим рабочего времени без ущерба для освоения образовательной программы;</a:t>
            </a:r>
          </a:p>
          <a:p>
            <a:r>
              <a:rPr lang="ru-RU" sz="1200" kern="1200" dirty="0" smtClean="0">
                <a:solidFill>
                  <a:schemeClr val="tx1"/>
                </a:solidFill>
                <a:effectLst/>
                <a:latin typeface="+mn-lt"/>
                <a:ea typeface="+mn-ea"/>
                <a:cs typeface="+mn-cs"/>
              </a:rPr>
              <a:t>- документ, подтверждающий согласие одного из родителей (опекуна) на заключение трудового договора;</a:t>
            </a:r>
          </a:p>
          <a:p>
            <a:r>
              <a:rPr lang="ru-RU" sz="1200" kern="1200" dirty="0" smtClean="0">
                <a:solidFill>
                  <a:schemeClr val="tx1"/>
                </a:solidFill>
                <a:effectLst/>
                <a:latin typeface="+mn-lt"/>
                <a:ea typeface="+mn-ea"/>
                <a:cs typeface="+mn-cs"/>
              </a:rPr>
              <a:t>- разрешение органа опеки и попечительства на заключение трудового договора. В этом разрешении должны быть указаны продолжительность рабочего времени и другие условия работы;</a:t>
            </a:r>
          </a:p>
          <a:p>
            <a:r>
              <a:rPr lang="ru-RU" sz="1200" kern="1200" dirty="0" smtClean="0">
                <a:solidFill>
                  <a:schemeClr val="tx1"/>
                </a:solidFill>
                <a:effectLst/>
                <a:latin typeface="+mn-lt"/>
                <a:ea typeface="+mn-ea"/>
                <a:cs typeface="+mn-cs"/>
              </a:rPr>
              <a:t>- документ о результатах прохождения обязательного предварительного медицинского осмотра.</a:t>
            </a:r>
          </a:p>
          <a:p>
            <a:r>
              <a:rPr lang="ru-RU" sz="1200" kern="1200" dirty="0" smtClean="0">
                <a:solidFill>
                  <a:schemeClr val="tx1"/>
                </a:solidFill>
                <a:effectLst/>
                <a:latin typeface="+mn-lt"/>
                <a:ea typeface="+mn-ea"/>
                <a:cs typeface="+mn-cs"/>
              </a:rPr>
              <a:t>Трудовой договор от имени работника, не достигшего 14-летнего возраста, подписывает родитель (усыновитель, опекун) (</a:t>
            </a:r>
            <a:r>
              <a:rPr lang="ru-RU" sz="1200" u="none" strike="noStrike" kern="1200" dirty="0" smtClean="0">
                <a:solidFill>
                  <a:schemeClr val="tx1"/>
                </a:solidFill>
                <a:effectLst/>
                <a:latin typeface="+mn-lt"/>
                <a:ea typeface="+mn-ea"/>
                <a:cs typeface="+mn-cs"/>
                <a:hlinkClick r:id="rId7"/>
              </a:rPr>
              <a:t>ч. 4 ст. 63</a:t>
            </a:r>
            <a:r>
              <a:rPr lang="ru-RU" sz="1200" kern="1200" dirty="0" smtClean="0">
                <a:solidFill>
                  <a:schemeClr val="tx1"/>
                </a:solidFill>
                <a:effectLst/>
                <a:latin typeface="+mn-lt"/>
                <a:ea typeface="+mn-ea"/>
                <a:cs typeface="+mn-cs"/>
              </a:rPr>
              <a:t> ТК РФ, </a:t>
            </a:r>
            <a:r>
              <a:rPr lang="ru-RU" sz="1200" u="none" strike="noStrike" kern="1200" dirty="0" err="1" smtClean="0">
                <a:solidFill>
                  <a:schemeClr val="tx1"/>
                </a:solidFill>
                <a:effectLst/>
                <a:latin typeface="+mn-lt"/>
                <a:ea typeface="+mn-ea"/>
                <a:cs typeface="+mn-cs"/>
                <a:hlinkClick r:id="rId12"/>
              </a:rPr>
              <a:t>абз</a:t>
            </a:r>
            <a:r>
              <a:rPr lang="ru-RU" sz="1200" u="none" strike="noStrike" kern="1200" dirty="0" smtClean="0">
                <a:solidFill>
                  <a:schemeClr val="tx1"/>
                </a:solidFill>
                <a:effectLst/>
                <a:latin typeface="+mn-lt"/>
                <a:ea typeface="+mn-ea"/>
                <a:cs typeface="+mn-cs"/>
                <a:hlinkClick r:id="rId12"/>
              </a:rPr>
              <a:t>. 4 п. 6</a:t>
            </a:r>
            <a:r>
              <a:rPr lang="ru-RU" sz="1200" kern="1200" dirty="0" smtClean="0">
                <a:solidFill>
                  <a:schemeClr val="tx1"/>
                </a:solidFill>
                <a:effectLst/>
                <a:latin typeface="+mn-lt"/>
                <a:ea typeface="+mn-ea"/>
                <a:cs typeface="+mn-cs"/>
              </a:rPr>
              <a:t> Постановления Пленума Верховного Суда РФ от 28.01.2014 N 1).</a:t>
            </a:r>
          </a:p>
          <a:p>
            <a:endParaRPr lang="ru-RU" dirty="0"/>
          </a:p>
        </p:txBody>
      </p:sp>
      <p:sp>
        <p:nvSpPr>
          <p:cNvPr id="4" name="Номер слайда 3"/>
          <p:cNvSpPr>
            <a:spLocks noGrp="1"/>
          </p:cNvSpPr>
          <p:nvPr>
            <p:ph type="sldNum" sz="quarter" idx="10"/>
          </p:nvPr>
        </p:nvSpPr>
        <p:spPr/>
        <p:txBody>
          <a:bodyPr/>
          <a:lstStyle/>
          <a:p>
            <a:fld id="{C95E6D33-EE05-45AA-AE41-2F73C081945D}" type="slidenum">
              <a:rPr lang="ru-RU" smtClean="0"/>
              <a:t>9</a:t>
            </a:fld>
            <a:endParaRPr lang="ru-RU"/>
          </a:p>
        </p:txBody>
      </p:sp>
    </p:spTree>
    <p:extLst>
      <p:ext uri="{BB962C8B-B14F-4D97-AF65-F5344CB8AC3E}">
        <p14:creationId xmlns:p14="http://schemas.microsoft.com/office/powerpoint/2010/main" val="1397977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Обязательным условием заключения трудового договора с лицами в возрасте до 18 лет независимо от их трудовой функции является прохождение ими предварительного медицинского осмотра (ст. 69, ч. 1 ст. 266 ТК РФ, п. 8 Постановления Пленума Верховного Суда РФ от 28.01.2014 N 1, </a:t>
            </a:r>
            <a:r>
              <a:rPr lang="ru-RU" dirty="0" err="1" smtClean="0"/>
              <a:t>абз</a:t>
            </a:r>
            <a:r>
              <a:rPr lang="ru-RU" dirty="0" smtClean="0"/>
              <a:t>. 1 п. 3.1 СанПиН 2.4.6.2553-09, утвержденных Постановлением Главного государственного санитарного врача РФ от 30.09.2009 N 58).</a:t>
            </a:r>
          </a:p>
          <a:p>
            <a:r>
              <a:rPr lang="ru-RU" dirty="0" smtClean="0"/>
              <a:t>В дальнейшем несовершеннолетние подлежат обязательному ежегодному медицинскому осмотру до достижения ими возраста 18 лет (ч. 1 ст. 266 ТК РФ). Медицинские осмотры осуществляются за счет средств работодателя (ч. 2 ст. 266 ТК РФ).</a:t>
            </a:r>
          </a:p>
          <a:p>
            <a:r>
              <a:rPr lang="ru-RU" dirty="0" smtClean="0"/>
              <a:t>За прием на работу несовершеннолетних без прохождения предварительного медосмотра возможно привлечение к административной ответственности в соответствии со ст. 6.3, а также ч. 3, 5 ст. 5.27.1 КоАП РФ. Кроме того, возможно привлечение к уголовной ответственности в соответствии со ст. 143 УК РФ.</a:t>
            </a:r>
          </a:p>
          <a:p>
            <a:endParaRPr lang="ru-RU" dirty="0"/>
          </a:p>
        </p:txBody>
      </p:sp>
      <p:sp>
        <p:nvSpPr>
          <p:cNvPr id="4" name="Номер слайда 3"/>
          <p:cNvSpPr>
            <a:spLocks noGrp="1"/>
          </p:cNvSpPr>
          <p:nvPr>
            <p:ph type="sldNum" sz="quarter" idx="10"/>
          </p:nvPr>
        </p:nvSpPr>
        <p:spPr/>
        <p:txBody>
          <a:bodyPr/>
          <a:lstStyle/>
          <a:p>
            <a:fld id="{C95E6D33-EE05-45AA-AE41-2F73C081945D}" type="slidenum">
              <a:rPr lang="ru-RU" smtClean="0"/>
              <a:t>10</a:t>
            </a:fld>
            <a:endParaRPr lang="ru-RU"/>
          </a:p>
        </p:txBody>
      </p:sp>
    </p:spTree>
    <p:extLst>
      <p:ext uri="{BB962C8B-B14F-4D97-AF65-F5344CB8AC3E}">
        <p14:creationId xmlns:p14="http://schemas.microsoft.com/office/powerpoint/2010/main" val="2716344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B21AE4F3-8DA8-4ABF-813F-B05C11EE92B7}" type="datetimeFigureOut">
              <a:rPr lang="ru-RU" smtClean="0"/>
              <a:t>16.01.2018</a:t>
            </a:fld>
            <a:endParaRPr lang="ru-RU"/>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9B2A48C4-573A-4288-938F-04DA876D13ED}" type="slidenum">
              <a:rPr lang="ru-RU" smtClean="0"/>
              <a:t>‹#›</a:t>
            </a:fld>
            <a:endParaRPr lang="ru-RU"/>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ru-RU"/>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21AE4F3-8DA8-4ABF-813F-B05C11EE92B7}" type="datetimeFigureOut">
              <a:rPr lang="ru-RU" smtClean="0"/>
              <a:t>16.01.2018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2A48C4-573A-4288-938F-04DA876D13ED}"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21AE4F3-8DA8-4ABF-813F-B05C11EE92B7}" type="datetimeFigureOut">
              <a:rPr lang="ru-RU" smtClean="0"/>
              <a:t>16.01.2018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9B2A48C4-573A-4288-938F-04DA876D13ED}"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21AE4F3-8DA8-4ABF-813F-B05C11EE92B7}" type="datetimeFigureOut">
              <a:rPr lang="ru-RU" smtClean="0"/>
              <a:t>16.01.2018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2A48C4-573A-4288-938F-04DA876D13ED}"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 name="Date Placeholder 8"/>
          <p:cNvSpPr>
            <a:spLocks noGrp="1"/>
          </p:cNvSpPr>
          <p:nvPr>
            <p:ph type="dt" sz="half" idx="10"/>
          </p:nvPr>
        </p:nvSpPr>
        <p:spPr/>
        <p:txBody>
          <a:bodyPr/>
          <a:lstStyle>
            <a:lvl1pPr>
              <a:defRPr>
                <a:solidFill>
                  <a:srgbClr val="FFFFFF"/>
                </a:solidFill>
              </a:defRPr>
            </a:lvl1pPr>
          </a:lstStyle>
          <a:p>
            <a:fld id="{B21AE4F3-8DA8-4ABF-813F-B05C11EE92B7}" type="datetimeFigureOut">
              <a:rPr lang="ru-RU" smtClean="0"/>
              <a:t>16.01.2018</a:t>
            </a:fld>
            <a:endParaRPr lang="ru-RU"/>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9B2A48C4-573A-4288-938F-04DA876D13ED}" type="slidenum">
              <a:rPr lang="ru-RU" smtClean="0"/>
              <a:t>‹#›</a:t>
            </a:fld>
            <a:endParaRPr lang="ru-RU"/>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ru-RU"/>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21AE4F3-8DA8-4ABF-813F-B05C11EE92B7}" type="datetimeFigureOut">
              <a:rPr lang="ru-RU" smtClean="0"/>
              <a:t>16.01.2018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B2A48C4-573A-4288-938F-04DA876D13ED}"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21AE4F3-8DA8-4ABF-813F-B05C11EE92B7}" type="datetimeFigureOut">
              <a:rPr lang="ru-RU" smtClean="0"/>
              <a:t>16.01.2018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B2A48C4-573A-4288-938F-04DA876D13ED}"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21AE4F3-8DA8-4ABF-813F-B05C11EE92B7}" type="datetimeFigureOut">
              <a:rPr lang="ru-RU" smtClean="0"/>
              <a:t>16.01.2018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B2A48C4-573A-4288-938F-04DA876D13ED}" type="slidenum">
              <a:rPr lang="ru-RU" smtClean="0"/>
              <a:t>‹#›</a:t>
            </a:fld>
            <a:endParaRPr lang="ru-RU"/>
          </a:p>
        </p:txBody>
      </p:sp>
      <p:sp>
        <p:nvSpPr>
          <p:cNvPr id="6" name="Title 5"/>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21AE4F3-8DA8-4ABF-813F-B05C11EE92B7}" type="datetimeFigureOut">
              <a:rPr lang="ru-RU" smtClean="0"/>
              <a:t>16.01.2018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B2A48C4-573A-4288-938F-04DA876D13ED}"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21AE4F3-8DA8-4ABF-813F-B05C11EE92B7}" type="datetimeFigureOut">
              <a:rPr lang="ru-RU" smtClean="0"/>
              <a:t>16.01.2018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9B2A48C4-573A-4288-938F-04DA876D13ED}" type="slidenum">
              <a:rPr lang="ru-RU" smtClean="0"/>
              <a:t>‹#›</a:t>
            </a:fld>
            <a:endParaRPr lang="ru-RU"/>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ru-RU" smtClean="0"/>
              <a:t>Образец заголовка</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21AE4F3-8DA8-4ABF-813F-B05C11EE92B7}" type="datetimeFigureOut">
              <a:rPr lang="ru-RU" smtClean="0"/>
              <a:t>16.01.2018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B2A48C4-573A-4288-938F-04DA876D13ED}" type="slidenum">
              <a:rPr lang="ru-RU" smtClean="0"/>
              <a:t>‹#›</a:t>
            </a:fld>
            <a:endParaRPr lang="ru-RU"/>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ru-RU" smtClean="0"/>
              <a:t>Образец 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B21AE4F3-8DA8-4ABF-813F-B05C11EE92B7}" type="datetimeFigureOut">
              <a:rPr lang="ru-RU" smtClean="0"/>
              <a:t>16.01.2018</a:t>
            </a:fld>
            <a:endParaRPr lang="ru-RU"/>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ru-RU"/>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9B2A48C4-573A-4288-938F-04DA876D13ED}"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mailto:ot@admoil.ru" TargetMode="Externa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993170" y="4293096"/>
            <a:ext cx="2043336" cy="1828800"/>
          </a:xfrm>
        </p:spPr>
        <p:txBody>
          <a:bodyPr>
            <a:normAutofit/>
          </a:bodyPr>
          <a:lstStyle/>
          <a:p>
            <a:pPr algn="ctr"/>
            <a:r>
              <a:rPr lang="ru-RU" sz="1600" dirty="0" smtClean="0"/>
              <a:t>Администрация Нефтеюганского района</a:t>
            </a:r>
          </a:p>
          <a:p>
            <a:pPr algn="ctr"/>
            <a:r>
              <a:rPr lang="ru-RU" sz="1600" dirty="0" smtClean="0"/>
              <a:t>2017 год </a:t>
            </a:r>
          </a:p>
        </p:txBody>
      </p:sp>
      <p:sp>
        <p:nvSpPr>
          <p:cNvPr id="2" name="Заголовок 1"/>
          <p:cNvSpPr>
            <a:spLocks noGrp="1"/>
          </p:cNvSpPr>
          <p:nvPr>
            <p:ph type="title"/>
          </p:nvPr>
        </p:nvSpPr>
        <p:spPr>
          <a:xfrm>
            <a:off x="457200" y="692696"/>
            <a:ext cx="6324600" cy="4176464"/>
          </a:xfrm>
        </p:spPr>
        <p:txBody>
          <a:bodyPr>
            <a:normAutofit/>
          </a:bodyPr>
          <a:lstStyle/>
          <a:p>
            <a:pPr algn="l"/>
            <a:r>
              <a:rPr lang="ru-RU" sz="3200" dirty="0" smtClean="0"/>
              <a:t>Применение </a:t>
            </a:r>
            <a:br>
              <a:rPr lang="ru-RU" sz="3200" dirty="0" smtClean="0"/>
            </a:br>
            <a:r>
              <a:rPr lang="ru-RU" sz="3200" dirty="0" smtClean="0"/>
              <a:t>актуальных требований законодательства в сфере трудовых правоотношений несовершеннолетних</a:t>
            </a:r>
            <a:endParaRPr lang="ru-RU" sz="32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4907" y="1124744"/>
            <a:ext cx="2088232" cy="2370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3833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000" dirty="0" smtClean="0"/>
              <a:t>5. Медицинские осмотры при приеме на работу несовершеннолетних работников</a:t>
            </a:r>
            <a:endParaRPr lang="ru-RU" sz="3000" dirty="0"/>
          </a:p>
        </p:txBody>
      </p:sp>
      <p:sp>
        <p:nvSpPr>
          <p:cNvPr id="3" name="Прямоугольник 2"/>
          <p:cNvSpPr/>
          <p:nvPr/>
        </p:nvSpPr>
        <p:spPr>
          <a:xfrm>
            <a:off x="210159" y="1916832"/>
            <a:ext cx="8712968" cy="4647426"/>
          </a:xfrm>
          <a:prstGeom prst="rect">
            <a:avLst/>
          </a:prstGeom>
        </p:spPr>
        <p:txBody>
          <a:bodyPr wrap="square">
            <a:spAutoFit/>
          </a:bodyPr>
          <a:lstStyle/>
          <a:p>
            <a:pPr algn="just"/>
            <a:r>
              <a:rPr lang="ru-RU" sz="1600" dirty="0" smtClean="0"/>
              <a:t>Обязательное условие заключения </a:t>
            </a:r>
            <a:r>
              <a:rPr lang="ru-RU" sz="1600" dirty="0"/>
              <a:t>трудового договора с лицами </a:t>
            </a:r>
            <a:endParaRPr lang="ru-RU" sz="1600" dirty="0" smtClean="0"/>
          </a:p>
          <a:p>
            <a:pPr algn="just"/>
            <a:r>
              <a:rPr lang="ru-RU" sz="1600" dirty="0" smtClean="0"/>
              <a:t>в </a:t>
            </a:r>
            <a:r>
              <a:rPr lang="ru-RU" sz="1600" dirty="0"/>
              <a:t>возрасте </a:t>
            </a:r>
            <a:r>
              <a:rPr lang="ru-RU" sz="1600" dirty="0" smtClean="0"/>
              <a:t>до </a:t>
            </a:r>
            <a:r>
              <a:rPr lang="ru-RU" sz="1600" dirty="0"/>
              <a:t>18 лет </a:t>
            </a:r>
            <a:r>
              <a:rPr lang="ru-RU" sz="1600" dirty="0" smtClean="0"/>
              <a:t>- </a:t>
            </a:r>
            <a:r>
              <a:rPr lang="ru-RU" sz="1600" dirty="0"/>
              <a:t>прохождение ими предварительного медицинского </a:t>
            </a:r>
            <a:r>
              <a:rPr lang="ru-RU" sz="1600" dirty="0" smtClean="0"/>
              <a:t>осмотра.</a:t>
            </a:r>
          </a:p>
          <a:p>
            <a:pPr algn="just"/>
            <a:endParaRPr lang="ru-RU" sz="1100" dirty="0" smtClean="0"/>
          </a:p>
          <a:p>
            <a:pPr algn="just"/>
            <a:r>
              <a:rPr lang="ru-RU" dirty="0" smtClean="0"/>
              <a:t>ч</a:t>
            </a:r>
            <a:r>
              <a:rPr lang="ru-RU" dirty="0"/>
              <a:t>. 1 ст. 266 ТК </a:t>
            </a:r>
            <a:r>
              <a:rPr lang="ru-RU" dirty="0" smtClean="0"/>
              <a:t>РФ</a:t>
            </a:r>
            <a:r>
              <a:rPr lang="ru-RU" dirty="0"/>
              <a:t>:</a:t>
            </a:r>
          </a:p>
          <a:p>
            <a:pPr algn="just"/>
            <a:r>
              <a:rPr lang="ru-RU" sz="1600" dirty="0"/>
              <a:t>Н</a:t>
            </a:r>
            <a:r>
              <a:rPr lang="ru-RU" sz="1600" dirty="0" smtClean="0"/>
              <a:t>есовершеннолетние </a:t>
            </a:r>
            <a:r>
              <a:rPr lang="ru-RU" sz="1600" dirty="0"/>
              <a:t>подлежат обязательному ежегодному медицинскому осмотру до достижения ими возраста 18 </a:t>
            </a:r>
            <a:r>
              <a:rPr lang="ru-RU" sz="1600" dirty="0" smtClean="0"/>
              <a:t>лет.</a:t>
            </a:r>
          </a:p>
          <a:p>
            <a:pPr algn="just"/>
            <a:endParaRPr lang="ru-RU" sz="1100" dirty="0" smtClean="0"/>
          </a:p>
          <a:p>
            <a:pPr algn="just"/>
            <a:r>
              <a:rPr lang="ru-RU" dirty="0"/>
              <a:t>ч. 2 ст. 266 ТК </a:t>
            </a:r>
            <a:r>
              <a:rPr lang="ru-RU" dirty="0" smtClean="0"/>
              <a:t>РФ:</a:t>
            </a:r>
            <a:endParaRPr lang="ru-RU" dirty="0"/>
          </a:p>
          <a:p>
            <a:pPr algn="just"/>
            <a:r>
              <a:rPr lang="ru-RU" sz="1600" dirty="0" smtClean="0"/>
              <a:t>Медицинские </a:t>
            </a:r>
            <a:r>
              <a:rPr lang="ru-RU" sz="1600" dirty="0"/>
              <a:t>осмотры осуществляются за счет средств </a:t>
            </a:r>
            <a:r>
              <a:rPr lang="ru-RU" sz="1600" dirty="0" smtClean="0"/>
              <a:t>работодателя.</a:t>
            </a:r>
          </a:p>
          <a:p>
            <a:pPr algn="just"/>
            <a:endParaRPr lang="ru-RU" dirty="0"/>
          </a:p>
          <a:p>
            <a:pPr algn="just"/>
            <a:r>
              <a:rPr lang="ru-RU" dirty="0" smtClean="0"/>
              <a:t>Ответственность за </a:t>
            </a:r>
            <a:r>
              <a:rPr lang="ru-RU" dirty="0"/>
              <a:t>прием на работу несовершеннолетних без прохождения предварительного </a:t>
            </a:r>
            <a:r>
              <a:rPr lang="ru-RU" dirty="0" smtClean="0"/>
              <a:t>медосмотра: </a:t>
            </a:r>
          </a:p>
          <a:p>
            <a:pPr algn="just"/>
            <a:r>
              <a:rPr lang="ru-RU" sz="1600" u="sng" dirty="0" smtClean="0"/>
              <a:t>привлечение </a:t>
            </a:r>
            <a:r>
              <a:rPr lang="ru-RU" sz="1600" u="sng" dirty="0"/>
              <a:t>к административной ответственности </a:t>
            </a:r>
            <a:r>
              <a:rPr lang="ru-RU" sz="1600" u="sng" dirty="0" smtClean="0"/>
              <a:t>по  </a:t>
            </a:r>
            <a:r>
              <a:rPr lang="ru-RU" sz="1600" u="sng" dirty="0"/>
              <a:t>ч. 3, 5 ст. 5.27.1 КоАП </a:t>
            </a:r>
            <a:r>
              <a:rPr lang="ru-RU" sz="1600" u="sng" dirty="0" smtClean="0"/>
              <a:t>РФ:</a:t>
            </a:r>
          </a:p>
          <a:p>
            <a:pPr algn="just"/>
            <a:r>
              <a:rPr lang="ru-RU" sz="1400" dirty="0" smtClean="0"/>
              <a:t>наложение административного штрафа на должностных лиц – 15-25 тыс. руб., </a:t>
            </a:r>
          </a:p>
          <a:p>
            <a:pPr algn="just"/>
            <a:r>
              <a:rPr lang="ru-RU" sz="1400" dirty="0" smtClean="0"/>
              <a:t>на лиц, осуществляющих предпринимательскую деятельность без образования юр. лица – 15-20 тыс. руб., </a:t>
            </a:r>
          </a:p>
          <a:p>
            <a:pPr algn="just"/>
            <a:r>
              <a:rPr lang="ru-RU" sz="1400" dirty="0" smtClean="0"/>
              <a:t>на юридических лиц – 110-130 тыс. руб. </a:t>
            </a:r>
          </a:p>
          <a:p>
            <a:pPr algn="just"/>
            <a:endParaRPr lang="ru-RU" sz="1400" dirty="0" smtClean="0"/>
          </a:p>
          <a:p>
            <a:pPr algn="just"/>
            <a:r>
              <a:rPr lang="ru-RU" sz="1600" dirty="0" smtClean="0"/>
              <a:t>Кроме </a:t>
            </a:r>
            <a:r>
              <a:rPr lang="ru-RU" sz="1600" dirty="0"/>
              <a:t>того, возможно привлечение к уголовной ответственности в соответствии со ст. 143 УК РФ.</a:t>
            </a:r>
          </a:p>
        </p:txBody>
      </p:sp>
      <p:sp>
        <p:nvSpPr>
          <p:cNvPr id="4" name="Прямоугольник 3"/>
          <p:cNvSpPr/>
          <p:nvPr/>
        </p:nvSpPr>
        <p:spPr>
          <a:xfrm>
            <a:off x="210159" y="1547500"/>
            <a:ext cx="2766976" cy="369332"/>
          </a:xfrm>
          <a:prstGeom prst="rect">
            <a:avLst/>
          </a:prstGeom>
        </p:spPr>
        <p:txBody>
          <a:bodyPr wrap="none">
            <a:spAutoFit/>
          </a:bodyPr>
          <a:lstStyle/>
          <a:p>
            <a:r>
              <a:rPr lang="ru-RU" dirty="0" smtClean="0"/>
              <a:t>Ст</a:t>
            </a:r>
            <a:r>
              <a:rPr lang="ru-RU" dirty="0"/>
              <a:t>. 69, ч. 1 ст. 266 ТК </a:t>
            </a:r>
            <a:r>
              <a:rPr lang="ru-RU" dirty="0" smtClean="0"/>
              <a:t>РФ:</a:t>
            </a:r>
            <a:endParaRPr lang="ru-RU" dirty="0"/>
          </a:p>
        </p:txBody>
      </p:sp>
    </p:spTree>
    <p:extLst>
      <p:ext uri="{BB962C8B-B14F-4D97-AF65-F5344CB8AC3E}">
        <p14:creationId xmlns:p14="http://schemas.microsoft.com/office/powerpoint/2010/main" val="4204503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артинки по запросу картинки для презентаци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44824"/>
            <a:ext cx="3225158" cy="417646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ru-RU" sz="3000" dirty="0" smtClean="0"/>
              <a:t>6. Оформление трудовых отношений с несовершеннолетними работниками</a:t>
            </a:r>
            <a:endParaRPr lang="ru-RU" sz="3000" dirty="0"/>
          </a:p>
        </p:txBody>
      </p:sp>
      <p:sp>
        <p:nvSpPr>
          <p:cNvPr id="3" name="Прямоугольник 2"/>
          <p:cNvSpPr/>
          <p:nvPr/>
        </p:nvSpPr>
        <p:spPr>
          <a:xfrm>
            <a:off x="2771800" y="2050970"/>
            <a:ext cx="5904656" cy="3970318"/>
          </a:xfrm>
          <a:prstGeom prst="rect">
            <a:avLst/>
          </a:prstGeom>
        </p:spPr>
        <p:txBody>
          <a:bodyPr wrap="square">
            <a:spAutoFit/>
          </a:bodyPr>
          <a:lstStyle/>
          <a:p>
            <a:pPr indent="355600" algn="just"/>
            <a:r>
              <a:rPr lang="ru-RU" dirty="0"/>
              <a:t>Трудовые отношения с несовершеннолетними оформляются по общим правилам, установленным трудовым законодательством РФ</a:t>
            </a:r>
            <a:r>
              <a:rPr lang="ru-RU" dirty="0" smtClean="0"/>
              <a:t>.</a:t>
            </a:r>
          </a:p>
          <a:p>
            <a:pPr algn="just"/>
            <a:endParaRPr lang="ru-RU" dirty="0"/>
          </a:p>
          <a:p>
            <a:pPr indent="355600" algn="just"/>
            <a:r>
              <a:rPr lang="ru-RU" dirty="0"/>
              <a:t>До подписания трудового договора несовершеннолетние работники должны ознакомиться под подпись с правилами внутреннего трудового распорядка и иными локальными нормативными актами, связанными с их трудовой деятельностью (ч. 3 ст. 68 ТК РФ</a:t>
            </a:r>
            <a:r>
              <a:rPr lang="ru-RU" dirty="0" smtClean="0"/>
              <a:t>).</a:t>
            </a:r>
          </a:p>
          <a:p>
            <a:pPr algn="just"/>
            <a:endParaRPr lang="ru-RU" dirty="0"/>
          </a:p>
          <a:p>
            <a:pPr indent="355600" algn="just"/>
            <a:r>
              <a:rPr lang="ru-RU" dirty="0"/>
              <a:t>В трудовом договоре должны быть отражены обязательные сведения и условия, предусмотренные ст. 57 ТК РФ.</a:t>
            </a:r>
          </a:p>
        </p:txBody>
      </p:sp>
    </p:spTree>
    <p:extLst>
      <p:ext uri="{BB962C8B-B14F-4D97-AF65-F5344CB8AC3E}">
        <p14:creationId xmlns:p14="http://schemas.microsoft.com/office/powerpoint/2010/main" val="4024529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7. Содержание </a:t>
            </a:r>
            <a:r>
              <a:rPr lang="ru-RU" dirty="0" smtClean="0"/>
              <a:t>трудового договора:</a:t>
            </a:r>
            <a:endParaRPr lang="ru-RU" dirty="0"/>
          </a:p>
        </p:txBody>
      </p:sp>
      <p:sp>
        <p:nvSpPr>
          <p:cNvPr id="4" name="Прямоугольник 3"/>
          <p:cNvSpPr/>
          <p:nvPr/>
        </p:nvSpPr>
        <p:spPr>
          <a:xfrm>
            <a:off x="359024" y="1844824"/>
            <a:ext cx="8784976" cy="4909036"/>
          </a:xfrm>
          <a:prstGeom prst="rect">
            <a:avLst/>
          </a:prstGeom>
        </p:spPr>
        <p:txBody>
          <a:bodyPr wrap="square">
            <a:spAutoFit/>
          </a:bodyPr>
          <a:lstStyle/>
          <a:p>
            <a:r>
              <a:rPr lang="ru-RU" sz="1600" dirty="0"/>
              <a:t>Обязательными для включения в трудовой договор являются следующие условия:</a:t>
            </a:r>
          </a:p>
          <a:p>
            <a:endParaRPr lang="ru-RU" sz="900" dirty="0" smtClean="0"/>
          </a:p>
          <a:p>
            <a:pPr marL="285750" indent="-285750">
              <a:buFont typeface="Wingdings" pitchFamily="2" charset="2"/>
              <a:buChar char="ü"/>
            </a:pPr>
            <a:r>
              <a:rPr lang="ru-RU" sz="1600" dirty="0" smtClean="0"/>
              <a:t>фамилия</a:t>
            </a:r>
            <a:r>
              <a:rPr lang="ru-RU" sz="1600" dirty="0"/>
              <a:t>, имя, отчество работника и наименование </a:t>
            </a:r>
            <a:r>
              <a:rPr lang="ru-RU" sz="1600" dirty="0" smtClean="0"/>
              <a:t>работодателя;</a:t>
            </a:r>
            <a:endParaRPr lang="ru-RU" sz="1600" dirty="0"/>
          </a:p>
          <a:p>
            <a:pPr marL="285750" indent="-285750">
              <a:buFont typeface="Wingdings" pitchFamily="2" charset="2"/>
              <a:buChar char="ü"/>
            </a:pPr>
            <a:r>
              <a:rPr lang="ru-RU" sz="1600" dirty="0"/>
              <a:t>сведения о документах, удостоверяющих личность работника и работодателя - физического лица;</a:t>
            </a:r>
          </a:p>
          <a:p>
            <a:r>
              <a:rPr lang="ru-RU" sz="1600" dirty="0" smtClean="0"/>
              <a:t>ИНН для работодателей, (за </a:t>
            </a:r>
            <a:r>
              <a:rPr lang="ru-RU" sz="1600" dirty="0"/>
              <a:t>исключением работодателей - физических лиц, не являющихся </a:t>
            </a:r>
            <a:r>
              <a:rPr lang="ru-RU" sz="1600" dirty="0" smtClean="0"/>
              <a:t>ИП);</a:t>
            </a:r>
            <a:endParaRPr lang="ru-RU" sz="1600" dirty="0"/>
          </a:p>
          <a:p>
            <a:r>
              <a:rPr lang="ru-RU" sz="1600" dirty="0"/>
              <a:t>сведения о представителе работодателя, подписавшем трудовой договор, и основание, в силу которого он наделен соответствующими полномочиями;</a:t>
            </a:r>
          </a:p>
          <a:p>
            <a:r>
              <a:rPr lang="ru-RU" sz="1600" dirty="0"/>
              <a:t>место и дата заключения трудового </a:t>
            </a:r>
            <a:r>
              <a:rPr lang="ru-RU" sz="1600" dirty="0" smtClean="0"/>
              <a:t>договора</a:t>
            </a:r>
            <a:r>
              <a:rPr lang="ru-RU" sz="1600" dirty="0"/>
              <a:t>;</a:t>
            </a:r>
          </a:p>
          <a:p>
            <a:r>
              <a:rPr lang="ru-RU" sz="1600" dirty="0" smtClean="0"/>
              <a:t>место выполнения работы; </a:t>
            </a:r>
          </a:p>
          <a:p>
            <a:r>
              <a:rPr lang="ru-RU" sz="1600" dirty="0" smtClean="0"/>
              <a:t>трудовая функция; </a:t>
            </a:r>
          </a:p>
          <a:p>
            <a:r>
              <a:rPr lang="ru-RU" sz="1600" dirty="0" smtClean="0"/>
              <a:t>дата </a:t>
            </a:r>
            <a:r>
              <a:rPr lang="ru-RU" sz="1600" dirty="0"/>
              <a:t>начала </a:t>
            </a:r>
            <a:r>
              <a:rPr lang="ru-RU" sz="1600" dirty="0" smtClean="0"/>
              <a:t>работы; </a:t>
            </a:r>
          </a:p>
          <a:p>
            <a:r>
              <a:rPr lang="ru-RU" sz="1600" dirty="0" smtClean="0"/>
              <a:t>срок действия; </a:t>
            </a:r>
          </a:p>
          <a:p>
            <a:r>
              <a:rPr lang="ru-RU" sz="1600" dirty="0" smtClean="0"/>
              <a:t>условия </a:t>
            </a:r>
            <a:r>
              <a:rPr lang="ru-RU" sz="1600" dirty="0"/>
              <a:t>оплаты труда (в том числе размер тарифной ставки </a:t>
            </a:r>
            <a:r>
              <a:rPr lang="ru-RU" sz="1600" dirty="0" smtClean="0"/>
              <a:t>или</a:t>
            </a:r>
          </a:p>
          <a:p>
            <a:r>
              <a:rPr lang="ru-RU" sz="1600" dirty="0" smtClean="0"/>
              <a:t> </a:t>
            </a:r>
            <a:r>
              <a:rPr lang="ru-RU" sz="1600" dirty="0"/>
              <a:t>оклада (должностного оклада) работника, доплаты, надбавки </a:t>
            </a:r>
            <a:endParaRPr lang="ru-RU" sz="1600" dirty="0" smtClean="0"/>
          </a:p>
          <a:p>
            <a:r>
              <a:rPr lang="ru-RU" sz="1600" dirty="0" smtClean="0"/>
              <a:t>и </a:t>
            </a:r>
            <a:r>
              <a:rPr lang="ru-RU" sz="1600" dirty="0"/>
              <a:t>поощрительные выплаты);</a:t>
            </a:r>
          </a:p>
          <a:p>
            <a:r>
              <a:rPr lang="ru-RU" sz="1600" dirty="0"/>
              <a:t>режим рабочего времени и времени </a:t>
            </a:r>
            <a:r>
              <a:rPr lang="ru-RU" sz="1600" dirty="0" smtClean="0"/>
              <a:t>отдыха;</a:t>
            </a:r>
          </a:p>
          <a:p>
            <a:r>
              <a:rPr lang="ru-RU" sz="1600" dirty="0" smtClean="0"/>
              <a:t>условия </a:t>
            </a:r>
            <a:r>
              <a:rPr lang="ru-RU" sz="1600" dirty="0"/>
              <a:t>труда на рабочем месте;</a:t>
            </a:r>
          </a:p>
          <a:p>
            <a:r>
              <a:rPr lang="ru-RU" sz="1600" dirty="0" smtClean="0"/>
              <a:t>условие </a:t>
            </a:r>
            <a:r>
              <a:rPr lang="ru-RU" sz="1600" dirty="0"/>
              <a:t>об обязательном социальном страховании </a:t>
            </a:r>
            <a:r>
              <a:rPr lang="ru-RU" sz="1600" dirty="0" smtClean="0"/>
              <a:t>работника</a:t>
            </a:r>
            <a:r>
              <a:rPr lang="ru-RU" sz="1600" dirty="0" smtClean="0"/>
              <a:t>.</a:t>
            </a:r>
            <a:endParaRPr lang="ru-RU" sz="1600" dirty="0"/>
          </a:p>
        </p:txBody>
      </p:sp>
      <p:sp>
        <p:nvSpPr>
          <p:cNvPr id="3" name="AutoShape 2" descr="Картинки по запросу человечки дет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Картинки по запросу человечки дет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6" descr="Картинки по запросу человечки дети"/>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82" name="Picture 10" descr="Похожее изображени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3933056"/>
            <a:ext cx="2660749" cy="264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565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000" dirty="0"/>
              <a:t>8</a:t>
            </a:r>
            <a:r>
              <a:rPr lang="ru-RU" sz="3000" dirty="0" smtClean="0"/>
              <a:t>. </a:t>
            </a:r>
            <a:r>
              <a:rPr lang="ru-RU" sz="3000" dirty="0" smtClean="0"/>
              <a:t>Ограничения на использование труда несовершеннолетних работников</a:t>
            </a:r>
            <a:endParaRPr lang="ru-RU" sz="3000" dirty="0"/>
          </a:p>
        </p:txBody>
      </p:sp>
      <p:sp>
        <p:nvSpPr>
          <p:cNvPr id="3" name="Прямоугольник 2"/>
          <p:cNvSpPr/>
          <p:nvPr/>
        </p:nvSpPr>
        <p:spPr>
          <a:xfrm>
            <a:off x="3923925" y="2564904"/>
            <a:ext cx="4991325" cy="2893100"/>
          </a:xfrm>
          <a:prstGeom prst="rect">
            <a:avLst/>
          </a:prstGeom>
        </p:spPr>
        <p:txBody>
          <a:bodyPr wrap="square">
            <a:spAutoFit/>
          </a:bodyPr>
          <a:lstStyle/>
          <a:p>
            <a:pPr algn="just"/>
            <a:r>
              <a:rPr lang="ru-RU" dirty="0"/>
              <a:t>ч. 2 ст. 265 ТК РФ</a:t>
            </a:r>
            <a:endParaRPr lang="ru-RU" dirty="0" smtClean="0"/>
          </a:p>
          <a:p>
            <a:pPr algn="just"/>
            <a:r>
              <a:rPr lang="ru-RU" sz="1600" dirty="0" smtClean="0"/>
              <a:t>По </a:t>
            </a:r>
            <a:r>
              <a:rPr lang="ru-RU" sz="1600" dirty="0"/>
              <a:t>общему правилу переноска и передвижение несовершеннолетними работниками тяжестей допускается только в пределах установленных </a:t>
            </a:r>
            <a:r>
              <a:rPr lang="ru-RU" sz="1600" dirty="0" smtClean="0"/>
              <a:t>норм. </a:t>
            </a:r>
          </a:p>
          <a:p>
            <a:pPr algn="just"/>
            <a:endParaRPr lang="ru-RU" dirty="0" smtClean="0"/>
          </a:p>
          <a:p>
            <a:pPr algn="just"/>
            <a:r>
              <a:rPr lang="ru-RU" dirty="0" smtClean="0"/>
              <a:t>ст</a:t>
            </a:r>
            <a:r>
              <a:rPr lang="ru-RU" dirty="0"/>
              <a:t>. 268 ТК </a:t>
            </a:r>
            <a:r>
              <a:rPr lang="ru-RU" dirty="0" smtClean="0"/>
              <a:t>РФ:</a:t>
            </a:r>
          </a:p>
          <a:p>
            <a:pPr algn="just"/>
            <a:r>
              <a:rPr lang="ru-RU" sz="1600" dirty="0"/>
              <a:t>н</a:t>
            </a:r>
            <a:r>
              <a:rPr lang="ru-RU" sz="1600" dirty="0" smtClean="0"/>
              <a:t>есовершеннолетних </a:t>
            </a:r>
            <a:r>
              <a:rPr lang="ru-RU" sz="1600" dirty="0"/>
              <a:t>работников запрещается:</a:t>
            </a:r>
          </a:p>
          <a:p>
            <a:pPr algn="just"/>
            <a:r>
              <a:rPr lang="ru-RU" sz="1600" dirty="0"/>
              <a:t>- направлять в командировки;</a:t>
            </a:r>
          </a:p>
          <a:p>
            <a:pPr algn="just"/>
            <a:r>
              <a:rPr lang="ru-RU" sz="1600" dirty="0"/>
              <a:t>- привлекать к сверхурочной работе, работе в ночное время, в выходные и нерабочие праздничные дни</a:t>
            </a:r>
            <a:r>
              <a:rPr lang="ru-RU" sz="1600" dirty="0" smtClean="0"/>
              <a:t>.</a:t>
            </a:r>
            <a:endParaRPr lang="ru-RU" sz="1600" dirty="0"/>
          </a:p>
        </p:txBody>
      </p:sp>
      <p:sp>
        <p:nvSpPr>
          <p:cNvPr id="4" name="AutoShape 2" descr="Картинки по запросу человечки запрет"/>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148" name="Picture 4" descr="Картинки по запросу человечки запре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841692"/>
            <a:ext cx="3429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061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000" dirty="0"/>
              <a:t>9</a:t>
            </a:r>
            <a:r>
              <a:rPr lang="ru-RU" sz="3000" dirty="0" smtClean="0"/>
              <a:t>. </a:t>
            </a:r>
            <a:r>
              <a:rPr lang="ru-RU" sz="3000" dirty="0" smtClean="0"/>
              <a:t>Продолжительность рабочего времени несовершеннолетних работников</a:t>
            </a:r>
            <a:endParaRPr lang="ru-RU" sz="3000" dirty="0"/>
          </a:p>
        </p:txBody>
      </p:sp>
      <p:sp>
        <p:nvSpPr>
          <p:cNvPr id="3" name="Прямоугольник 2"/>
          <p:cNvSpPr/>
          <p:nvPr/>
        </p:nvSpPr>
        <p:spPr>
          <a:xfrm>
            <a:off x="2627784" y="1646538"/>
            <a:ext cx="6336704" cy="4862870"/>
          </a:xfrm>
          <a:prstGeom prst="rect">
            <a:avLst/>
          </a:prstGeom>
        </p:spPr>
        <p:txBody>
          <a:bodyPr wrap="square">
            <a:spAutoFit/>
          </a:bodyPr>
          <a:lstStyle/>
          <a:p>
            <a:pPr algn="just"/>
            <a:r>
              <a:rPr lang="ru-RU" sz="1600" dirty="0"/>
              <a:t>ст. </a:t>
            </a:r>
            <a:r>
              <a:rPr lang="ru-RU" sz="1600" dirty="0" smtClean="0"/>
              <a:t>92</a:t>
            </a:r>
            <a:r>
              <a:rPr lang="ru-RU" sz="1600" dirty="0"/>
              <a:t> </a:t>
            </a:r>
            <a:r>
              <a:rPr lang="ru-RU" sz="1600" dirty="0" smtClean="0"/>
              <a:t> ТК РФ </a:t>
            </a:r>
            <a:r>
              <a:rPr lang="ru-RU" sz="1400" dirty="0" smtClean="0"/>
              <a:t>(продолжительность в неделю):</a:t>
            </a:r>
            <a:endParaRPr lang="ru-RU" sz="1400" dirty="0"/>
          </a:p>
          <a:p>
            <a:pPr algn="just"/>
            <a:r>
              <a:rPr lang="ru-RU" sz="1400" dirty="0"/>
              <a:t>- для работников в возрасте до 16 лет - не более 24 часов в неделю;</a:t>
            </a:r>
          </a:p>
          <a:p>
            <a:pPr algn="just"/>
            <a:r>
              <a:rPr lang="ru-RU" sz="1400" dirty="0"/>
              <a:t>- для работников в возрасте от 16 до 18 лет - не более 35 часов в неделю.</a:t>
            </a:r>
          </a:p>
          <a:p>
            <a:pPr algn="just"/>
            <a:r>
              <a:rPr lang="ru-RU" sz="1400" dirty="0"/>
              <a:t>Для несовершеннолетних </a:t>
            </a:r>
            <a:r>
              <a:rPr lang="ru-RU" sz="1400" dirty="0" smtClean="0"/>
              <a:t>лиц, </a:t>
            </a:r>
            <a:r>
              <a:rPr lang="ru-RU" sz="1400" dirty="0"/>
              <a:t>получающих общее или среднее профессиональное образование и </a:t>
            </a:r>
            <a:r>
              <a:rPr lang="ru-RU" sz="1400" dirty="0" smtClean="0"/>
              <a:t>совмещающих  </a:t>
            </a:r>
            <a:r>
              <a:rPr lang="ru-RU" sz="1400" dirty="0"/>
              <a:t>в течение учебного </a:t>
            </a:r>
            <a:r>
              <a:rPr lang="ru-RU" sz="1400" dirty="0" smtClean="0"/>
              <a:t>года получение образования с работой:</a:t>
            </a:r>
            <a:endParaRPr lang="ru-RU" sz="1400" dirty="0"/>
          </a:p>
          <a:p>
            <a:pPr algn="just"/>
            <a:r>
              <a:rPr lang="ru-RU" sz="1400" dirty="0"/>
              <a:t>- для лиц в возрасте до 16 лет - 12 часов в неделю;</a:t>
            </a:r>
          </a:p>
          <a:p>
            <a:pPr marL="171450" indent="-171450" algn="just">
              <a:buFontTx/>
              <a:buChar char="-"/>
            </a:pPr>
            <a:r>
              <a:rPr lang="ru-RU" sz="1400" dirty="0" smtClean="0"/>
              <a:t>для </a:t>
            </a:r>
            <a:r>
              <a:rPr lang="ru-RU" sz="1400" dirty="0"/>
              <a:t>лиц в возрасте от 16 до 18 лет - 17,5 </a:t>
            </a:r>
            <a:r>
              <a:rPr lang="ru-RU" sz="1400" dirty="0" smtClean="0"/>
              <a:t>часов </a:t>
            </a:r>
            <a:r>
              <a:rPr lang="ru-RU" sz="1400" dirty="0"/>
              <a:t>в неделю</a:t>
            </a:r>
            <a:r>
              <a:rPr lang="ru-RU" sz="1400" dirty="0" smtClean="0"/>
              <a:t>.</a:t>
            </a:r>
          </a:p>
          <a:p>
            <a:pPr algn="just"/>
            <a:endParaRPr lang="ru-RU" sz="1400" dirty="0" smtClean="0"/>
          </a:p>
          <a:p>
            <a:pPr algn="just"/>
            <a:r>
              <a:rPr lang="ru-RU" sz="1600" dirty="0" smtClean="0"/>
              <a:t>ст</a:t>
            </a:r>
            <a:r>
              <a:rPr lang="ru-RU" sz="1600" dirty="0"/>
              <a:t>. </a:t>
            </a:r>
            <a:r>
              <a:rPr lang="ru-RU" sz="1600" dirty="0" smtClean="0"/>
              <a:t>94  ТК РФ</a:t>
            </a:r>
            <a:r>
              <a:rPr lang="ru-RU" sz="1600" dirty="0"/>
              <a:t> </a:t>
            </a:r>
            <a:r>
              <a:rPr lang="ru-RU" sz="1400" dirty="0"/>
              <a:t>(продолжительность в день/смену</a:t>
            </a:r>
            <a:r>
              <a:rPr lang="ru-RU" sz="1400" dirty="0" smtClean="0"/>
              <a:t>):</a:t>
            </a:r>
            <a:endParaRPr lang="ru-RU" sz="1400" dirty="0"/>
          </a:p>
          <a:p>
            <a:pPr algn="just"/>
            <a:r>
              <a:rPr lang="ru-RU" sz="1400" dirty="0" smtClean="0"/>
              <a:t>- </a:t>
            </a:r>
            <a:r>
              <a:rPr lang="ru-RU" sz="1400" dirty="0"/>
              <a:t>для работников в возрасте от 14 до 15 лет - не более 4 часов</a:t>
            </a:r>
            <a:r>
              <a:rPr lang="ru-RU" sz="1400" dirty="0" smtClean="0"/>
              <a:t>;</a:t>
            </a:r>
            <a:endParaRPr lang="ru-RU" sz="1400" dirty="0"/>
          </a:p>
          <a:p>
            <a:pPr algn="just"/>
            <a:r>
              <a:rPr lang="ru-RU" sz="1400" dirty="0"/>
              <a:t>- для работников в возрасте от 15 до 16 лет - не более 5 часов;</a:t>
            </a:r>
          </a:p>
          <a:p>
            <a:pPr algn="just"/>
            <a:r>
              <a:rPr lang="ru-RU" sz="1400" dirty="0"/>
              <a:t>- для работников в возрасте от 16 до 18 лет - не более 7 часов.</a:t>
            </a:r>
          </a:p>
          <a:p>
            <a:pPr algn="just"/>
            <a:r>
              <a:rPr lang="ru-RU" sz="1400" dirty="0"/>
              <a:t>Данные правила распространяются и на лиц, получающих общее или среднее профессиональное образование и работающих в период каникул</a:t>
            </a:r>
            <a:r>
              <a:rPr lang="ru-RU" sz="1400" dirty="0" smtClean="0"/>
              <a:t>.</a:t>
            </a:r>
          </a:p>
          <a:p>
            <a:pPr algn="just"/>
            <a:endParaRPr lang="ru-RU" sz="1400" dirty="0"/>
          </a:p>
          <a:p>
            <a:pPr algn="just"/>
            <a:r>
              <a:rPr lang="ru-RU" sz="1400" dirty="0"/>
              <a:t>Для несовершеннолетних работников, которые получают общее или </a:t>
            </a:r>
            <a:r>
              <a:rPr lang="ru-RU" sz="1100" dirty="0" smtClean="0"/>
              <a:t>среднее</a:t>
            </a:r>
            <a:r>
              <a:rPr lang="ru-RU" sz="1400" dirty="0" smtClean="0"/>
              <a:t> </a:t>
            </a:r>
            <a:r>
              <a:rPr lang="ru-RU" sz="1400" dirty="0"/>
              <a:t>профессиональное образование и работают в течение учебного года, продолжительность ежедневной работы (смены) составляет </a:t>
            </a:r>
            <a:r>
              <a:rPr lang="ru-RU" sz="1400" dirty="0" smtClean="0"/>
              <a:t>:</a:t>
            </a:r>
          </a:p>
          <a:p>
            <a:pPr algn="just"/>
            <a:r>
              <a:rPr lang="ru-RU" sz="1400" dirty="0" smtClean="0"/>
              <a:t>- </a:t>
            </a:r>
            <a:r>
              <a:rPr lang="ru-RU" sz="1400" dirty="0"/>
              <a:t>для лиц в возрасте от 14 до 16 лет - не более 2,5 часа;</a:t>
            </a:r>
          </a:p>
          <a:p>
            <a:pPr marL="171450" indent="-171450" algn="just">
              <a:buFontTx/>
              <a:buChar char="-"/>
            </a:pPr>
            <a:r>
              <a:rPr lang="ru-RU" sz="1400" dirty="0" smtClean="0"/>
              <a:t>для </a:t>
            </a:r>
            <a:r>
              <a:rPr lang="ru-RU" sz="1400" dirty="0"/>
              <a:t>лиц в возрасте от 16 до 18 лет - не более 4 часов</a:t>
            </a:r>
            <a:r>
              <a:rPr lang="ru-RU" sz="1400" dirty="0" smtClean="0"/>
              <a:t>.</a:t>
            </a:r>
          </a:p>
          <a:p>
            <a:endParaRPr lang="ru-RU" sz="1200" dirty="0"/>
          </a:p>
        </p:txBody>
      </p:sp>
      <p:pic>
        <p:nvPicPr>
          <p:cNvPr id="3074" name="Picture 2" descr="Картинки по запросу картинки для презентаци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646538"/>
            <a:ext cx="1905000" cy="5094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499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10</a:t>
            </a:r>
            <a:r>
              <a:rPr lang="ru-RU" dirty="0" smtClean="0"/>
              <a:t>. </a:t>
            </a:r>
            <a:r>
              <a:rPr lang="ru-RU" dirty="0" smtClean="0"/>
              <a:t>Отпуск несовершеннолетних работников</a:t>
            </a:r>
            <a:endParaRPr lang="ru-RU" dirty="0"/>
          </a:p>
        </p:txBody>
      </p:sp>
      <p:sp>
        <p:nvSpPr>
          <p:cNvPr id="3" name="Прямоугольник 2"/>
          <p:cNvSpPr/>
          <p:nvPr/>
        </p:nvSpPr>
        <p:spPr>
          <a:xfrm>
            <a:off x="323528" y="1813032"/>
            <a:ext cx="1572482" cy="369332"/>
          </a:xfrm>
          <a:prstGeom prst="rect">
            <a:avLst/>
          </a:prstGeom>
        </p:spPr>
        <p:txBody>
          <a:bodyPr wrap="none">
            <a:spAutoFit/>
          </a:bodyPr>
          <a:lstStyle/>
          <a:p>
            <a:r>
              <a:rPr lang="ru-RU" dirty="0"/>
              <a:t>ст. 267 ТК РФ</a:t>
            </a:r>
          </a:p>
        </p:txBody>
      </p:sp>
      <p:sp>
        <p:nvSpPr>
          <p:cNvPr id="4" name="Прямоугольник 3"/>
          <p:cNvSpPr/>
          <p:nvPr/>
        </p:nvSpPr>
        <p:spPr>
          <a:xfrm>
            <a:off x="179512" y="2276872"/>
            <a:ext cx="5960020" cy="830997"/>
          </a:xfrm>
          <a:prstGeom prst="rect">
            <a:avLst/>
          </a:prstGeom>
        </p:spPr>
        <p:txBody>
          <a:bodyPr wrap="square">
            <a:spAutoFit/>
          </a:bodyPr>
          <a:lstStyle/>
          <a:p>
            <a:pPr algn="just"/>
            <a:r>
              <a:rPr lang="ru-RU" sz="1600" dirty="0"/>
              <a:t>Несовершеннолетним работникам предоставляется ежегодный основной оплачиваемый отпуск продолжительностью </a:t>
            </a:r>
            <a:endParaRPr lang="ru-RU" sz="1600" dirty="0" smtClean="0"/>
          </a:p>
          <a:p>
            <a:pPr algn="ctr"/>
            <a:r>
              <a:rPr lang="ru-RU" sz="1600" b="1" u="sng" dirty="0" smtClean="0"/>
              <a:t>31 </a:t>
            </a:r>
            <a:r>
              <a:rPr lang="ru-RU" sz="1600" b="1" u="sng" dirty="0"/>
              <a:t>календарный день в удобное для них </a:t>
            </a:r>
            <a:r>
              <a:rPr lang="ru-RU" sz="1600" b="1" u="sng" dirty="0" smtClean="0"/>
              <a:t>время.</a:t>
            </a:r>
            <a:endParaRPr lang="ru-RU" sz="1600" b="1" u="sng" dirty="0"/>
          </a:p>
        </p:txBody>
      </p:sp>
      <p:sp>
        <p:nvSpPr>
          <p:cNvPr id="6" name="Прямоугольник 5"/>
          <p:cNvSpPr/>
          <p:nvPr/>
        </p:nvSpPr>
        <p:spPr>
          <a:xfrm>
            <a:off x="251520" y="3429000"/>
            <a:ext cx="5760640" cy="2923877"/>
          </a:xfrm>
          <a:prstGeom prst="rect">
            <a:avLst/>
          </a:prstGeom>
        </p:spPr>
        <p:txBody>
          <a:bodyPr wrap="square">
            <a:spAutoFit/>
          </a:bodyPr>
          <a:lstStyle/>
          <a:p>
            <a:r>
              <a:rPr lang="ru-RU" sz="1600" b="1" dirty="0" smtClean="0"/>
              <a:t>ТК РФ установлены запреты </a:t>
            </a:r>
            <a:endParaRPr lang="ru-RU" sz="1600" b="1" dirty="0" smtClean="0"/>
          </a:p>
          <a:p>
            <a:r>
              <a:rPr lang="ru-RU" sz="1600" b="1" dirty="0" smtClean="0"/>
              <a:t>(</a:t>
            </a:r>
            <a:r>
              <a:rPr lang="ru-RU" sz="1600" b="1" dirty="0" smtClean="0"/>
              <a:t>ч</a:t>
            </a:r>
            <a:r>
              <a:rPr lang="ru-RU" sz="1600" b="1" dirty="0"/>
              <a:t>. 4 ст. 124 ч. 3 ст. </a:t>
            </a:r>
            <a:r>
              <a:rPr lang="ru-RU" sz="1600" b="1" dirty="0" smtClean="0"/>
              <a:t>125</a:t>
            </a:r>
            <a:r>
              <a:rPr lang="ru-RU" sz="1600" b="1" dirty="0"/>
              <a:t> ч. 3 ст. </a:t>
            </a:r>
            <a:r>
              <a:rPr lang="ru-RU" sz="1600" b="1" dirty="0" smtClean="0"/>
              <a:t>126) :</a:t>
            </a:r>
          </a:p>
          <a:p>
            <a:endParaRPr lang="ru-RU" dirty="0"/>
          </a:p>
          <a:p>
            <a:r>
              <a:rPr lang="ru-RU" sz="1600" dirty="0" smtClean="0"/>
              <a:t>- на </a:t>
            </a:r>
            <a:r>
              <a:rPr lang="ru-RU" sz="1600" dirty="0"/>
              <a:t>непредоставление ежегодного оплачиваемого </a:t>
            </a:r>
            <a:r>
              <a:rPr lang="ru-RU" sz="1600" dirty="0" smtClean="0"/>
              <a:t>отпуска;</a:t>
            </a:r>
          </a:p>
          <a:p>
            <a:endParaRPr lang="ru-RU" sz="1600" dirty="0"/>
          </a:p>
          <a:p>
            <a:r>
              <a:rPr lang="ru-RU" sz="1600" dirty="0" smtClean="0"/>
              <a:t>- отзыв </a:t>
            </a:r>
            <a:r>
              <a:rPr lang="ru-RU" sz="1600" dirty="0"/>
              <a:t>из </a:t>
            </a:r>
            <a:r>
              <a:rPr lang="ru-RU" sz="1600" dirty="0" smtClean="0"/>
              <a:t>отпуска;</a:t>
            </a:r>
          </a:p>
          <a:p>
            <a:endParaRPr lang="ru-RU" sz="1600" dirty="0" smtClean="0"/>
          </a:p>
          <a:p>
            <a:r>
              <a:rPr lang="ru-RU" sz="1600" dirty="0" smtClean="0"/>
              <a:t>- </a:t>
            </a:r>
            <a:r>
              <a:rPr lang="ru-RU" sz="1600" dirty="0"/>
              <a:t>замену отпуска денежной компенсацией </a:t>
            </a:r>
            <a:r>
              <a:rPr lang="ru-RU" sz="1600" dirty="0" smtClean="0"/>
              <a:t>(за исключением выплаты денежной компенсации за неиспользованный отпуск при увольнении).</a:t>
            </a:r>
            <a:endParaRPr lang="ru-RU" sz="1600" dirty="0"/>
          </a:p>
          <a:p>
            <a:endParaRPr lang="ru-RU" dirty="0"/>
          </a:p>
        </p:txBody>
      </p:sp>
      <p:pic>
        <p:nvPicPr>
          <p:cNvPr id="1026" name="Picture 2" descr="Картинки по запросу человечк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9532" y="1628800"/>
            <a:ext cx="2857500"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478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11. </a:t>
            </a:r>
            <a:r>
              <a:rPr lang="ru-RU" dirty="0" smtClean="0"/>
              <a:t>Оплата труда несовершеннолетних</a:t>
            </a:r>
            <a:endParaRPr lang="ru-RU" dirty="0"/>
          </a:p>
        </p:txBody>
      </p:sp>
      <p:sp>
        <p:nvSpPr>
          <p:cNvPr id="3" name="TextBox 2"/>
          <p:cNvSpPr txBox="1"/>
          <p:nvPr/>
        </p:nvSpPr>
        <p:spPr>
          <a:xfrm>
            <a:off x="323528" y="1988840"/>
            <a:ext cx="3528392" cy="369332"/>
          </a:xfrm>
          <a:prstGeom prst="rect">
            <a:avLst/>
          </a:prstGeom>
          <a:noFill/>
        </p:spPr>
        <p:txBody>
          <a:bodyPr wrap="square" rtlCol="0">
            <a:spAutoFit/>
          </a:bodyPr>
          <a:lstStyle/>
          <a:p>
            <a:r>
              <a:rPr lang="ru-RU" dirty="0" smtClean="0"/>
              <a:t>Ст. 271 ТК РФ:</a:t>
            </a:r>
            <a:endParaRPr lang="ru-RU" dirty="0"/>
          </a:p>
        </p:txBody>
      </p:sp>
      <p:sp>
        <p:nvSpPr>
          <p:cNvPr id="4" name="Прямоугольник 3"/>
          <p:cNvSpPr/>
          <p:nvPr/>
        </p:nvSpPr>
        <p:spPr>
          <a:xfrm>
            <a:off x="179512" y="2358172"/>
            <a:ext cx="8784976" cy="646331"/>
          </a:xfrm>
          <a:prstGeom prst="rect">
            <a:avLst/>
          </a:prstGeom>
        </p:spPr>
        <p:txBody>
          <a:bodyPr wrap="square">
            <a:spAutoFit/>
          </a:bodyPr>
          <a:lstStyle/>
          <a:p>
            <a:r>
              <a:rPr lang="ru-RU" dirty="0"/>
              <a:t>Особенности оплаты труда несовершеннолетних работников </a:t>
            </a:r>
            <a:r>
              <a:rPr lang="ru-RU" dirty="0" smtClean="0"/>
              <a:t>зависят </a:t>
            </a:r>
            <a:r>
              <a:rPr lang="ru-RU" dirty="0"/>
              <a:t>от системы оплаты труда, принятой в организации</a:t>
            </a:r>
          </a:p>
        </p:txBody>
      </p:sp>
      <p:sp>
        <p:nvSpPr>
          <p:cNvPr id="6" name="Прямоугольник 5"/>
          <p:cNvSpPr/>
          <p:nvPr/>
        </p:nvSpPr>
        <p:spPr>
          <a:xfrm>
            <a:off x="179512" y="3212976"/>
            <a:ext cx="8784976" cy="646331"/>
          </a:xfrm>
          <a:prstGeom prst="rect">
            <a:avLst/>
          </a:prstGeom>
        </p:spPr>
        <p:txBody>
          <a:bodyPr wrap="square">
            <a:spAutoFit/>
          </a:bodyPr>
          <a:lstStyle/>
          <a:p>
            <a:r>
              <a:rPr lang="ru-RU" dirty="0" smtClean="0"/>
              <a:t>Оплата труда производится </a:t>
            </a:r>
            <a:r>
              <a:rPr lang="ru-RU" dirty="0"/>
              <a:t>пропорционально отработанному времени или в зависимости от выработки</a:t>
            </a:r>
          </a:p>
        </p:txBody>
      </p:sp>
      <p:sp>
        <p:nvSpPr>
          <p:cNvPr id="8" name="Прямоугольник 7"/>
          <p:cNvSpPr/>
          <p:nvPr/>
        </p:nvSpPr>
        <p:spPr>
          <a:xfrm>
            <a:off x="179512" y="4077072"/>
            <a:ext cx="8784976" cy="646331"/>
          </a:xfrm>
          <a:prstGeom prst="rect">
            <a:avLst/>
          </a:prstGeom>
        </p:spPr>
        <p:txBody>
          <a:bodyPr wrap="square">
            <a:spAutoFit/>
          </a:bodyPr>
          <a:lstStyle/>
          <a:p>
            <a:r>
              <a:rPr lang="ru-RU" dirty="0"/>
              <a:t>Работодатель за счет собственных средств может устанавливать таким работникам доплаты к заработной плате </a:t>
            </a:r>
          </a:p>
        </p:txBody>
      </p:sp>
      <p:pic>
        <p:nvPicPr>
          <p:cNvPr id="2050" name="Picture 2" descr="Картинки по запросу человечки дети"/>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05" y="4400237"/>
            <a:ext cx="8993982" cy="2139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254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12.Материальная ответственность несовершеннолетних работников</a:t>
            </a:r>
            <a:endParaRPr lang="ru-RU" dirty="0"/>
          </a:p>
        </p:txBody>
      </p:sp>
      <p:sp>
        <p:nvSpPr>
          <p:cNvPr id="3" name="AutoShape 2" descr="Картинки по запросу человечки дет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Картинки по запросу человечки дет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8" descr="Похожее изображение"/>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Прямоугольник 6"/>
          <p:cNvSpPr/>
          <p:nvPr/>
        </p:nvSpPr>
        <p:spPr>
          <a:xfrm>
            <a:off x="307975" y="1720840"/>
            <a:ext cx="8584505" cy="2308324"/>
          </a:xfrm>
          <a:prstGeom prst="rect">
            <a:avLst/>
          </a:prstGeom>
        </p:spPr>
        <p:txBody>
          <a:bodyPr wrap="square">
            <a:spAutoFit/>
          </a:bodyPr>
          <a:lstStyle/>
          <a:p>
            <a:pPr algn="just"/>
            <a:r>
              <a:rPr lang="ru-RU" dirty="0" smtClean="0"/>
              <a:t>Несовершеннолетние </a:t>
            </a:r>
            <a:r>
              <a:rPr lang="ru-RU" dirty="0"/>
              <a:t>работники не могут быть привлечены к полной материальной ответственности за причиненный ими ущерб. </a:t>
            </a:r>
            <a:endParaRPr lang="ru-RU" dirty="0" smtClean="0"/>
          </a:p>
          <a:p>
            <a:endParaRPr lang="ru-RU" dirty="0"/>
          </a:p>
          <a:p>
            <a:pPr algn="just"/>
            <a:r>
              <a:rPr lang="ru-RU" dirty="0" smtClean="0"/>
              <a:t>Исключение </a:t>
            </a:r>
            <a:r>
              <a:rPr lang="ru-RU" dirty="0"/>
              <a:t>составляют случаи, предусмотренные ч. 3 ст. 242 ТК РФ, когда вред причинен:</a:t>
            </a:r>
          </a:p>
          <a:p>
            <a:r>
              <a:rPr lang="ru-RU" dirty="0"/>
              <a:t>- умышленно;</a:t>
            </a:r>
          </a:p>
          <a:p>
            <a:r>
              <a:rPr lang="ru-RU" dirty="0"/>
              <a:t>- в состоянии алкогольного, наркотического или иного токсического опьянения;</a:t>
            </a:r>
          </a:p>
          <a:p>
            <a:r>
              <a:rPr lang="ru-RU" dirty="0"/>
              <a:t>- в результате совершения преступления или административного проступка.</a:t>
            </a:r>
            <a:endParaRPr lang="ru-RU" dirty="0"/>
          </a:p>
        </p:txBody>
      </p:sp>
      <p:sp>
        <p:nvSpPr>
          <p:cNvPr id="8" name="AutoShape 12" descr="Картинки по запросу картинки человечки дети"/>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14" descr="Картинки по запросу картинки человечки дети"/>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AutoShape 16" descr="Картинки по запросу картинки человечки дети"/>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116" name="Picture 20" descr="Картинки по запросу человечк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4293096"/>
            <a:ext cx="4504914" cy="233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678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000" dirty="0" smtClean="0"/>
              <a:t>13. Расторжение трудового договора с несовершеннолетними работниками</a:t>
            </a:r>
            <a:endParaRPr lang="ru-RU" sz="3000" dirty="0"/>
          </a:p>
        </p:txBody>
      </p:sp>
      <p:sp>
        <p:nvSpPr>
          <p:cNvPr id="3" name="Прямоугольник 2"/>
          <p:cNvSpPr/>
          <p:nvPr/>
        </p:nvSpPr>
        <p:spPr>
          <a:xfrm>
            <a:off x="154407" y="1844824"/>
            <a:ext cx="8712968" cy="1200329"/>
          </a:xfrm>
          <a:prstGeom prst="rect">
            <a:avLst/>
          </a:prstGeom>
        </p:spPr>
        <p:txBody>
          <a:bodyPr wrap="square">
            <a:spAutoFit/>
          </a:bodyPr>
          <a:lstStyle/>
          <a:p>
            <a:pPr algn="just"/>
            <a:r>
              <a:rPr lang="ru-RU" dirty="0"/>
              <a:t>На работников в возрасте до 18 лет распространяются общие основания расторжения трудового договора, предусмотренные </a:t>
            </a:r>
            <a:r>
              <a:rPr lang="ru-RU" dirty="0" smtClean="0"/>
              <a:t>ТК РФ</a:t>
            </a:r>
            <a:r>
              <a:rPr lang="ru-RU" dirty="0"/>
              <a:t>. </a:t>
            </a:r>
            <a:endParaRPr lang="ru-RU" dirty="0" smtClean="0"/>
          </a:p>
          <a:p>
            <a:pPr algn="just"/>
            <a:r>
              <a:rPr lang="ru-RU" dirty="0"/>
              <a:t>Н</a:t>
            </a:r>
            <a:r>
              <a:rPr lang="ru-RU" dirty="0" smtClean="0"/>
              <a:t>есовершеннолетний </a:t>
            </a:r>
            <a:r>
              <a:rPr lang="ru-RU" dirty="0"/>
              <a:t>работник может быть уволен по соглашению сторон, по собственному желанию, в порядке перевода к другому работодателю.</a:t>
            </a:r>
          </a:p>
        </p:txBody>
      </p:sp>
      <p:sp>
        <p:nvSpPr>
          <p:cNvPr id="4" name="Прямоугольник 3"/>
          <p:cNvSpPr/>
          <p:nvPr/>
        </p:nvSpPr>
        <p:spPr>
          <a:xfrm>
            <a:off x="179512" y="3284984"/>
            <a:ext cx="8784976" cy="646331"/>
          </a:xfrm>
          <a:prstGeom prst="rect">
            <a:avLst/>
          </a:prstGeom>
        </p:spPr>
        <p:txBody>
          <a:bodyPr wrap="square">
            <a:spAutoFit/>
          </a:bodyPr>
          <a:lstStyle/>
          <a:p>
            <a:r>
              <a:rPr lang="ru-RU" dirty="0"/>
              <a:t>При расторжении трудового договора с несовершеннолетними работодатель должен соблюдать общий порядок, предусмотренный ст. 84.1 ТК </a:t>
            </a:r>
            <a:r>
              <a:rPr lang="ru-RU" dirty="0" smtClean="0"/>
              <a:t>РФ.</a:t>
            </a:r>
            <a:endParaRPr lang="ru-RU" dirty="0"/>
          </a:p>
        </p:txBody>
      </p:sp>
      <p:sp>
        <p:nvSpPr>
          <p:cNvPr id="5" name="Прямоугольник 4"/>
          <p:cNvSpPr/>
          <p:nvPr/>
        </p:nvSpPr>
        <p:spPr>
          <a:xfrm>
            <a:off x="179512" y="4097109"/>
            <a:ext cx="8784976" cy="2585323"/>
          </a:xfrm>
          <a:prstGeom prst="rect">
            <a:avLst/>
          </a:prstGeom>
        </p:spPr>
        <p:txBody>
          <a:bodyPr wrap="square">
            <a:spAutoFit/>
          </a:bodyPr>
          <a:lstStyle/>
          <a:p>
            <a:r>
              <a:rPr lang="ru-RU" dirty="0"/>
              <a:t>ст. 269 ТК РФ предусмотрены дополнительные гарантии при расторжении трудового договора с работниками в возрасте до 18 лет. </a:t>
            </a:r>
            <a:endParaRPr lang="ru-RU" dirty="0" smtClean="0"/>
          </a:p>
          <a:p>
            <a:r>
              <a:rPr lang="ru-RU" dirty="0" smtClean="0"/>
              <a:t>При расторжении трудового договора по инициативе работодателя помимо </a:t>
            </a:r>
            <a:r>
              <a:rPr lang="ru-RU" dirty="0"/>
              <a:t>соблюдения общего порядка </a:t>
            </a:r>
            <a:r>
              <a:rPr lang="ru-RU" dirty="0" smtClean="0"/>
              <a:t>увольнения, работодателю необходимо </a:t>
            </a:r>
            <a:r>
              <a:rPr lang="ru-RU" dirty="0"/>
              <a:t>получить согласие соответствующей государственной инспекции труда и комиссии по делам несовершеннолетних и защите их прав. </a:t>
            </a:r>
            <a:endParaRPr lang="ru-RU" dirty="0" smtClean="0"/>
          </a:p>
          <a:p>
            <a:r>
              <a:rPr lang="ru-RU" dirty="0" smtClean="0"/>
              <a:t>Это </a:t>
            </a:r>
            <a:r>
              <a:rPr lang="ru-RU" dirty="0"/>
              <a:t>правило не распространяется на случаи увольнения несовершеннолетних работников в связи с ликвидацией организации или прекращением деятельности индивидуальных предпринимателей.</a:t>
            </a:r>
          </a:p>
        </p:txBody>
      </p:sp>
    </p:spTree>
    <p:extLst>
      <p:ext uri="{BB962C8B-B14F-4D97-AF65-F5344CB8AC3E}">
        <p14:creationId xmlns:p14="http://schemas.microsoft.com/office/powerpoint/2010/main" val="2667555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Картинки по запросу картинки человечки дет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174" name="Picture 6" descr="Картинки по запросу картинки человечки де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05" y="160338"/>
            <a:ext cx="9118895" cy="66041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7975" y="404664"/>
            <a:ext cx="8584505" cy="1754326"/>
          </a:xfrm>
          <a:prstGeom prst="rect">
            <a:avLst/>
          </a:prstGeom>
          <a:noFill/>
        </p:spPr>
        <p:txBody>
          <a:bodyPr wrap="square" rtlCol="0">
            <a:spAutoFit/>
          </a:bodyPr>
          <a:lstStyle/>
          <a:p>
            <a:r>
              <a:rPr lang="ru-RU" dirty="0"/>
              <a:t>Разработано отделом социально - трудовых отношений  </a:t>
            </a:r>
            <a:endParaRPr lang="ru-RU" dirty="0" smtClean="0"/>
          </a:p>
          <a:p>
            <a:r>
              <a:rPr lang="ru-RU" dirty="0" smtClean="0"/>
              <a:t>администрации </a:t>
            </a:r>
            <a:r>
              <a:rPr lang="ru-RU" dirty="0"/>
              <a:t>Нефтеюганского района</a:t>
            </a:r>
          </a:p>
          <a:p>
            <a:r>
              <a:rPr lang="ru-RU" dirty="0"/>
              <a:t>Адрес: 628309, Ханты - Мансийский автономный округ – Югра, </a:t>
            </a:r>
          </a:p>
          <a:p>
            <a:pPr algn="ctr"/>
            <a:r>
              <a:rPr lang="ru-RU" dirty="0" err="1"/>
              <a:t>г.Нефтеюганск</a:t>
            </a:r>
            <a:r>
              <a:rPr lang="ru-RU" dirty="0"/>
              <a:t> , </a:t>
            </a:r>
            <a:r>
              <a:rPr lang="ru-RU" dirty="0" err="1"/>
              <a:t>ул.Нефтяников</a:t>
            </a:r>
            <a:r>
              <a:rPr lang="ru-RU" dirty="0"/>
              <a:t>, стр. 8 </a:t>
            </a:r>
            <a:r>
              <a:rPr lang="ru-RU" dirty="0" err="1"/>
              <a:t>каб</a:t>
            </a:r>
            <a:r>
              <a:rPr lang="ru-RU" dirty="0"/>
              <a:t>. 106,107.</a:t>
            </a:r>
          </a:p>
          <a:p>
            <a:pPr algn="ctr"/>
            <a:r>
              <a:rPr lang="ru-RU" dirty="0"/>
              <a:t> тел. (3463) 250-218, 225-561, тел./факс  238-014</a:t>
            </a:r>
          </a:p>
          <a:p>
            <a:pPr algn="ctr"/>
            <a:r>
              <a:rPr lang="en-US" dirty="0"/>
              <a:t>E</a:t>
            </a:r>
            <a:r>
              <a:rPr lang="ru-RU" dirty="0"/>
              <a:t>-</a:t>
            </a:r>
            <a:r>
              <a:rPr lang="en-US" dirty="0"/>
              <a:t>mail</a:t>
            </a:r>
            <a:r>
              <a:rPr lang="ru-RU" dirty="0"/>
              <a:t>: </a:t>
            </a:r>
            <a:r>
              <a:rPr lang="en-US" u="sng" dirty="0" err="1">
                <a:hlinkClick r:id="rId3"/>
              </a:rPr>
              <a:t>ot</a:t>
            </a:r>
            <a:r>
              <a:rPr lang="ru-RU" u="sng" dirty="0">
                <a:hlinkClick r:id="rId3"/>
              </a:rPr>
              <a:t>@</a:t>
            </a:r>
            <a:r>
              <a:rPr lang="en-US" u="sng" dirty="0" err="1">
                <a:hlinkClick r:id="rId3"/>
              </a:rPr>
              <a:t>admoil</a:t>
            </a:r>
            <a:r>
              <a:rPr lang="ru-RU" u="sng" dirty="0">
                <a:hlinkClick r:id="rId3"/>
              </a:rPr>
              <a:t>.</a:t>
            </a:r>
            <a:r>
              <a:rPr lang="en-US" u="sng" dirty="0" err="1">
                <a:hlinkClick r:id="rId3"/>
              </a:rPr>
              <a:t>ru</a:t>
            </a:r>
            <a:r>
              <a:rPr lang="ru-RU" dirty="0"/>
              <a:t>  </a:t>
            </a:r>
          </a:p>
        </p:txBody>
      </p:sp>
    </p:spTree>
    <p:extLst>
      <p:ext uri="{BB962C8B-B14F-4D97-AF65-F5344CB8AC3E}">
        <p14:creationId xmlns:p14="http://schemas.microsoft.com/office/powerpoint/2010/main" val="2731972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1. Правовое регулирование труда несовершеннолетних работников</a:t>
            </a:r>
            <a:endParaRPr lang="ru-RU" dirty="0"/>
          </a:p>
        </p:txBody>
      </p:sp>
      <p:sp>
        <p:nvSpPr>
          <p:cNvPr id="3" name="TextBox 2"/>
          <p:cNvSpPr txBox="1"/>
          <p:nvPr/>
        </p:nvSpPr>
        <p:spPr>
          <a:xfrm>
            <a:off x="395536" y="2075313"/>
            <a:ext cx="8640960" cy="584775"/>
          </a:xfrm>
          <a:prstGeom prst="rect">
            <a:avLst/>
          </a:prstGeom>
          <a:noFill/>
        </p:spPr>
        <p:txBody>
          <a:bodyPr wrap="square" rtlCol="0">
            <a:spAutoFit/>
          </a:bodyPr>
          <a:lstStyle/>
          <a:p>
            <a:r>
              <a:rPr lang="ru-RU" sz="3200" dirty="0" smtClean="0"/>
              <a:t>Трудовой кодекс РФ </a:t>
            </a:r>
            <a:r>
              <a:rPr lang="ru-RU" sz="2000" dirty="0" smtClean="0"/>
              <a:t>(ст.265-272, 282, 298, 342)</a:t>
            </a:r>
            <a:endParaRPr lang="ru-RU" sz="2000" dirty="0"/>
          </a:p>
        </p:txBody>
      </p:sp>
      <p:sp>
        <p:nvSpPr>
          <p:cNvPr id="4" name="TextBox 3"/>
          <p:cNvSpPr txBox="1"/>
          <p:nvPr/>
        </p:nvSpPr>
        <p:spPr>
          <a:xfrm>
            <a:off x="1475656" y="3429000"/>
            <a:ext cx="184731" cy="369332"/>
          </a:xfrm>
          <a:prstGeom prst="rect">
            <a:avLst/>
          </a:prstGeom>
          <a:noFill/>
        </p:spPr>
        <p:txBody>
          <a:bodyPr wrap="none" rtlCol="0">
            <a:spAutoFit/>
          </a:bodyPr>
          <a:lstStyle/>
          <a:p>
            <a:endParaRPr lang="ru-RU" dirty="0"/>
          </a:p>
        </p:txBody>
      </p:sp>
      <p:sp>
        <p:nvSpPr>
          <p:cNvPr id="7" name="Прямоугольник 6"/>
          <p:cNvSpPr/>
          <p:nvPr/>
        </p:nvSpPr>
        <p:spPr>
          <a:xfrm>
            <a:off x="395536" y="2967335"/>
            <a:ext cx="8424936" cy="1569660"/>
          </a:xfrm>
          <a:prstGeom prst="rect">
            <a:avLst/>
          </a:prstGeom>
        </p:spPr>
        <p:txBody>
          <a:bodyPr wrap="square">
            <a:spAutoFit/>
          </a:bodyPr>
          <a:lstStyle/>
          <a:p>
            <a:r>
              <a:rPr lang="ru-RU" sz="3200" dirty="0" smtClean="0"/>
              <a:t>Пункт 2 ст. 5,  п. 1 ст. 13 Закона РФ </a:t>
            </a:r>
            <a:r>
              <a:rPr lang="ru-RU" sz="3200" dirty="0"/>
              <a:t>от 19.04.1991 N 1032-1 </a:t>
            </a:r>
            <a:r>
              <a:rPr lang="ru-RU" sz="3200" dirty="0" smtClean="0"/>
              <a:t>«О </a:t>
            </a:r>
            <a:r>
              <a:rPr lang="ru-RU" sz="3200" dirty="0"/>
              <a:t>занятости населения в Российской </a:t>
            </a:r>
            <a:r>
              <a:rPr lang="ru-RU" sz="3200" dirty="0" smtClean="0"/>
              <a:t>Федерации»</a:t>
            </a:r>
            <a:endParaRPr lang="ru-RU" sz="3200" dirty="0"/>
          </a:p>
        </p:txBody>
      </p:sp>
      <p:sp>
        <p:nvSpPr>
          <p:cNvPr id="9" name="TextBox 8"/>
          <p:cNvSpPr txBox="1"/>
          <p:nvPr/>
        </p:nvSpPr>
        <p:spPr>
          <a:xfrm>
            <a:off x="539552" y="4725144"/>
            <a:ext cx="8280920" cy="1569660"/>
          </a:xfrm>
          <a:prstGeom prst="rect">
            <a:avLst/>
          </a:prstGeom>
          <a:noFill/>
        </p:spPr>
        <p:txBody>
          <a:bodyPr wrap="square" rtlCol="0">
            <a:spAutoFit/>
          </a:bodyPr>
          <a:lstStyle/>
          <a:p>
            <a:r>
              <a:rPr lang="ru-RU" sz="3200" dirty="0"/>
              <a:t>И</a:t>
            </a:r>
            <a:r>
              <a:rPr lang="ru-RU" sz="3200" dirty="0" smtClean="0"/>
              <a:t>ные ФЗ </a:t>
            </a:r>
          </a:p>
          <a:p>
            <a:endParaRPr lang="ru-RU" sz="3200" dirty="0" smtClean="0"/>
          </a:p>
          <a:p>
            <a:r>
              <a:rPr lang="ru-RU" sz="3200" dirty="0" smtClean="0"/>
              <a:t>Коллективные договоры, соглашения</a:t>
            </a:r>
            <a:endParaRPr lang="ru-RU" sz="3200" dirty="0"/>
          </a:p>
        </p:txBody>
      </p:sp>
    </p:spTree>
    <p:extLst>
      <p:ext uri="{BB962C8B-B14F-4D97-AF65-F5344CB8AC3E}">
        <p14:creationId xmlns:p14="http://schemas.microsoft.com/office/powerpoint/2010/main" val="2912286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2. Запрет на </a:t>
            </a:r>
            <a:r>
              <a:rPr lang="ru-RU" dirty="0"/>
              <a:t>и</a:t>
            </a:r>
            <a:r>
              <a:rPr lang="ru-RU" dirty="0" smtClean="0"/>
              <a:t>спользование труда несовершеннолетних работников</a:t>
            </a:r>
            <a:endParaRPr lang="ru-RU" dirty="0"/>
          </a:p>
        </p:txBody>
      </p:sp>
      <p:sp>
        <p:nvSpPr>
          <p:cNvPr id="3" name="TextBox 2"/>
          <p:cNvSpPr txBox="1"/>
          <p:nvPr/>
        </p:nvSpPr>
        <p:spPr>
          <a:xfrm>
            <a:off x="683568" y="1916832"/>
            <a:ext cx="8136904" cy="369332"/>
          </a:xfrm>
          <a:prstGeom prst="rect">
            <a:avLst/>
          </a:prstGeom>
          <a:noFill/>
        </p:spPr>
        <p:txBody>
          <a:bodyPr wrap="square" rtlCol="0">
            <a:spAutoFit/>
          </a:bodyPr>
          <a:lstStyle/>
          <a:p>
            <a:r>
              <a:rPr lang="ru-RU" dirty="0" smtClean="0"/>
              <a:t>Ст. 265 ТК РФ запрещает привлекать лиц, не достигших 18 лет, на работы:</a:t>
            </a:r>
            <a:endParaRPr lang="ru-RU" dirty="0"/>
          </a:p>
        </p:txBody>
      </p:sp>
      <p:sp>
        <p:nvSpPr>
          <p:cNvPr id="5" name="Прямоугольник 4"/>
          <p:cNvSpPr/>
          <p:nvPr/>
        </p:nvSpPr>
        <p:spPr>
          <a:xfrm>
            <a:off x="504774" y="2420888"/>
            <a:ext cx="8136904" cy="1938992"/>
          </a:xfrm>
          <a:prstGeom prst="rect">
            <a:avLst/>
          </a:prstGeom>
        </p:spPr>
        <p:txBody>
          <a:bodyPr wrap="square">
            <a:spAutoFit/>
          </a:bodyPr>
          <a:lstStyle/>
          <a:p>
            <a:pPr algn="just"/>
            <a:r>
              <a:rPr lang="ru-RU" dirty="0" smtClean="0"/>
              <a:t>- с вредными и (или) опасными условиями труда, подземные работы. </a:t>
            </a:r>
            <a:r>
              <a:rPr lang="ru-RU" sz="1200" dirty="0" smtClean="0"/>
              <a:t>Перечень тяжелых работ и работ с вредными или опасными условиями труда, при выполнении которых запрещается применение труда лиц моложе восемнадцати лет, утвержден Постановлением Правительства РФ от 25.02.2000 N 163</a:t>
            </a:r>
            <a:r>
              <a:rPr lang="ru-RU" dirty="0" smtClean="0"/>
              <a:t>;</a:t>
            </a:r>
          </a:p>
          <a:p>
            <a:pPr algn="just"/>
            <a:r>
              <a:rPr lang="ru-RU" dirty="0" smtClean="0"/>
              <a:t>- работы, выполнение которых может причинить вред здоровью и нравственному развитию несовершеннолетних </a:t>
            </a:r>
            <a:r>
              <a:rPr lang="ru-RU" sz="1200" dirty="0" smtClean="0"/>
              <a:t>(игорный бизнес, работа в ночных кабаре и клубах, производство спиртных напитков, табачных изделий, наркотических и иных токсических препаратов, материалов эротического содержания, перевозка данных товаров и торговля ими).</a:t>
            </a:r>
          </a:p>
        </p:txBody>
      </p:sp>
      <p:sp>
        <p:nvSpPr>
          <p:cNvPr id="7" name="TextBox 6"/>
          <p:cNvSpPr txBox="1"/>
          <p:nvPr/>
        </p:nvSpPr>
        <p:spPr>
          <a:xfrm>
            <a:off x="1043608" y="4359880"/>
            <a:ext cx="3816424" cy="369332"/>
          </a:xfrm>
          <a:prstGeom prst="rect">
            <a:avLst/>
          </a:prstGeom>
          <a:noFill/>
        </p:spPr>
        <p:txBody>
          <a:bodyPr wrap="square" rtlCol="0">
            <a:spAutoFit/>
          </a:bodyPr>
          <a:lstStyle/>
          <a:p>
            <a:r>
              <a:rPr lang="ru-RU" u="sng" dirty="0" smtClean="0"/>
              <a:t>Кроме того:</a:t>
            </a:r>
            <a:endParaRPr lang="ru-RU" u="sng" dirty="0"/>
          </a:p>
        </p:txBody>
      </p:sp>
      <p:sp>
        <p:nvSpPr>
          <p:cNvPr id="8" name="TextBox 7"/>
          <p:cNvSpPr txBox="1"/>
          <p:nvPr/>
        </p:nvSpPr>
        <p:spPr>
          <a:xfrm>
            <a:off x="504774" y="4742876"/>
            <a:ext cx="7992888" cy="1754326"/>
          </a:xfrm>
          <a:prstGeom prst="rect">
            <a:avLst/>
          </a:prstGeom>
          <a:noFill/>
        </p:spPr>
        <p:txBody>
          <a:bodyPr wrap="square" rtlCol="0">
            <a:spAutoFit/>
          </a:bodyPr>
          <a:lstStyle/>
          <a:p>
            <a:pPr algn="just"/>
            <a:r>
              <a:rPr lang="ru-RU" dirty="0" smtClean="0"/>
              <a:t>- ч. 5 ст. 282 ТК РФ запрещает привлекать несовершеннолетних к работе по совместительству; </a:t>
            </a:r>
          </a:p>
          <a:p>
            <a:pPr algn="just"/>
            <a:r>
              <a:rPr lang="ru-RU" dirty="0" smtClean="0"/>
              <a:t>- ст. 298 запрещает привлекать несовершеннолетних к работе вахтовым методом;</a:t>
            </a:r>
          </a:p>
          <a:p>
            <a:pPr algn="just"/>
            <a:r>
              <a:rPr lang="ru-RU" dirty="0" smtClean="0"/>
              <a:t>- ч. 2 ст. 342 запрещает привлекать несовершеннолетних к работе в религиозных организациях.</a:t>
            </a:r>
            <a:endParaRPr lang="ru-RU" dirty="0"/>
          </a:p>
        </p:txBody>
      </p:sp>
    </p:spTree>
    <p:extLst>
      <p:ext uri="{BB962C8B-B14F-4D97-AF65-F5344CB8AC3E}">
        <p14:creationId xmlns:p14="http://schemas.microsoft.com/office/powerpoint/2010/main" val="1845106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381260" cy="1054394"/>
          </a:xfrm>
        </p:spPr>
        <p:txBody>
          <a:bodyPr/>
          <a:lstStyle/>
          <a:p>
            <a:r>
              <a:rPr lang="ru-RU" dirty="0" smtClean="0"/>
              <a:t>3. Возраст несовершеннолетних работников для заключения трудового договора</a:t>
            </a:r>
            <a:endParaRPr lang="ru-RU" dirty="0"/>
          </a:p>
        </p:txBody>
      </p:sp>
      <p:sp>
        <p:nvSpPr>
          <p:cNvPr id="3" name="TextBox 2"/>
          <p:cNvSpPr txBox="1"/>
          <p:nvPr/>
        </p:nvSpPr>
        <p:spPr>
          <a:xfrm>
            <a:off x="467544" y="1855509"/>
            <a:ext cx="3384376" cy="523220"/>
          </a:xfrm>
          <a:prstGeom prst="rect">
            <a:avLst/>
          </a:prstGeom>
          <a:noFill/>
        </p:spPr>
        <p:txBody>
          <a:bodyPr wrap="square" rtlCol="0">
            <a:spAutoFit/>
          </a:bodyPr>
          <a:lstStyle/>
          <a:p>
            <a:r>
              <a:rPr lang="ru-RU" sz="2800" b="1" dirty="0" smtClean="0"/>
              <a:t>Ст. 63 ТК РФ</a:t>
            </a:r>
            <a:r>
              <a:rPr lang="ru-RU" dirty="0" smtClean="0"/>
              <a:t>:</a:t>
            </a:r>
            <a:endParaRPr lang="ru-RU" dirty="0"/>
          </a:p>
        </p:txBody>
      </p:sp>
      <p:sp>
        <p:nvSpPr>
          <p:cNvPr id="4" name="Прямоугольник 3"/>
          <p:cNvSpPr/>
          <p:nvPr/>
        </p:nvSpPr>
        <p:spPr>
          <a:xfrm>
            <a:off x="251520" y="2564904"/>
            <a:ext cx="8712968" cy="3816429"/>
          </a:xfrm>
          <a:prstGeom prst="rect">
            <a:avLst/>
          </a:prstGeom>
        </p:spPr>
        <p:txBody>
          <a:bodyPr wrap="square">
            <a:spAutoFit/>
          </a:bodyPr>
          <a:lstStyle/>
          <a:p>
            <a:pPr marL="285750" indent="-285750" algn="just">
              <a:buFont typeface="Wingdings" pitchFamily="2" charset="2"/>
              <a:buChar char="ü"/>
            </a:pPr>
            <a:r>
              <a:rPr lang="ru-RU" sz="2000" dirty="0" smtClean="0">
                <a:solidFill>
                  <a:srgbClr val="C00000"/>
                </a:solidFill>
              </a:rPr>
              <a:t>16 лет и старше </a:t>
            </a:r>
            <a:r>
              <a:rPr lang="ru-RU" sz="2000" dirty="0" smtClean="0"/>
              <a:t>- заключение </a:t>
            </a:r>
            <a:r>
              <a:rPr lang="ru-RU" sz="2000" dirty="0"/>
              <a:t>трудового договора </a:t>
            </a:r>
            <a:r>
              <a:rPr lang="ru-RU" sz="2000" dirty="0" smtClean="0"/>
              <a:t>допускается  (ч.1);</a:t>
            </a:r>
          </a:p>
          <a:p>
            <a:pPr algn="just"/>
            <a:endParaRPr lang="ru-RU" sz="2000" dirty="0" smtClean="0">
              <a:solidFill>
                <a:srgbClr val="C00000"/>
              </a:solidFill>
            </a:endParaRPr>
          </a:p>
          <a:p>
            <a:pPr marL="285750" indent="-285750" algn="just">
              <a:buFont typeface="Wingdings" pitchFamily="2" charset="2"/>
              <a:buChar char="ü"/>
            </a:pPr>
            <a:r>
              <a:rPr lang="ru-RU" sz="2000" dirty="0" smtClean="0">
                <a:solidFill>
                  <a:srgbClr val="C00000"/>
                </a:solidFill>
              </a:rPr>
              <a:t>15 лет </a:t>
            </a:r>
            <a:r>
              <a:rPr lang="ru-RU" sz="2000" dirty="0" smtClean="0"/>
              <a:t>– заключение трудового договора </a:t>
            </a:r>
            <a:r>
              <a:rPr lang="ru-RU" sz="2000" dirty="0"/>
              <a:t>допускается </a:t>
            </a:r>
            <a:r>
              <a:rPr lang="ru-RU" sz="2000" u="sng" dirty="0" smtClean="0"/>
              <a:t>на условия легкого труда</a:t>
            </a:r>
            <a:r>
              <a:rPr lang="ru-RU" sz="2000" dirty="0" smtClean="0"/>
              <a:t>, </a:t>
            </a:r>
            <a:r>
              <a:rPr lang="ru-RU" sz="2000" dirty="0"/>
              <a:t>не </a:t>
            </a:r>
            <a:r>
              <a:rPr lang="ru-RU" sz="2000" dirty="0" smtClean="0"/>
              <a:t>причиняющего </a:t>
            </a:r>
            <a:r>
              <a:rPr lang="ru-RU" sz="2000" dirty="0"/>
              <a:t>вред </a:t>
            </a:r>
            <a:r>
              <a:rPr lang="ru-RU" sz="2000" dirty="0" smtClean="0"/>
              <a:t>здоровью:</a:t>
            </a:r>
          </a:p>
          <a:p>
            <a:pPr algn="just"/>
            <a:endParaRPr lang="ru-RU" dirty="0" smtClean="0"/>
          </a:p>
          <a:p>
            <a:pPr marL="285750" indent="-285750" algn="just">
              <a:buFontTx/>
              <a:buChar char="-"/>
            </a:pPr>
            <a:r>
              <a:rPr lang="ru-RU" dirty="0"/>
              <a:t>с</a:t>
            </a:r>
            <a:r>
              <a:rPr lang="ru-RU" dirty="0" smtClean="0"/>
              <a:t> лицами, получившими общее образование (ч.2);</a:t>
            </a:r>
          </a:p>
          <a:p>
            <a:pPr algn="just"/>
            <a:endParaRPr lang="ru-RU" dirty="0" smtClean="0"/>
          </a:p>
          <a:p>
            <a:pPr marL="285750" indent="-285750" algn="just">
              <a:buFontTx/>
              <a:buChar char="-"/>
            </a:pPr>
            <a:r>
              <a:rPr lang="ru-RU" dirty="0"/>
              <a:t>с</a:t>
            </a:r>
            <a:r>
              <a:rPr lang="ru-RU" dirty="0" smtClean="0"/>
              <a:t> лицами, оставившими </a:t>
            </a:r>
            <a:r>
              <a:rPr lang="ru-RU" dirty="0"/>
              <a:t>общеобразовательную организацию до получения основного общего образования или отчисленные из указанной организации и продолжающие получать общее образование в иной форме </a:t>
            </a:r>
            <a:r>
              <a:rPr lang="ru-RU" dirty="0" smtClean="0"/>
              <a:t>обучения (п. 6 ст. 66 273-ФЗ от 29.12.2012 «Об образовании в РФ»). </a:t>
            </a:r>
            <a:r>
              <a:rPr lang="ru-RU" dirty="0"/>
              <a:t>В этом случае работа должна выполняться без ущерба для освоения образовательной </a:t>
            </a:r>
            <a:r>
              <a:rPr lang="ru-RU" dirty="0" smtClean="0"/>
              <a:t>программы.</a:t>
            </a:r>
          </a:p>
          <a:p>
            <a:pPr algn="just"/>
            <a:endParaRPr lang="ru-RU" dirty="0" smtClean="0"/>
          </a:p>
        </p:txBody>
      </p:sp>
    </p:spTree>
    <p:extLst>
      <p:ext uri="{BB962C8B-B14F-4D97-AF65-F5344CB8AC3E}">
        <p14:creationId xmlns:p14="http://schemas.microsoft.com/office/powerpoint/2010/main" val="1851899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980728"/>
            <a:ext cx="8712968" cy="2739211"/>
          </a:xfrm>
          <a:prstGeom prst="rect">
            <a:avLst/>
          </a:prstGeom>
        </p:spPr>
        <p:txBody>
          <a:bodyPr wrap="square">
            <a:spAutoFit/>
          </a:bodyPr>
          <a:lstStyle/>
          <a:p>
            <a:pPr marL="12700" indent="-12700" algn="just">
              <a:buFont typeface="Wingdings" pitchFamily="2" charset="2"/>
              <a:buChar char="ü"/>
            </a:pPr>
            <a:r>
              <a:rPr lang="ru-RU" sz="2000" dirty="0" smtClean="0">
                <a:solidFill>
                  <a:srgbClr val="C00000"/>
                </a:solidFill>
              </a:rPr>
              <a:t>   14 </a:t>
            </a:r>
            <a:r>
              <a:rPr lang="ru-RU" sz="2000" dirty="0">
                <a:solidFill>
                  <a:srgbClr val="C00000"/>
                </a:solidFill>
              </a:rPr>
              <a:t>лет </a:t>
            </a:r>
            <a:r>
              <a:rPr lang="ru-RU" sz="2000" dirty="0"/>
              <a:t>– заключение трудового договора допускается </a:t>
            </a:r>
            <a:r>
              <a:rPr lang="ru-RU" sz="2000" u="sng" dirty="0"/>
              <a:t>на условия легкого труда, </a:t>
            </a:r>
            <a:r>
              <a:rPr lang="ru-RU" sz="2000" dirty="0"/>
              <a:t>не причиняющего вред здоровью</a:t>
            </a:r>
            <a:r>
              <a:rPr lang="ru-RU" sz="2000" dirty="0">
                <a:solidFill>
                  <a:srgbClr val="C00000"/>
                </a:solidFill>
              </a:rPr>
              <a:t> </a:t>
            </a:r>
            <a:r>
              <a:rPr lang="ru-RU" sz="2000" dirty="0" smtClean="0">
                <a:solidFill>
                  <a:srgbClr val="C00000"/>
                </a:solidFill>
              </a:rPr>
              <a:t>с письменного </a:t>
            </a:r>
            <a:r>
              <a:rPr lang="ru-RU" sz="2000" dirty="0">
                <a:solidFill>
                  <a:srgbClr val="C00000"/>
                </a:solidFill>
              </a:rPr>
              <a:t>согласия одного из родителей (попечителя) и органа опеки и </a:t>
            </a:r>
            <a:r>
              <a:rPr lang="ru-RU" sz="2000" dirty="0" smtClean="0">
                <a:solidFill>
                  <a:srgbClr val="C00000"/>
                </a:solidFill>
              </a:rPr>
              <a:t>попечительства</a:t>
            </a:r>
            <a:r>
              <a:rPr lang="ru-RU" sz="2000" dirty="0" smtClean="0"/>
              <a:t>:</a:t>
            </a:r>
          </a:p>
          <a:p>
            <a:pPr algn="just"/>
            <a:endParaRPr lang="ru-RU" sz="1200" dirty="0"/>
          </a:p>
          <a:p>
            <a:pPr marL="285750" indent="-285750" algn="just">
              <a:buFontTx/>
              <a:buChar char="-"/>
            </a:pPr>
            <a:r>
              <a:rPr lang="ru-RU" dirty="0" smtClean="0"/>
              <a:t>с </a:t>
            </a:r>
            <a:r>
              <a:rPr lang="ru-RU" dirty="0"/>
              <a:t>лицами, </a:t>
            </a:r>
            <a:r>
              <a:rPr lang="ru-RU" b="1" u="sng" dirty="0"/>
              <a:t>получившими</a:t>
            </a:r>
            <a:r>
              <a:rPr lang="ru-RU" dirty="0"/>
              <a:t> общее </a:t>
            </a:r>
            <a:r>
              <a:rPr lang="ru-RU" dirty="0" smtClean="0"/>
              <a:t>образование (ч. 3);</a:t>
            </a:r>
          </a:p>
          <a:p>
            <a:pPr marL="285750" indent="-285750" algn="just">
              <a:buFontTx/>
              <a:buChar char="-"/>
            </a:pPr>
            <a:endParaRPr lang="ru-RU" sz="1000" dirty="0"/>
          </a:p>
          <a:p>
            <a:pPr algn="just"/>
            <a:r>
              <a:rPr lang="ru-RU" dirty="0"/>
              <a:t>- с лицами, </a:t>
            </a:r>
            <a:r>
              <a:rPr lang="ru-RU" b="1" u="sng" dirty="0"/>
              <a:t>получающими общее образование </a:t>
            </a:r>
            <a:r>
              <a:rPr lang="ru-RU" b="1" u="sng" dirty="0" smtClean="0"/>
              <a:t>, для выполнения в свободное от получения образования время. </a:t>
            </a:r>
            <a:r>
              <a:rPr lang="ru-RU" dirty="0"/>
              <a:t>В этом случае работа должна выполняться без ущерба для освоения образовательной программы.</a:t>
            </a:r>
          </a:p>
          <a:p>
            <a:pPr algn="just"/>
            <a:endParaRPr lang="ru-RU" b="1" u="sng" dirty="0"/>
          </a:p>
        </p:txBody>
      </p:sp>
      <p:sp>
        <p:nvSpPr>
          <p:cNvPr id="3" name="TextBox 2"/>
          <p:cNvSpPr txBox="1"/>
          <p:nvPr/>
        </p:nvSpPr>
        <p:spPr>
          <a:xfrm>
            <a:off x="467544" y="332656"/>
            <a:ext cx="3384376" cy="523220"/>
          </a:xfrm>
          <a:prstGeom prst="rect">
            <a:avLst/>
          </a:prstGeom>
          <a:noFill/>
        </p:spPr>
        <p:txBody>
          <a:bodyPr wrap="square" rtlCol="0">
            <a:spAutoFit/>
          </a:bodyPr>
          <a:lstStyle/>
          <a:p>
            <a:r>
              <a:rPr lang="ru-RU" sz="2800" b="1" dirty="0" smtClean="0"/>
              <a:t>Ст. 63 ТК РФ:</a:t>
            </a:r>
            <a:endParaRPr lang="ru-RU" sz="2800" b="1" dirty="0"/>
          </a:p>
        </p:txBody>
      </p:sp>
      <p:sp>
        <p:nvSpPr>
          <p:cNvPr id="4" name="TextBox 3"/>
          <p:cNvSpPr txBox="1"/>
          <p:nvPr/>
        </p:nvSpPr>
        <p:spPr>
          <a:xfrm>
            <a:off x="251520" y="3573016"/>
            <a:ext cx="8725065" cy="3139321"/>
          </a:xfrm>
          <a:prstGeom prst="rect">
            <a:avLst/>
          </a:prstGeom>
          <a:noFill/>
        </p:spPr>
        <p:txBody>
          <a:bodyPr wrap="square" rtlCol="0">
            <a:spAutoFit/>
          </a:bodyPr>
          <a:lstStyle/>
          <a:p>
            <a:pPr algn="just">
              <a:buFont typeface="Wingdings" pitchFamily="2" charset="2"/>
              <a:buChar char="ü"/>
            </a:pPr>
            <a:r>
              <a:rPr lang="ru-RU" sz="2000" dirty="0" smtClean="0">
                <a:solidFill>
                  <a:srgbClr val="C00000"/>
                </a:solidFill>
              </a:rPr>
              <a:t>   менее 14 лет  </a:t>
            </a:r>
            <a:r>
              <a:rPr lang="ru-RU" sz="2000" dirty="0" smtClean="0"/>
              <a:t>- заключение </a:t>
            </a:r>
            <a:r>
              <a:rPr lang="ru-RU" sz="2000" dirty="0"/>
              <a:t>трудового договора допускается </a:t>
            </a:r>
            <a:r>
              <a:rPr lang="ru-RU" sz="2000" dirty="0" smtClean="0">
                <a:solidFill>
                  <a:srgbClr val="C00000"/>
                </a:solidFill>
              </a:rPr>
              <a:t>с </a:t>
            </a:r>
            <a:r>
              <a:rPr lang="ru-RU" sz="2000" dirty="0">
                <a:solidFill>
                  <a:srgbClr val="C00000"/>
                </a:solidFill>
              </a:rPr>
              <a:t>письменного согласия одного из родителей (попечителя) и органа опеки и </a:t>
            </a:r>
            <a:r>
              <a:rPr lang="ru-RU" sz="2000" dirty="0" smtClean="0">
                <a:solidFill>
                  <a:srgbClr val="C00000"/>
                </a:solidFill>
              </a:rPr>
              <a:t>попечительства </a:t>
            </a:r>
            <a:r>
              <a:rPr lang="ru-RU" sz="2000" dirty="0" smtClean="0"/>
              <a:t>при </a:t>
            </a:r>
            <a:r>
              <a:rPr lang="ru-RU" sz="2000" dirty="0"/>
              <a:t>условии, что работа выполняется </a:t>
            </a:r>
            <a:r>
              <a:rPr lang="ru-RU" sz="2000" dirty="0">
                <a:solidFill>
                  <a:srgbClr val="C00000"/>
                </a:solidFill>
              </a:rPr>
              <a:t>без ущерба их здоровью и нравственному </a:t>
            </a:r>
            <a:r>
              <a:rPr lang="ru-RU" sz="2000" dirty="0" smtClean="0">
                <a:solidFill>
                  <a:srgbClr val="C00000"/>
                </a:solidFill>
              </a:rPr>
              <a:t>развитию:</a:t>
            </a:r>
          </a:p>
          <a:p>
            <a:pPr algn="just">
              <a:buFont typeface="Wingdings" pitchFamily="2" charset="2"/>
              <a:buChar char="ü"/>
            </a:pPr>
            <a:endParaRPr lang="ru-RU" sz="1000" dirty="0" smtClean="0">
              <a:solidFill>
                <a:srgbClr val="C00000"/>
              </a:solidFill>
            </a:endParaRPr>
          </a:p>
          <a:p>
            <a:pPr algn="just"/>
            <a:r>
              <a:rPr lang="ru-RU" dirty="0" smtClean="0"/>
              <a:t>- для </a:t>
            </a:r>
            <a:r>
              <a:rPr lang="ru-RU" dirty="0"/>
              <a:t>участия в создании и (или) исполнении (экспонировании) </a:t>
            </a:r>
            <a:r>
              <a:rPr lang="ru-RU" dirty="0" smtClean="0"/>
              <a:t>произведений</a:t>
            </a:r>
            <a:r>
              <a:rPr lang="ru-RU" dirty="0"/>
              <a:t> </a:t>
            </a:r>
            <a:r>
              <a:rPr lang="ru-RU" dirty="0" smtClean="0"/>
              <a:t>в организациях </a:t>
            </a:r>
            <a:r>
              <a:rPr lang="ru-RU" dirty="0"/>
              <a:t>кинематографии, </a:t>
            </a:r>
            <a:r>
              <a:rPr lang="ru-RU" dirty="0" smtClean="0"/>
              <a:t>театрах, театральных </a:t>
            </a:r>
            <a:r>
              <a:rPr lang="ru-RU" dirty="0"/>
              <a:t>и </a:t>
            </a:r>
            <a:r>
              <a:rPr lang="ru-RU" dirty="0" smtClean="0"/>
              <a:t>концертных организациях, цирках. Трудовой договор от имени работника в этом случае подписывается родителем (опекуном). Орган опеки в письменном разрешении указывает максимально допустимую продолжительность ежедневной работы и другие условия, в которых может выполняться работа.</a:t>
            </a:r>
            <a:endParaRPr lang="ru-RU" dirty="0"/>
          </a:p>
        </p:txBody>
      </p:sp>
    </p:spTree>
    <p:extLst>
      <p:ext uri="{BB962C8B-B14F-4D97-AF65-F5344CB8AC3E}">
        <p14:creationId xmlns:p14="http://schemas.microsoft.com/office/powerpoint/2010/main" val="1075001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23528" y="260648"/>
            <a:ext cx="8381260" cy="1054394"/>
          </a:xfrm>
        </p:spPr>
        <p:txBody>
          <a:bodyPr/>
          <a:lstStyle/>
          <a:p>
            <a:r>
              <a:rPr lang="ru-RU" sz="3000" dirty="0" smtClean="0"/>
              <a:t>4. Документы, предъявляемые при заключении трудового договора с несовершеннолетним работником</a:t>
            </a:r>
            <a:endParaRPr lang="ru-RU" sz="3000" dirty="0"/>
          </a:p>
        </p:txBody>
      </p:sp>
      <p:sp>
        <p:nvSpPr>
          <p:cNvPr id="5" name="TextBox 4"/>
          <p:cNvSpPr txBox="1"/>
          <p:nvPr/>
        </p:nvSpPr>
        <p:spPr>
          <a:xfrm>
            <a:off x="467544" y="1771361"/>
            <a:ext cx="5472608" cy="369332"/>
          </a:xfrm>
          <a:prstGeom prst="rect">
            <a:avLst/>
          </a:prstGeom>
          <a:noFill/>
        </p:spPr>
        <p:txBody>
          <a:bodyPr wrap="square" rtlCol="0">
            <a:spAutoFit/>
          </a:bodyPr>
          <a:lstStyle/>
          <a:p>
            <a:r>
              <a:rPr lang="ru-RU" b="1" u="sng" dirty="0">
                <a:solidFill>
                  <a:srgbClr val="C00000"/>
                </a:solidFill>
              </a:rPr>
              <a:t>о</a:t>
            </a:r>
            <a:r>
              <a:rPr lang="ru-RU" b="1" u="sng" dirty="0" smtClean="0">
                <a:solidFill>
                  <a:srgbClr val="C00000"/>
                </a:solidFill>
              </a:rPr>
              <a:t>т 16 до 18 лет</a:t>
            </a:r>
            <a:r>
              <a:rPr lang="ru-RU" b="1" u="sng" dirty="0">
                <a:solidFill>
                  <a:srgbClr val="C00000"/>
                </a:solidFill>
              </a:rPr>
              <a:t> </a:t>
            </a:r>
            <a:r>
              <a:rPr lang="ru-RU" dirty="0"/>
              <a:t>(ч. 1, 2, 4, 5 ст. 65 ТК РФ</a:t>
            </a:r>
            <a:r>
              <a:rPr lang="ru-RU" dirty="0" smtClean="0"/>
              <a:t>):</a:t>
            </a:r>
            <a:endParaRPr lang="ru-RU" dirty="0"/>
          </a:p>
        </p:txBody>
      </p:sp>
      <p:sp>
        <p:nvSpPr>
          <p:cNvPr id="6" name="Прямоугольник 5"/>
          <p:cNvSpPr/>
          <p:nvPr/>
        </p:nvSpPr>
        <p:spPr>
          <a:xfrm>
            <a:off x="243738" y="2239997"/>
            <a:ext cx="8640960" cy="3385542"/>
          </a:xfrm>
          <a:prstGeom prst="rect">
            <a:avLst/>
          </a:prstGeom>
        </p:spPr>
        <p:txBody>
          <a:bodyPr wrap="square">
            <a:spAutoFit/>
          </a:bodyPr>
          <a:lstStyle/>
          <a:p>
            <a:r>
              <a:rPr lang="ru-RU" dirty="0" smtClean="0"/>
              <a:t>1.   паспорт </a:t>
            </a:r>
            <a:r>
              <a:rPr lang="ru-RU" sz="1400" dirty="0"/>
              <a:t>или иной документ, удостоверяющий </a:t>
            </a:r>
            <a:r>
              <a:rPr lang="ru-RU" sz="1400" dirty="0" smtClean="0"/>
              <a:t>личность;</a:t>
            </a:r>
            <a:endParaRPr lang="ru-RU" sz="1400" dirty="0"/>
          </a:p>
          <a:p>
            <a:pPr algn="just"/>
            <a:r>
              <a:rPr lang="ru-RU" dirty="0" smtClean="0"/>
              <a:t>2. </a:t>
            </a:r>
            <a:r>
              <a:rPr lang="ru-RU" dirty="0"/>
              <a:t>трудовая книжка </a:t>
            </a:r>
            <a:r>
              <a:rPr lang="ru-RU" sz="1400" dirty="0"/>
              <a:t>(за исключением случаев поступления на работу впервые, утраты или повреждения трудовой книжки, а также случая, предусмотренного ч. 6 ст. 312.2 ТК РФ);</a:t>
            </a:r>
          </a:p>
          <a:p>
            <a:pPr algn="just"/>
            <a:r>
              <a:rPr lang="ru-RU" dirty="0" smtClean="0"/>
              <a:t>3. </a:t>
            </a:r>
            <a:r>
              <a:rPr lang="ru-RU" dirty="0"/>
              <a:t>страховое свидетельство обязательного пенсионного страхования </a:t>
            </a:r>
            <a:r>
              <a:rPr lang="ru-RU" sz="1400" dirty="0"/>
              <a:t>(за исключением случаев поступления на работу впервые, утраты свидетельства);</a:t>
            </a:r>
          </a:p>
          <a:p>
            <a:pPr algn="just"/>
            <a:r>
              <a:rPr lang="ru-RU" dirty="0" smtClean="0"/>
              <a:t>4. </a:t>
            </a:r>
            <a:r>
              <a:rPr lang="ru-RU" dirty="0"/>
              <a:t>документ об образовании </a:t>
            </a:r>
            <a:r>
              <a:rPr lang="ru-RU" sz="1400" dirty="0"/>
              <a:t>и (или) о квалификации либо наличии специальных знаний (при поступлении на работу, требующую специальных знаний или специальной подготовки)</a:t>
            </a:r>
            <a:r>
              <a:rPr lang="ru-RU" dirty="0"/>
              <a:t>. </a:t>
            </a:r>
            <a:r>
              <a:rPr lang="ru-RU" sz="1400" dirty="0" smtClean="0"/>
              <a:t>Или</a:t>
            </a:r>
            <a:r>
              <a:rPr lang="ru-RU" dirty="0" smtClean="0"/>
              <a:t> </a:t>
            </a:r>
            <a:r>
              <a:rPr lang="ru-RU" dirty="0"/>
              <a:t>справка об обучении или о периоде обучения, </a:t>
            </a:r>
            <a:r>
              <a:rPr lang="ru-RU" sz="1400" dirty="0"/>
              <a:t>которая выдается организацией, осуществляющей образовательную деятельность </a:t>
            </a:r>
            <a:r>
              <a:rPr lang="ru-RU" sz="1400" dirty="0" smtClean="0"/>
              <a:t>(</a:t>
            </a:r>
            <a:r>
              <a:rPr lang="ru-RU" sz="1400" dirty="0" smtClean="0">
                <a:solidFill>
                  <a:schemeClr val="tx1">
                    <a:lumMod val="95000"/>
                    <a:lumOff val="5000"/>
                  </a:schemeClr>
                </a:solidFill>
              </a:rPr>
              <a:t>ч. 12 ст. 60 </a:t>
            </a:r>
            <a:r>
              <a:rPr lang="ru-RU" sz="1400" dirty="0" smtClean="0"/>
              <a:t>237-ФЗ от 29.12.2012);</a:t>
            </a:r>
          </a:p>
          <a:p>
            <a:pPr algn="just"/>
            <a:r>
              <a:rPr lang="ru-RU" dirty="0" smtClean="0"/>
              <a:t>5. </a:t>
            </a:r>
            <a:r>
              <a:rPr lang="ru-RU" dirty="0"/>
              <a:t>документ воинского учета </a:t>
            </a:r>
            <a:r>
              <a:rPr lang="ru-RU" sz="1400" dirty="0"/>
              <a:t>(если на момент заключения трудового договора несовершеннолетний должен быть поставлен на воинский учет);</a:t>
            </a:r>
          </a:p>
          <a:p>
            <a:pPr algn="just"/>
            <a:r>
              <a:rPr lang="ru-RU" dirty="0" smtClean="0"/>
              <a:t>6. </a:t>
            </a:r>
            <a:r>
              <a:rPr lang="ru-RU" dirty="0"/>
              <a:t>медицинская справка о состоянии здоровья, </a:t>
            </a:r>
            <a:r>
              <a:rPr lang="ru-RU" sz="1400" dirty="0"/>
              <a:t>которая выдается после прохождения обязательного предварительного медицинского осмотра </a:t>
            </a:r>
            <a:r>
              <a:rPr lang="ru-RU" sz="1400" dirty="0" smtClean="0"/>
              <a:t>(ст. 69, ч. 1 ст. 266 ТК </a:t>
            </a:r>
            <a:r>
              <a:rPr lang="ru-RU" sz="1400" dirty="0"/>
              <a:t>РФ</a:t>
            </a:r>
            <a:r>
              <a:rPr lang="ru-RU" sz="1400" dirty="0" smtClean="0"/>
              <a:t>).</a:t>
            </a:r>
            <a:endParaRPr lang="ru-RU" sz="1400" dirty="0"/>
          </a:p>
        </p:txBody>
      </p:sp>
    </p:spTree>
    <p:extLst>
      <p:ext uri="{BB962C8B-B14F-4D97-AF65-F5344CB8AC3E}">
        <p14:creationId xmlns:p14="http://schemas.microsoft.com/office/powerpoint/2010/main" val="1088053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1196752"/>
            <a:ext cx="8640960" cy="3477875"/>
          </a:xfrm>
          <a:prstGeom prst="rect">
            <a:avLst/>
          </a:prstGeom>
        </p:spPr>
        <p:txBody>
          <a:bodyPr wrap="square">
            <a:spAutoFit/>
          </a:bodyPr>
          <a:lstStyle/>
          <a:p>
            <a:r>
              <a:rPr lang="ru-RU" dirty="0" smtClean="0"/>
              <a:t>1. </a:t>
            </a:r>
            <a:r>
              <a:rPr lang="ru-RU" dirty="0"/>
              <a:t>паспорт </a:t>
            </a:r>
            <a:r>
              <a:rPr lang="ru-RU" sz="1400" dirty="0"/>
              <a:t>или иной документ, удостоверяющий личность.</a:t>
            </a:r>
          </a:p>
          <a:p>
            <a:r>
              <a:rPr lang="ru-RU" dirty="0" smtClean="0"/>
              <a:t>2. трудовая </a:t>
            </a:r>
            <a:r>
              <a:rPr lang="ru-RU" dirty="0"/>
              <a:t>книжка </a:t>
            </a:r>
            <a:r>
              <a:rPr lang="ru-RU" sz="1400" dirty="0"/>
              <a:t>(за исключением случаев поступления на работу впервые, утраты или повреждения трудовой книжки, а также случая, предусмотренного ч. 6 ст. 312.2 ТК РФ);</a:t>
            </a:r>
          </a:p>
          <a:p>
            <a:r>
              <a:rPr lang="ru-RU" dirty="0" smtClean="0"/>
              <a:t>3. </a:t>
            </a:r>
            <a:r>
              <a:rPr lang="ru-RU" dirty="0"/>
              <a:t>страховое свидетельство обязательного пенсионного страхования </a:t>
            </a:r>
            <a:r>
              <a:rPr lang="ru-RU" sz="1400" dirty="0"/>
              <a:t>(за исключением случаев поступления на работу впервые, утраты свидетельства);</a:t>
            </a:r>
          </a:p>
          <a:p>
            <a:r>
              <a:rPr lang="ru-RU" dirty="0" smtClean="0"/>
              <a:t>4. </a:t>
            </a:r>
            <a:r>
              <a:rPr lang="ru-RU" dirty="0"/>
              <a:t>медицинская справка о состоянии здоровья</a:t>
            </a:r>
            <a:r>
              <a:rPr lang="ru-RU" sz="1400" dirty="0"/>
              <a:t>, которая выдается после прохождения обязательного предварительного медицинского осмотра (ст. 69, ч. 1 ст. 266 ТК РФ).</a:t>
            </a:r>
          </a:p>
          <a:p>
            <a:r>
              <a:rPr lang="ru-RU" dirty="0" smtClean="0"/>
              <a:t>5. </a:t>
            </a:r>
            <a:r>
              <a:rPr lang="ru-RU" dirty="0"/>
              <a:t>документ об образовании</a:t>
            </a:r>
            <a:r>
              <a:rPr lang="ru-RU" sz="1400" dirty="0"/>
              <a:t> или о квалификации либо наличии специальных знаний (при поступлении на работу, требующую специальных знаний или специальной подготовки). Такими документами являются, в частности, аттестаты об основном общем или среднем общем образовании, образцы которых утверждены Приказом N </a:t>
            </a:r>
            <a:r>
              <a:rPr lang="ru-RU" sz="1400" dirty="0" smtClean="0"/>
              <a:t>989.</a:t>
            </a:r>
            <a:endParaRPr lang="ru-RU" sz="1400" dirty="0"/>
          </a:p>
          <a:p>
            <a:r>
              <a:rPr lang="ru-RU" sz="1400" dirty="0" smtClean="0"/>
              <a:t>Или  </a:t>
            </a:r>
            <a:r>
              <a:rPr lang="ru-RU" dirty="0"/>
              <a:t>справка об обучении или о периоде обучения</a:t>
            </a:r>
            <a:r>
              <a:rPr lang="ru-RU" sz="1400" dirty="0"/>
              <a:t>, которая выдается организацией, осуществляющей образовательную деятельность (ч. 2 ст. 63 ТК РФ, ч. 12 ст. 60, ч. 5 ст. 61, ч. 6 ст. 66 Закона N 273-ФЗ).</a:t>
            </a:r>
          </a:p>
        </p:txBody>
      </p:sp>
      <p:sp>
        <p:nvSpPr>
          <p:cNvPr id="4" name="TextBox 3"/>
          <p:cNvSpPr txBox="1"/>
          <p:nvPr/>
        </p:nvSpPr>
        <p:spPr>
          <a:xfrm>
            <a:off x="467544" y="606817"/>
            <a:ext cx="5472608" cy="369332"/>
          </a:xfrm>
          <a:prstGeom prst="rect">
            <a:avLst/>
          </a:prstGeom>
          <a:noFill/>
        </p:spPr>
        <p:txBody>
          <a:bodyPr wrap="square" rtlCol="0">
            <a:spAutoFit/>
          </a:bodyPr>
          <a:lstStyle/>
          <a:p>
            <a:r>
              <a:rPr lang="ru-RU" b="1" u="sng" dirty="0">
                <a:solidFill>
                  <a:srgbClr val="C00000"/>
                </a:solidFill>
              </a:rPr>
              <a:t>о</a:t>
            </a:r>
            <a:r>
              <a:rPr lang="ru-RU" b="1" u="sng" dirty="0" smtClean="0">
                <a:solidFill>
                  <a:srgbClr val="C00000"/>
                </a:solidFill>
              </a:rPr>
              <a:t>т 15 до 16 лет</a:t>
            </a:r>
            <a:r>
              <a:rPr lang="ru-RU" b="1" u="sng" dirty="0">
                <a:solidFill>
                  <a:srgbClr val="C00000"/>
                </a:solidFill>
              </a:rPr>
              <a:t> </a:t>
            </a:r>
            <a:r>
              <a:rPr lang="ru-RU" dirty="0"/>
              <a:t>(ч. 1, 2, 4, 5 ст. 65 ТК РФ</a:t>
            </a:r>
            <a:r>
              <a:rPr lang="ru-RU" dirty="0" smtClean="0"/>
              <a:t>):</a:t>
            </a:r>
            <a:endParaRPr lang="ru-RU" dirty="0"/>
          </a:p>
        </p:txBody>
      </p:sp>
      <p:pic>
        <p:nvPicPr>
          <p:cNvPr id="5" name="Picture 10" descr="Картинки по запросу человечки де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923" y="4359660"/>
            <a:ext cx="8572500" cy="235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117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978995"/>
            <a:ext cx="8640960" cy="4893647"/>
          </a:xfrm>
          <a:prstGeom prst="rect">
            <a:avLst/>
          </a:prstGeom>
        </p:spPr>
        <p:txBody>
          <a:bodyPr wrap="square">
            <a:spAutoFit/>
          </a:bodyPr>
          <a:lstStyle/>
          <a:p>
            <a:pPr algn="just"/>
            <a:r>
              <a:rPr lang="ru-RU" dirty="0" smtClean="0"/>
              <a:t>1.  паспорт </a:t>
            </a:r>
            <a:r>
              <a:rPr lang="ru-RU" sz="1400" dirty="0"/>
              <a:t>или иной документ, удостоверяющий </a:t>
            </a:r>
            <a:r>
              <a:rPr lang="ru-RU" sz="1400" dirty="0" smtClean="0"/>
              <a:t>личность;</a:t>
            </a:r>
            <a:endParaRPr lang="ru-RU" sz="1400" dirty="0"/>
          </a:p>
          <a:p>
            <a:pPr algn="just"/>
            <a:r>
              <a:rPr lang="ru-RU" dirty="0" smtClean="0"/>
              <a:t>2. </a:t>
            </a:r>
            <a:r>
              <a:rPr lang="ru-RU" dirty="0"/>
              <a:t>трудовая книжка </a:t>
            </a:r>
            <a:r>
              <a:rPr lang="ru-RU" sz="1400" dirty="0"/>
              <a:t>(за исключением случаев поступления на работу впервые, утраты или повреждения трудовой книжки, а также случая, предусмотренного ч. 6 ст. 312.2 ТК РФ);</a:t>
            </a:r>
          </a:p>
          <a:p>
            <a:pPr algn="just"/>
            <a:r>
              <a:rPr lang="ru-RU" dirty="0" smtClean="0"/>
              <a:t>3. страховое </a:t>
            </a:r>
            <a:r>
              <a:rPr lang="ru-RU" dirty="0"/>
              <a:t>свидетельство обязательного пенсионного страхования </a:t>
            </a:r>
            <a:r>
              <a:rPr lang="ru-RU" sz="1400" dirty="0"/>
              <a:t>(за исключением случаев поступления на работу впервые, утраты свидетельства);</a:t>
            </a:r>
          </a:p>
          <a:p>
            <a:pPr algn="just"/>
            <a:r>
              <a:rPr lang="ru-RU" dirty="0" smtClean="0"/>
              <a:t>4. </a:t>
            </a:r>
            <a:r>
              <a:rPr lang="ru-RU" dirty="0"/>
              <a:t>документ об образовании </a:t>
            </a:r>
            <a:r>
              <a:rPr lang="ru-RU" sz="1400" dirty="0"/>
              <a:t>или о квалификации либо наличии специальных знаний</a:t>
            </a:r>
            <a:r>
              <a:rPr lang="ru-RU" dirty="0"/>
              <a:t> </a:t>
            </a:r>
            <a:r>
              <a:rPr lang="ru-RU" sz="1400" dirty="0"/>
              <a:t>(при поступлении на работу, требующую специальных знаний или специальной подготовки). Такими документами являются, в частности, аттестаты об основном общем или среднем общем образовании, образцы которых утверждены Приказом N 989. Вместо аттестата работодателю может быть представлен другой документ, например выданная образовательной организацией справка об обучении, в которой указан режим обучения (ч. 12 ст. 60 Закона N 273-ФЗ). Этот документ необходим работодателю для того, чтобы при приеме на работу несовершеннолетнего, продолжающего получать общее образование, установить ему режим рабочего времени без ущерба для освоения образовательной программы (ч. 3 ст. 63 ТК РФ);</a:t>
            </a:r>
          </a:p>
          <a:p>
            <a:pPr algn="just"/>
            <a:r>
              <a:rPr lang="ru-RU" dirty="0" smtClean="0"/>
              <a:t>5. </a:t>
            </a:r>
            <a:r>
              <a:rPr lang="ru-RU" dirty="0"/>
              <a:t>документ о результатах прохождения обязательного предварительного медицинского </a:t>
            </a:r>
            <a:r>
              <a:rPr lang="ru-RU" dirty="0" smtClean="0"/>
              <a:t>осмотра</a:t>
            </a:r>
            <a:r>
              <a:rPr lang="ru-RU" dirty="0"/>
              <a:t>;</a:t>
            </a:r>
          </a:p>
          <a:p>
            <a:pPr algn="just"/>
            <a:r>
              <a:rPr lang="ru-RU" dirty="0" smtClean="0"/>
              <a:t>6</a:t>
            </a:r>
            <a:r>
              <a:rPr lang="ru-RU" sz="1400" dirty="0" smtClean="0"/>
              <a:t>.   документ</a:t>
            </a:r>
            <a:r>
              <a:rPr lang="ru-RU" sz="1400" dirty="0"/>
              <a:t>, подтверждающий </a:t>
            </a:r>
            <a:r>
              <a:rPr lang="ru-RU" dirty="0"/>
              <a:t>согласие одного из родителей</a:t>
            </a:r>
            <a:r>
              <a:rPr lang="ru-RU" sz="1400" dirty="0"/>
              <a:t> (попечителя) на заключение трудового </a:t>
            </a:r>
            <a:r>
              <a:rPr lang="ru-RU" sz="1400" dirty="0" smtClean="0"/>
              <a:t>договора</a:t>
            </a:r>
            <a:r>
              <a:rPr lang="ru-RU" sz="1400" dirty="0"/>
              <a:t>;</a:t>
            </a:r>
            <a:endParaRPr lang="ru-RU" sz="1400" dirty="0" smtClean="0"/>
          </a:p>
          <a:p>
            <a:pPr algn="just"/>
            <a:r>
              <a:rPr lang="ru-RU" dirty="0"/>
              <a:t>7</a:t>
            </a:r>
            <a:r>
              <a:rPr lang="ru-RU" dirty="0" smtClean="0"/>
              <a:t>.     </a:t>
            </a:r>
            <a:r>
              <a:rPr lang="ru-RU" sz="1400" dirty="0" smtClean="0"/>
              <a:t>документ</a:t>
            </a:r>
            <a:r>
              <a:rPr lang="ru-RU" sz="1400" dirty="0"/>
              <a:t>, подтверждающий </a:t>
            </a:r>
            <a:r>
              <a:rPr lang="ru-RU" dirty="0"/>
              <a:t>согласие органа опеки и попечительства</a:t>
            </a:r>
            <a:r>
              <a:rPr lang="ru-RU" sz="1400" dirty="0"/>
              <a:t>.</a:t>
            </a:r>
          </a:p>
          <a:p>
            <a:pPr algn="just"/>
            <a:endParaRPr lang="ru-RU" sz="1400" dirty="0"/>
          </a:p>
        </p:txBody>
      </p:sp>
      <p:sp>
        <p:nvSpPr>
          <p:cNvPr id="3" name="TextBox 2"/>
          <p:cNvSpPr txBox="1"/>
          <p:nvPr/>
        </p:nvSpPr>
        <p:spPr>
          <a:xfrm>
            <a:off x="494632" y="422151"/>
            <a:ext cx="8208912" cy="369332"/>
          </a:xfrm>
          <a:prstGeom prst="rect">
            <a:avLst/>
          </a:prstGeom>
          <a:noFill/>
        </p:spPr>
        <p:txBody>
          <a:bodyPr wrap="square" rtlCol="0">
            <a:spAutoFit/>
          </a:bodyPr>
          <a:lstStyle/>
          <a:p>
            <a:r>
              <a:rPr lang="ru-RU" b="1" u="sng" dirty="0" smtClean="0">
                <a:solidFill>
                  <a:srgbClr val="C00000"/>
                </a:solidFill>
              </a:rPr>
              <a:t>14 лет  </a:t>
            </a:r>
            <a:r>
              <a:rPr lang="ru-RU" dirty="0" smtClean="0"/>
              <a:t>(ч</a:t>
            </a:r>
            <a:r>
              <a:rPr lang="ru-RU" dirty="0"/>
              <a:t>. 1, 2, 4, 5 ст. </a:t>
            </a:r>
            <a:r>
              <a:rPr lang="ru-RU" dirty="0" smtClean="0"/>
              <a:t>65, ч</a:t>
            </a:r>
            <a:r>
              <a:rPr lang="ru-RU" dirty="0"/>
              <a:t>. 3 ст. 63, ст. 69, ч. 1 ст. 266 ТК РФ):</a:t>
            </a:r>
          </a:p>
        </p:txBody>
      </p:sp>
    </p:spTree>
    <p:extLst>
      <p:ext uri="{BB962C8B-B14F-4D97-AF65-F5344CB8AC3E}">
        <p14:creationId xmlns:p14="http://schemas.microsoft.com/office/powerpoint/2010/main" val="1076767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2624" y="1268760"/>
            <a:ext cx="8352928" cy="5447645"/>
          </a:xfrm>
          <a:prstGeom prst="rect">
            <a:avLst/>
          </a:prstGeom>
        </p:spPr>
        <p:txBody>
          <a:bodyPr wrap="square">
            <a:spAutoFit/>
          </a:bodyPr>
          <a:lstStyle/>
          <a:p>
            <a:pPr algn="just"/>
            <a:r>
              <a:rPr lang="ru-RU" dirty="0" smtClean="0"/>
              <a:t>1</a:t>
            </a:r>
            <a:r>
              <a:rPr lang="ru-RU" sz="1400" dirty="0" smtClean="0"/>
              <a:t>. </a:t>
            </a:r>
            <a:r>
              <a:rPr lang="ru-RU" sz="1400" dirty="0"/>
              <a:t>документ, удостоверяющий личность. Таким документом является </a:t>
            </a:r>
            <a:r>
              <a:rPr lang="ru-RU" dirty="0"/>
              <a:t>свидетельство о рождении</a:t>
            </a:r>
            <a:r>
              <a:rPr lang="ru-RU" sz="1400" dirty="0"/>
              <a:t>;</a:t>
            </a:r>
          </a:p>
          <a:p>
            <a:pPr algn="just"/>
            <a:r>
              <a:rPr lang="ru-RU" dirty="0" smtClean="0"/>
              <a:t>2.  </a:t>
            </a:r>
            <a:r>
              <a:rPr lang="ru-RU" dirty="0"/>
              <a:t>трудовая книжка </a:t>
            </a:r>
            <a:r>
              <a:rPr lang="ru-RU" sz="1400" dirty="0"/>
              <a:t>(за исключением случаев поступления на работу впервые, утраты или повреждения трудовой книжки);</a:t>
            </a:r>
          </a:p>
          <a:p>
            <a:pPr algn="just"/>
            <a:r>
              <a:rPr lang="ru-RU" dirty="0" smtClean="0"/>
              <a:t>3. </a:t>
            </a:r>
            <a:r>
              <a:rPr lang="ru-RU" dirty="0"/>
              <a:t>страховое свидетельство обязательного пенсионного страхования </a:t>
            </a:r>
            <a:r>
              <a:rPr lang="ru-RU" sz="1400" dirty="0"/>
              <a:t>(за исключением случаев поступления на работу впервые, утраты свидетельства);</a:t>
            </a:r>
          </a:p>
          <a:p>
            <a:pPr algn="just"/>
            <a:r>
              <a:rPr lang="ru-RU" dirty="0" smtClean="0"/>
              <a:t>4.  </a:t>
            </a:r>
            <a:r>
              <a:rPr lang="ru-RU" dirty="0"/>
              <a:t>документ об образовании </a:t>
            </a:r>
            <a:r>
              <a:rPr lang="ru-RU" sz="1400" dirty="0"/>
              <a:t>или о квалификации либо наличии специальных знаний (при поступлении на работу, требующую специальных знаний или специальной подготовки). Поскольку у лица, не достигшего возраста 14 лет, аттестат отсутствует, оно может представить выданную образовательной организацией </a:t>
            </a:r>
            <a:r>
              <a:rPr lang="ru-RU" dirty="0"/>
              <a:t>справку, в которой указан режим обучения</a:t>
            </a:r>
            <a:r>
              <a:rPr lang="ru-RU" sz="1400" dirty="0"/>
              <a:t>. Этот документ необходим работодателю для того, чтобы установить работнику режим рабочего времени без ущерба для освоения образовательной программы;</a:t>
            </a:r>
          </a:p>
          <a:p>
            <a:pPr algn="just"/>
            <a:r>
              <a:rPr lang="ru-RU" dirty="0" smtClean="0"/>
              <a:t>5.  </a:t>
            </a:r>
            <a:r>
              <a:rPr lang="ru-RU" sz="1400" dirty="0"/>
              <a:t>документ, подтверждающий </a:t>
            </a:r>
            <a:r>
              <a:rPr lang="ru-RU" dirty="0"/>
              <a:t>согласие одного из родителей (опекун</a:t>
            </a:r>
            <a:r>
              <a:rPr lang="ru-RU" sz="1400" dirty="0"/>
              <a:t>а) на заключение трудового договора;</a:t>
            </a:r>
          </a:p>
          <a:p>
            <a:pPr algn="just"/>
            <a:r>
              <a:rPr lang="ru-RU" dirty="0" smtClean="0"/>
              <a:t>6. </a:t>
            </a:r>
            <a:r>
              <a:rPr lang="ru-RU" dirty="0"/>
              <a:t>разрешение органа опеки и попечительства </a:t>
            </a:r>
            <a:r>
              <a:rPr lang="ru-RU" sz="1400" dirty="0"/>
              <a:t>на заключение трудового договора. В этом разрешении должны быть указаны продолжительность рабочего времени и другие условия работы;</a:t>
            </a:r>
          </a:p>
          <a:p>
            <a:pPr algn="just"/>
            <a:r>
              <a:rPr lang="ru-RU" dirty="0" smtClean="0"/>
              <a:t>7. </a:t>
            </a:r>
            <a:r>
              <a:rPr lang="ru-RU" dirty="0"/>
              <a:t>документ о результатах прохождения обязательного предварительного медицинского осмотра</a:t>
            </a:r>
            <a:r>
              <a:rPr lang="ru-RU" dirty="0" smtClean="0"/>
              <a:t>.</a:t>
            </a:r>
            <a:endParaRPr lang="ru-RU" dirty="0"/>
          </a:p>
          <a:p>
            <a:pPr algn="just"/>
            <a:r>
              <a:rPr lang="ru-RU" sz="1400" dirty="0"/>
              <a:t>Трудовой договор от имени работника, не достигшего 14-летнего возраста, подписывает родитель (усыновитель, опекун) (ч. 4 ст. 63 ТК РФ, </a:t>
            </a:r>
            <a:r>
              <a:rPr lang="ru-RU" sz="1400" dirty="0" err="1"/>
              <a:t>абз</a:t>
            </a:r>
            <a:r>
              <a:rPr lang="ru-RU" sz="1400" dirty="0"/>
              <a:t>. 4 п. 6 Постановления Пленума Верховного Суда РФ от 28.01.2014 N 1).</a:t>
            </a:r>
          </a:p>
        </p:txBody>
      </p:sp>
      <p:sp>
        <p:nvSpPr>
          <p:cNvPr id="3" name="TextBox 2"/>
          <p:cNvSpPr txBox="1"/>
          <p:nvPr/>
        </p:nvSpPr>
        <p:spPr>
          <a:xfrm>
            <a:off x="494632" y="422151"/>
            <a:ext cx="8208912" cy="646331"/>
          </a:xfrm>
          <a:prstGeom prst="rect">
            <a:avLst/>
          </a:prstGeom>
          <a:noFill/>
        </p:spPr>
        <p:txBody>
          <a:bodyPr wrap="square" rtlCol="0">
            <a:spAutoFit/>
          </a:bodyPr>
          <a:lstStyle/>
          <a:p>
            <a:r>
              <a:rPr lang="ru-RU" b="1" u="sng" dirty="0" smtClean="0">
                <a:solidFill>
                  <a:srgbClr val="C00000"/>
                </a:solidFill>
              </a:rPr>
              <a:t> менее 14 лет  </a:t>
            </a:r>
            <a:r>
              <a:rPr lang="ru-RU" dirty="0" smtClean="0"/>
              <a:t>(ч</a:t>
            </a:r>
            <a:r>
              <a:rPr lang="ru-RU" dirty="0"/>
              <a:t>. 1, 2, 4, 5 ст. 65, ч. 4 ст. 63, ст. 69, ч. 1 ст. 266, ч. 5 ст. 348.8 ТК РФ, ч. 12 ст. 60 Закона N 273-ФЗ ):</a:t>
            </a:r>
          </a:p>
        </p:txBody>
      </p:sp>
    </p:spTree>
    <p:extLst>
      <p:ext uri="{BB962C8B-B14F-4D97-AF65-F5344CB8AC3E}">
        <p14:creationId xmlns:p14="http://schemas.microsoft.com/office/powerpoint/2010/main" val="820979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етка">
  <a:themeElements>
    <a:clrScheme name="Сетка">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Сетка">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Сетка">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997</TotalTime>
  <Words>6243</Words>
  <Application>Microsoft Office PowerPoint</Application>
  <PresentationFormat>Экран (4:3)</PresentationFormat>
  <Paragraphs>313</Paragraphs>
  <Slides>19</Slides>
  <Notes>17</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Сетка</vt:lpstr>
      <vt:lpstr>Применение  актуальных требований законодательства в сфере трудовых правоотношений несовершеннолетних</vt:lpstr>
      <vt:lpstr>1. Правовое регулирование труда несовершеннолетних работников</vt:lpstr>
      <vt:lpstr>2. Запрет на использование труда несовершеннолетних работников</vt:lpstr>
      <vt:lpstr>3. Возраст несовершеннолетних работников для заключения трудового договора</vt:lpstr>
      <vt:lpstr>Презентация PowerPoint</vt:lpstr>
      <vt:lpstr>4. Документы, предъявляемые при заключении трудового договора с несовершеннолетним работником</vt:lpstr>
      <vt:lpstr>Презентация PowerPoint</vt:lpstr>
      <vt:lpstr>Презентация PowerPoint</vt:lpstr>
      <vt:lpstr>Презентация PowerPoint</vt:lpstr>
      <vt:lpstr>5. Медицинские осмотры при приеме на работу несовершеннолетних работников</vt:lpstr>
      <vt:lpstr>6. Оформление трудовых отношений с несовершеннолетними работниками</vt:lpstr>
      <vt:lpstr>7. Содержание трудового договора:</vt:lpstr>
      <vt:lpstr>8. Ограничения на использование труда несовершеннолетних работников</vt:lpstr>
      <vt:lpstr>9. Продолжительность рабочего времени несовершеннолетних работников</vt:lpstr>
      <vt:lpstr>10. Отпуск несовершеннолетних работников</vt:lpstr>
      <vt:lpstr>11. Оплата труда несовершеннолетних</vt:lpstr>
      <vt:lpstr>12.Материальная ответственность несовершеннолетних работников</vt:lpstr>
      <vt:lpstr>13. Расторжение трудового договора с несовершеннолетними работниками</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Применение актуальных требований законодательства  в сфере трудовых правоотношений несовершеннолетних</dc:title>
  <dc:creator>Докукина Изида Фаритовна</dc:creator>
  <cp:lastModifiedBy>Рошка Ирина Викторовна</cp:lastModifiedBy>
  <cp:revision>62</cp:revision>
  <dcterms:created xsi:type="dcterms:W3CDTF">2017-11-23T05:18:45Z</dcterms:created>
  <dcterms:modified xsi:type="dcterms:W3CDTF">2018-01-16T06:07:49Z</dcterms:modified>
</cp:coreProperties>
</file>