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4" r:id="rId6"/>
    <p:sldId id="269" r:id="rId7"/>
    <p:sldId id="271" r:id="rId8"/>
    <p:sldId id="272" r:id="rId9"/>
    <p:sldId id="276" r:id="rId10"/>
    <p:sldId id="286" r:id="rId11"/>
    <p:sldId id="273" r:id="rId12"/>
    <p:sldId id="281" r:id="rId13"/>
    <p:sldId id="282" r:id="rId14"/>
    <p:sldId id="287" r:id="rId15"/>
    <p:sldId id="288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7324" autoAdjust="0"/>
  </p:normalViewPr>
  <p:slideViewPr>
    <p:cSldViewPr>
      <p:cViewPr>
        <p:scale>
          <a:sx n="125" d="100"/>
          <a:sy n="125" d="100"/>
        </p:scale>
        <p:origin x="-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разобрать рс\создание презентаций\5___\126 фоны для презентаций\4646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1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94421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«Профилактика суицидального поведения»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6400800" cy="1752600"/>
          </a:xfrm>
        </p:spPr>
        <p:txBody>
          <a:bodyPr/>
          <a:lstStyle/>
          <a:p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96136" y="6065381"/>
            <a:ext cx="414340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Р.О.Гизатулин</a:t>
            </a: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://f.azh.kz/news/010/386/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23" y="3501008"/>
            <a:ext cx="3205466" cy="25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Типы суицидального поведения у подростков:</a:t>
            </a:r>
          </a:p>
          <a:p>
            <a:pPr marL="457200" indent="-457200">
              <a:buAutoNum type="arabicPeriod"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Демонстративное.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Аффективное.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Истинное.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im5-tub-ru.yandex.net/i?id=102924909-4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020586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28" y="4365104"/>
            <a:ext cx="26590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im0-tub-ru.yandex.net/i?id=24526313-0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172" y="920130"/>
            <a:ext cx="2791197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410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825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604919"/>
              </p:ext>
            </p:extLst>
          </p:nvPr>
        </p:nvGraphicFramePr>
        <p:xfrm>
          <a:off x="214282" y="116632"/>
          <a:ext cx="8715435" cy="6590169"/>
        </p:xfrm>
        <a:graphic>
          <a:graphicData uri="http://schemas.openxmlformats.org/drawingml/2006/table">
            <a:tbl>
              <a:tblPr/>
              <a:tblGrid>
                <a:gridCol w="732390"/>
                <a:gridCol w="3775594"/>
                <a:gridCol w="4207451"/>
              </a:tblGrid>
              <a:tr h="495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Основные виды деятельности с учащимися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что обратить внимание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970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– 4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Становление и развитие самооценки учащихся.</a:t>
                      </a:r>
                    </a:p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9 лет, как правило, проявляется интерес к смерти.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Естественно, если в этом возрасте самооценка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слегка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завышена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b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Рискованные поступки могут совершаться из-за интереса к смерти.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29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Адаптация к среднему звену</a:t>
                      </a:r>
                      <a:b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Активизация интереса к коллективной деятельности.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Коррекция детской застенчивости; развитие эмоциональной сферы ребенка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99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Активизация интереса к эмоционально-волевой сфере человеческой жизни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 коррекция эмоционально-волевой сферы;</a:t>
                      </a:r>
                      <a:b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Рефлексия понятий «герой, героизм, патриот»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54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Резкое падение самооценки; повышение агрессивности, тревожности, ранимости, неадекватности реагирования в общении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навыков общения,</a:t>
                      </a:r>
                      <a:b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навыков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саморегуляции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реализация потребности в эмоциональной поддержке со стороны взрослых (семьи, педагогов)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970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Незначительно снижение тревожности и агрессивности сочетается с нестабильной самооценкой;</a:t>
                      </a:r>
                      <a:br>
                        <a:rPr lang="ru-RU" sz="15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Активизация сферы профессиональных интересов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навыков общения; формирование навыков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саморегуляции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первичное исследование сферы профессиональных интересов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54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Активизация сферы профессиональных интересов; рост потребностей в психологических знаниях о себе; поиск целей и смысла жизни; просыпается конфликт «отцов и детей»</a:t>
                      </a: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Психологическая, педагогическая подготовка учащихся к профильному выбору;</a:t>
                      </a:r>
                      <a:b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 построению жизненных перспектив и планов с учетом психологических знаний о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себе.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0" marR="26390" marT="13195" marB="13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8640"/>
            <a:ext cx="8229600" cy="66693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ea typeface="Calibri"/>
                <a:cs typeface="Times New Roman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Формы профилактики попыток суицида.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• 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неукоснительное соблюдение педагогической этики, требований педагогической культуры в повседневной работе каждого воспитателя или учителя;	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•  освоение хотя бы минимума знаний возрастной психопатологии, а также соответствующих приемов индивидуально-педагогического подхода, лечебной педагогики и психотерапии;	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•  раннее выявление контингента риска на основе знания его характеристики в целях динамического наблюдения и своевременной психолого-педагогической коррекционной работы;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•  активный патронаж семей, в которых проживают учащиеся группы риска, с использованием приемов семейной психотерапии, оказанием консультативной помощи родителям и психолого-педагогической помощи детям;	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525344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6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•  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рассмотрение угрозы самоубийства в качестве признака повышенного суицидального риска;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•  усиление внимания родителей к порядку хранения лекарственных средств, а также к </a:t>
            </a:r>
            <a:r>
              <a:rPr lang="ru-RU" sz="2600" b="1" i="1" dirty="0" err="1">
                <a:solidFill>
                  <a:srgbClr val="002060"/>
                </a:solidFill>
                <a:ea typeface="Calibri"/>
                <a:cs typeface="Times New Roman"/>
              </a:rPr>
              <a:t>суицидогенным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 психологическим факторам;	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•  проведение при необходимости тактичной консультации подростка с психологом, психотерапевтом, психиатром;	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•  формирование у учащихся таких понятий, как «ценность человеческой жизни», «цели и смысл жизни», а также индивидуальных приемов психологической защиты в сложных жизненных ситуациях;	</a:t>
            </a:r>
          </a:p>
        </p:txBody>
      </p:sp>
    </p:spTree>
    <p:extLst>
      <p:ext uri="{BB962C8B-B14F-4D97-AF65-F5344CB8AC3E}">
        <p14:creationId xmlns:p14="http://schemas.microsoft.com/office/powerpoint/2010/main" xmlns="" val="3926347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52534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6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• 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повышение стрессоустойчивости путем психологической подготовки подростка к сложным и противоречивым реалиям современной жизни, формирование готовности к преодолению ожидаемых трудностей;	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•  психологическая помощь школе, семье и подростку в целях предупреждения или ослабления действия факторов, обусловливающих возникновение психогенных реакций или декомпенсацию имеющихся у школьника нервно-психических расстройств.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734298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08720"/>
            <a:ext cx="8229600" cy="561662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    Для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осуществления этого перечня необходимо: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Использовать ресурсы психологической службы образования и здравоохранения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Открыть кабинет </a:t>
            </a:r>
            <a:r>
              <a:rPr lang="ru-RU" sz="2400" b="1" i="1" dirty="0" err="1">
                <a:solidFill>
                  <a:srgbClr val="002060"/>
                </a:solidFill>
                <a:ea typeface="Calibri"/>
                <a:cs typeface="Times New Roman"/>
              </a:rPr>
              <a:t>суицидологической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 помощи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Мобилизация сети Интернет и активизация СМИ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Привлечение внимания общественности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Повышение образовательного уровня населения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849116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3842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1. Подбирайте </a:t>
            </a: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ключи к разгадке суицида. </a:t>
            </a:r>
            <a:endParaRPr lang="ru-RU" sz="2400" b="1" i="1" dirty="0" smtClean="0">
              <a:solidFill>
                <a:srgbClr val="002060"/>
              </a:solidFill>
              <a:ea typeface="Times New Roman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2. Примите </a:t>
            </a:r>
            <a:r>
              <a:rPr lang="ru-RU" sz="2400" b="1" i="1" dirty="0" err="1">
                <a:solidFill>
                  <a:srgbClr val="002060"/>
                </a:solidFill>
                <a:ea typeface="Times New Roman"/>
              </a:rPr>
              <a:t>суицидента</a:t>
            </a: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 как личность. </a:t>
            </a:r>
            <a:endParaRPr lang="ru-RU" sz="2400" b="1" i="1" dirty="0" smtClean="0">
              <a:solidFill>
                <a:srgbClr val="002060"/>
              </a:solidFill>
              <a:ea typeface="Times New Roman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3. Установите заботливые </a:t>
            </a: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взаимоотношения.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4. Будьте внимательным слушателем. </a:t>
            </a:r>
            <a:endParaRPr lang="ru-RU" sz="2400" b="1" i="1" dirty="0" smtClean="0">
              <a:solidFill>
                <a:srgbClr val="002060"/>
              </a:solidFill>
              <a:ea typeface="Times New Roman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5. </a:t>
            </a: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Задавайте </a:t>
            </a: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вопросы.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6. </a:t>
            </a: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Предложите конструктивные подходы</a:t>
            </a: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7. </a:t>
            </a: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Вселяйте </a:t>
            </a: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надежду.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8. </a:t>
            </a: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Оцените степень риска самоубийства. </a:t>
            </a:r>
            <a:endParaRPr lang="ru-RU" sz="2400" b="1" i="1" dirty="0" smtClean="0">
              <a:solidFill>
                <a:srgbClr val="002060"/>
              </a:solidFill>
              <a:ea typeface="Times New Roman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9</a:t>
            </a: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Не оставляйте человека одного в ситуации высокого суицидального риска. </a:t>
            </a:r>
            <a:endParaRPr lang="ru-RU" sz="2400" b="1" i="1" dirty="0" smtClean="0">
              <a:solidFill>
                <a:srgbClr val="002060"/>
              </a:solidFill>
              <a:ea typeface="Times New Roman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a typeface="Times New Roman"/>
              </a:rPr>
              <a:t>10. </a:t>
            </a:r>
            <a:r>
              <a:rPr lang="ru-RU" sz="2400" b="1" i="1" dirty="0">
                <a:solidFill>
                  <a:srgbClr val="002060"/>
                </a:solidFill>
                <a:ea typeface="Times New Roman"/>
              </a:rPr>
              <a:t>Обратитесь за помощью к специалистам. </a:t>
            </a:r>
            <a:endParaRPr lang="ru-RU" sz="2400" b="1" i="1" dirty="0" smtClean="0">
              <a:solidFill>
                <a:srgbClr val="002060"/>
              </a:solidFill>
              <a:ea typeface="Times New Roman"/>
            </a:endParaRPr>
          </a:p>
          <a:p>
            <a:pPr marL="0" indent="0">
              <a:buNone/>
            </a:pP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3265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Что можно сделать для того, чтобы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</a:rPr>
              <a:t>помочь</a:t>
            </a:r>
            <a:endParaRPr lang="ru-RU" sz="2400" b="1" i="1" dirty="0">
              <a:solidFill>
                <a:srgbClr val="00206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78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Самое главное –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покажите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ребенку, что он вам небезразличен. Дайте ему почувствовать, что он любимый и желанный. Постарайтесь уверить его, что все душевные раны со временем заживут. Убедите его в том, что безвыходных ситуаций не бывает! Помогите ему увидеть этот выход.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071834" cy="3143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6847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4287420" cy="5520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    </a:t>
            </a:r>
            <a:endParaRPr lang="ru-RU" sz="2400" b="1" i="1" kern="0" dirty="0" smtClean="0">
              <a:solidFill>
                <a:srgbClr val="002060"/>
              </a:solidFill>
              <a:latin typeface="Arial Unicode MS" pitchFamily="34" charset="-128"/>
              <a:ea typeface="+mj-ea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kern="0" dirty="0">
                <a:solidFill>
                  <a:srgbClr val="00206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 </a:t>
            </a:r>
            <a:r>
              <a:rPr lang="ru-RU" sz="2400" b="1" i="1" kern="0" dirty="0" smtClean="0">
                <a:solidFill>
                  <a:srgbClr val="00206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          Жизнь </a:t>
            </a:r>
            <a:r>
              <a:rPr lang="ru-RU" sz="2400" b="1" i="1" kern="0" dirty="0">
                <a:solidFill>
                  <a:srgbClr val="00206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– хрупкий росточек. </a:t>
            </a:r>
            <a:r>
              <a:rPr lang="ru-RU" sz="2400" b="1" i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2400" b="1" i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2400" b="1" i="1" kern="0" dirty="0">
                <a:solidFill>
                  <a:srgbClr val="00206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Он тянется к солнцу, хочет добра, тепла, и бережного к себе отношения. Попробуем стать внимательнее к тем, кто рядом, попробуем быть добрее, не пожалеем сил на то, чтобы помочь тому человеку,  кто в этом нуждается</a:t>
            </a:r>
            <a:r>
              <a:rPr lang="ru-RU" sz="2400" b="1" i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+mj-cs"/>
              </a:rPr>
              <a:t>.</a:t>
            </a:r>
            <a:r>
              <a:rPr lang="ru-RU" sz="2400" b="1" i="1" kern="0" dirty="0">
                <a:solidFill>
                  <a:srgbClr val="00206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/>
            </a:r>
            <a:br>
              <a:rPr lang="ru-RU" sz="2400" b="1" i="1" kern="0" dirty="0">
                <a:solidFill>
                  <a:srgbClr val="00206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</a:b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4" name="Picture 2" descr="http://im6-tub-ru.yandex.net/i?id=508413246-6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312974" cy="32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099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81717" cy="26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3717032"/>
            <a:ext cx="8382000" cy="2808312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b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br>
              <a:rPr lang="ru-RU" sz="24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Подростки – самое точное из «социальных зеркал», и их социально нездоровое поведение отражает болезни семьи и общества. Однако известно, что большинство болезней легче предупредить, чем вылечить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ru-RU" sz="24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848" y="332656"/>
            <a:ext cx="203041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33464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C:\Users\Ирина\Desktop\скрины\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59" y="846279"/>
            <a:ext cx="8229681" cy="47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462174" cy="2093931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smtClean="0">
                <a:ea typeface="Calibri"/>
                <a:cs typeface="Times New Roman"/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Суицидальное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поведение отражает различные формы деструктивной личностной активности, направленной на самоубийство или покушение на свою жизнь (мысли, намерения, высказывания, угрозы и 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др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.).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algn="ctr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3429000"/>
            <a:ext cx="7311788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         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Условия для проявления суицида: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  Наличие психотравмирующей ситуации.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   Личностные особенности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суицидента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10903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Особенности подросткового суицида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     - отсутствие реального желания и четко </a:t>
            </a:r>
          </a:p>
          <a:p>
            <a:pPr marL="514350" indent="-514350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обозначенного мотива совершения самоубийства;</a:t>
            </a:r>
          </a:p>
          <a:p>
            <a:pPr marL="514350" indent="-514350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     - отсутствие умения вербализировать свои чувства ,</a:t>
            </a:r>
          </a:p>
          <a:p>
            <a:pPr marL="514350" indent="-514350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поделиться своими переживаниями, подробно рассказать </a:t>
            </a:r>
          </a:p>
          <a:p>
            <a:pPr marL="514350" indent="-514350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о них;</a:t>
            </a:r>
          </a:p>
          <a:p>
            <a:pPr marL="514350" indent="-514350"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</a:rPr>
              <a:t>    - </a:t>
            </a: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в 90% случаев суицидов в подростковом возрасте </a:t>
            </a:r>
          </a:p>
          <a:p>
            <a:pPr marL="514350" indent="-514350">
              <a:buNone/>
            </a:pP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это 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«крик о помощи», и лишь в 10% случаев имело </a:t>
            </a: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место</a:t>
            </a:r>
          </a:p>
          <a:p>
            <a:pPr marL="514350" indent="-514350">
              <a:buNone/>
            </a:pP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истинное 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желание покончить с </a:t>
            </a: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собой;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dirty="0" smtClean="0">
                <a:solidFill>
                  <a:srgbClr val="002060"/>
                </a:solidFill>
                <a:cs typeface="Times New Roman"/>
              </a:rPr>
              <a:t>    - л</a:t>
            </a: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ичностные 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особенности подросткового возраста - </a:t>
            </a:r>
            <a:r>
              <a:rPr lang="ru-RU" sz="2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  некоторая 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импульсивность, вспыльчивость, эмоциональная неустойчивость, растерянность в конфликтных ситуациях -создают «суицидальную </a:t>
            </a:r>
            <a:r>
              <a:rPr lang="ru-RU" sz="2600" b="1" i="1" dirty="0" err="1">
                <a:solidFill>
                  <a:srgbClr val="002060"/>
                </a:solidFill>
                <a:ea typeface="Calibri"/>
                <a:cs typeface="Times New Roman"/>
              </a:rPr>
              <a:t>предиспозицию</a:t>
            </a:r>
            <a:r>
              <a:rPr lang="ru-RU" sz="2600" b="1" i="1" dirty="0">
                <a:solidFill>
                  <a:srgbClr val="002060"/>
                </a:solidFill>
                <a:ea typeface="Calibri"/>
                <a:cs typeface="Times New Roman"/>
              </a:rPr>
              <a:t>» подростков.</a:t>
            </a:r>
          </a:p>
          <a:p>
            <a:pPr marL="514350" indent="-514350">
              <a:buNone/>
            </a:pPr>
            <a:endParaRPr lang="ru-RU" sz="2400" b="1" i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 большинстве случаев попытки суицида можно предугадать и предотвратить!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Косвенно большинство детей, покушавшихся на самоубийство, предупреждали ближайшее окружение о своем намерении покончить с жизнью.</a:t>
            </a:r>
          </a:p>
        </p:txBody>
      </p:sp>
      <p:pic>
        <p:nvPicPr>
          <p:cNvPr id="11" name="Picture 2" descr="C:\Users\Ирина\Desktop\скрины\пр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6294" y="2996952"/>
            <a:ext cx="74009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" y="548680"/>
            <a:ext cx="87153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намерения совершения суицида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Словесные признаки: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открытые и прямые высказывания о принятом решении покончить с собой;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косвенные намеки на совершение самоубийства («Больше я не буду никому мешать», «Скоро от меня отдохнете» и т.п.);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нездоровый интерес к вопросам смерти, частые разговоры на эту тему;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высказывание своих мыслей по поводу самоубийства в подчеркнуто легкой и шутливой форме («… смерть – всего лишь одна из сторон жизни», «чего бояться смерти – мы и так значительную часть жизни тратим на сон»).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Поведенческие признаки:</a:t>
            </a: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безвозмездная раздача вещей, имеющих для человека высокую значимость;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налаживание отношений с непримиримыми врагами;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отсутствие желания ухаживать за собой, запущенный и неряшливый вид;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пропуск школьных занятий, потеря интереса к привычным для ребенка увлечениям, хобби;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отстранение от друзей и семьи;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частое уединение, проявление замкнутости и угрюмости;</a:t>
            </a:r>
          </a:p>
          <a:p>
            <a:pPr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безразличие к окружающему миру.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727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«Профилактика суицидального поведения»</vt:lpstr>
      <vt:lpstr>Слайд 2</vt:lpstr>
      <vt:lpstr>Слайд 3</vt:lpstr>
      <vt:lpstr>Слайд 4</vt:lpstr>
      <vt:lpstr>Особенности подросткового суицида</vt:lpstr>
      <vt:lpstr>В большинстве случаев попытки суицида можно предугадать и предотвратить!</vt:lpstr>
      <vt:lpstr>ч</vt:lpstr>
      <vt:lpstr>Признаки намерения совершения суицида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суицидального поведения учащихся в образовательном учреждении»</dc:title>
  <dc:creator>Ирина</dc:creator>
  <cp:lastModifiedBy>zaloznyhev</cp:lastModifiedBy>
  <cp:revision>76</cp:revision>
  <dcterms:created xsi:type="dcterms:W3CDTF">2013-01-05T16:12:44Z</dcterms:created>
  <dcterms:modified xsi:type="dcterms:W3CDTF">2015-10-06T03:51:16Z</dcterms:modified>
</cp:coreProperties>
</file>