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9" r:id="rId5"/>
    <p:sldId id="270" r:id="rId6"/>
    <p:sldId id="271" r:id="rId7"/>
    <p:sldId id="275" r:id="rId8"/>
    <p:sldId id="276" r:id="rId9"/>
    <p:sldId id="263" r:id="rId10"/>
    <p:sldId id="264" r:id="rId11"/>
    <p:sldId id="266" r:id="rId12"/>
    <p:sldId id="267" r:id="rId13"/>
    <p:sldId id="278" r:id="rId14"/>
    <p:sldId id="279" r:id="rId15"/>
    <p:sldId id="280" r:id="rId16"/>
    <p:sldId id="281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A01CC-A6D7-4BC3-A40C-B28038981C9E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7659-0F82-42BB-8711-7377A1013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4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7659-0F82-42BB-8711-7377A1013CE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7659-0F82-42BB-8711-7377A1013C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7E7659-0F82-42BB-8711-7377A1013CE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5758F-F291-4749-A7D4-B908E551A397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2A7AC-91D9-4F3C-9B33-254AB164CD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031\Рабочий стол\буклеты новые\рамки\фоны\0_c14ec_99ff89e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-125594"/>
            <a:ext cx="9144000" cy="69835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ru-RU" b="1" dirty="0" smtClean="0"/>
              <a:t>Круглый стол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36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031\Рабочий стол\буклеты новые\рамки\фоны\0_c14ec_99ff89e1_X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538127"/>
            <a:ext cx="9144000" cy="73961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2000240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Круглый стол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556792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Cambria"/>
                <a:ea typeface="Calibri"/>
                <a:cs typeface="Times New Roman"/>
              </a:rPr>
              <a:t>Восстановительный подход</a:t>
            </a:r>
            <a:r>
              <a:rPr lang="ru-RU" sz="2400" dirty="0">
                <a:latin typeface="Cambria"/>
                <a:ea typeface="Calibri"/>
                <a:cs typeface="Times New Roman"/>
              </a:rPr>
              <a:t> – это использование в практической деятельности, в частности  в профилактической и коррекционной работе с несовершеннолетними, в том числе при разрешении споров и конфликтов и после совершения правонарушений, умений и навыков, направленных на всестороннее восстановление отношений, доверия, материального и морального ущерба</a:t>
            </a:r>
            <a:r>
              <a:rPr lang="ru-RU" dirty="0">
                <a:latin typeface="Cambria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285761"/>
            <a:ext cx="7143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10000"/>
                  </a:schemeClr>
                </a:solidFill>
                <a:ea typeface="Times New Roman"/>
              </a:rPr>
              <a:t>Доклад</a:t>
            </a:r>
            <a:r>
              <a:rPr lang="ru-RU" sz="3600" dirty="0">
                <a:ea typeface="Times New Roman"/>
              </a:rPr>
              <a:t> </a:t>
            </a:r>
            <a:endParaRPr lang="ru-RU" sz="3600" dirty="0" smtClean="0">
              <a:ea typeface="Times New Roman"/>
            </a:endParaRPr>
          </a:p>
          <a:p>
            <a:pPr algn="ctr"/>
            <a:r>
              <a:rPr lang="ru-RU" sz="3600" b="1" dirty="0" smtClean="0">
                <a:ea typeface="Times New Roman"/>
              </a:rPr>
              <a:t>«</a:t>
            </a:r>
            <a:r>
              <a:rPr lang="ru-RU" sz="3600" b="1" dirty="0">
                <a:ea typeface="Times New Roman"/>
              </a:rPr>
              <a:t>Сеть социальных контактов как способ разрешения трудной жизненной ситуации несовершеннолетнего»</a:t>
            </a:r>
            <a:r>
              <a:rPr lang="ru-RU" sz="3600" dirty="0">
                <a:ea typeface="Times New Roman"/>
              </a:rPr>
              <a:t> - </a:t>
            </a:r>
            <a:endParaRPr lang="ru-RU" sz="3600" dirty="0" smtClean="0">
              <a:ea typeface="Times New Roman"/>
            </a:endParaRPr>
          </a:p>
          <a:p>
            <a:pPr algn="ctr"/>
            <a:r>
              <a:rPr lang="ru-RU" sz="3600" dirty="0" smtClean="0">
                <a:ea typeface="Times New Roman"/>
              </a:rPr>
              <a:t>заведующий </a:t>
            </a:r>
            <a:r>
              <a:rPr lang="ru-RU" sz="3600" dirty="0" err="1" smtClean="0">
                <a:ea typeface="Times New Roman"/>
              </a:rPr>
              <a:t>ОПППСиД</a:t>
            </a:r>
            <a:endParaRPr lang="ru-RU" sz="3600" dirty="0" smtClean="0">
              <a:ea typeface="Times New Roman"/>
            </a:endParaRPr>
          </a:p>
          <a:p>
            <a:pPr algn="ctr"/>
            <a:r>
              <a:rPr lang="ru-RU" sz="3600" dirty="0" smtClean="0">
                <a:ea typeface="Times New Roman"/>
              </a:rPr>
              <a:t>Сначева Дарья Владимировна</a:t>
            </a:r>
            <a:endParaRPr lang="ru-RU" sz="36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prstClr val="black"/>
                </a:solidFill>
              </a:rPr>
              <a:t>Круглый стол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600079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  <a:ea typeface="Times New Roman"/>
              </a:rPr>
              <a:t>Доклад </a:t>
            </a:r>
            <a:r>
              <a:rPr lang="ru-RU" sz="3200" dirty="0" smtClean="0">
                <a:latin typeface="+mn-lt"/>
                <a:ea typeface="Times New Roman"/>
              </a:rPr>
              <a:t/>
            </a:r>
            <a:br>
              <a:rPr lang="ru-RU" sz="3200" dirty="0" smtClean="0">
                <a:latin typeface="+mn-lt"/>
                <a:ea typeface="Times New Roman"/>
              </a:rPr>
            </a:br>
            <a:r>
              <a:rPr lang="ru-RU" sz="3200" b="1" dirty="0" smtClean="0">
                <a:latin typeface="+mn-lt"/>
                <a:ea typeface="Times New Roman"/>
              </a:rPr>
              <a:t>«</a:t>
            </a:r>
            <a:r>
              <a:rPr lang="ru-RU" sz="3200" b="1" dirty="0">
                <a:latin typeface="+mn-lt"/>
                <a:ea typeface="Times New Roman"/>
              </a:rPr>
              <a:t>Медиация как инструмент осуществления профилактической и коррекционной работы с семьей и несовершеннолетними»</a:t>
            </a:r>
            <a:r>
              <a:rPr lang="ru-RU" sz="3200" dirty="0">
                <a:latin typeface="+mn-lt"/>
                <a:ea typeface="Times New Roman"/>
              </a:rPr>
              <a:t> - </a:t>
            </a:r>
            <a:r>
              <a:rPr lang="ru-RU" sz="3200" dirty="0" smtClean="0">
                <a:latin typeface="+mn-lt"/>
                <a:ea typeface="Times New Roman"/>
              </a:rPr>
              <a:t/>
            </a:r>
            <a:br>
              <a:rPr lang="ru-RU" sz="3200" dirty="0" smtClean="0">
                <a:latin typeface="+mn-lt"/>
                <a:ea typeface="Times New Roman"/>
              </a:rPr>
            </a:br>
            <a:r>
              <a:rPr lang="ru-RU" sz="3200" dirty="0" smtClean="0">
                <a:latin typeface="+mn-lt"/>
                <a:ea typeface="Times New Roman"/>
              </a:rPr>
              <a:t>социальный </a:t>
            </a:r>
            <a:r>
              <a:rPr lang="ru-RU" sz="3200" dirty="0">
                <a:latin typeface="+mn-lt"/>
                <a:ea typeface="Times New Roman"/>
              </a:rPr>
              <a:t>педагог </a:t>
            </a:r>
            <a:r>
              <a:rPr lang="ru-RU" sz="3200" dirty="0" err="1" smtClean="0">
                <a:latin typeface="+mn-lt"/>
                <a:ea typeface="Times New Roman"/>
              </a:rPr>
              <a:t>ОПППСиД</a:t>
            </a:r>
            <a:r>
              <a:rPr lang="ru-RU" sz="3200" dirty="0" smtClean="0">
                <a:latin typeface="+mn-lt"/>
                <a:ea typeface="Times New Roman"/>
              </a:rPr>
              <a:t/>
            </a:r>
            <a:br>
              <a:rPr lang="ru-RU" sz="3200" dirty="0" smtClean="0">
                <a:latin typeface="+mn-lt"/>
                <a:ea typeface="Times New Roman"/>
              </a:rPr>
            </a:br>
            <a:r>
              <a:rPr lang="ru-RU" sz="3200" dirty="0" smtClean="0">
                <a:latin typeface="+mn-lt"/>
                <a:ea typeface="Times New Roman"/>
              </a:rPr>
              <a:t> </a:t>
            </a:r>
            <a:r>
              <a:rPr lang="ru-RU" sz="3200" dirty="0" err="1">
                <a:latin typeface="+mn-lt"/>
                <a:ea typeface="Times New Roman"/>
              </a:rPr>
              <a:t>Берлизова</a:t>
            </a:r>
            <a:r>
              <a:rPr lang="ru-RU" sz="3200" dirty="0">
                <a:latin typeface="+mn-lt"/>
                <a:ea typeface="Times New Roman"/>
              </a:rPr>
              <a:t> </a:t>
            </a:r>
            <a:r>
              <a:rPr lang="ru-RU" sz="3200" dirty="0" smtClean="0">
                <a:latin typeface="+mn-lt"/>
                <a:ea typeface="Times New Roman"/>
              </a:rPr>
              <a:t>Наталья Николаевна</a:t>
            </a:r>
            <a:endParaRPr lang="ru-RU" sz="3200" dirty="0"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prstClr val="black"/>
                </a:solidFill>
              </a:rPr>
              <a:t>Круглый стол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6000792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sz="2800" dirty="0">
                <a:latin typeface="+mn-lt"/>
                <a:ea typeface="Times New Roman"/>
                <a:cs typeface="Times New Roman"/>
              </a:rPr>
              <a:t>Доклад </a:t>
            </a:r>
            <a:r>
              <a:rPr lang="ru-RU" sz="2800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2800" dirty="0" smtClean="0">
                <a:latin typeface="+mn-lt"/>
                <a:ea typeface="Times New Roman"/>
                <a:cs typeface="Times New Roman"/>
              </a:rPr>
            </a:br>
            <a:r>
              <a:rPr lang="ru-RU" sz="2800" dirty="0" smtClean="0">
                <a:latin typeface="+mn-lt"/>
                <a:ea typeface="Times New Roman"/>
                <a:cs typeface="Times New Roman"/>
              </a:rPr>
              <a:t>«</a:t>
            </a:r>
            <a:r>
              <a:rPr lang="ru-RU" sz="2800" b="1" dirty="0">
                <a:latin typeface="+mn-lt"/>
                <a:ea typeface="Times New Roman"/>
                <a:cs typeface="Times New Roman"/>
              </a:rPr>
              <a:t>О применении технологии восстановительного правосудия и о результатах работы школьных служб примирения в общеобразовательных организациях Нефтеюганского района</a:t>
            </a:r>
            <a:r>
              <a:rPr lang="ru-RU" sz="2800" dirty="0">
                <a:latin typeface="+mn-lt"/>
                <a:ea typeface="Times New Roman"/>
                <a:cs typeface="Times New Roman"/>
              </a:rPr>
              <a:t>» </a:t>
            </a:r>
            <a:r>
              <a:rPr lang="ru-RU" sz="2800" dirty="0" smtClean="0">
                <a:latin typeface="+mn-lt"/>
                <a:ea typeface="Times New Roman"/>
                <a:cs typeface="Times New Roman"/>
              </a:rPr>
              <a:t>-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заведующий отделом социально-психологической помощи  НР МБУ ДО «Центр развития творчества детей и юношества</a:t>
            </a:r>
            <a:r>
              <a:rPr lang="ru-RU" sz="2400" dirty="0" smtClean="0">
                <a:latin typeface="+mn-lt"/>
                <a:ea typeface="Times New Roman"/>
                <a:cs typeface="Times New Roman"/>
              </a:rPr>
              <a:t>»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2400" dirty="0" smtClean="0">
                <a:latin typeface="+mn-lt"/>
                <a:ea typeface="Times New Roman"/>
                <a:cs typeface="Times New Roman"/>
              </a:rPr>
            </a:br>
            <a:r>
              <a:rPr lang="ru-RU" sz="2400" dirty="0" smtClean="0">
                <a:latin typeface="+mn-lt"/>
                <a:ea typeface="Times New Roman"/>
                <a:cs typeface="Times New Roman"/>
              </a:rPr>
              <a:t>Олеся </a:t>
            </a:r>
            <a:r>
              <a:rPr lang="ru-RU" sz="2400" dirty="0">
                <a:latin typeface="+mn-lt"/>
                <a:ea typeface="Times New Roman"/>
                <a:cs typeface="Times New Roman"/>
              </a:rPr>
              <a:t>Владимировна </a:t>
            </a:r>
            <a:r>
              <a:rPr lang="ru-RU" sz="2400" dirty="0" err="1">
                <a:latin typeface="+mn-lt"/>
                <a:ea typeface="Times New Roman"/>
                <a:cs typeface="Times New Roman"/>
              </a:rPr>
              <a:t>Фаустова</a:t>
            </a:r>
            <a:endParaRPr lang="ru-RU" sz="24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prstClr val="black"/>
                </a:solidFill>
              </a:rPr>
              <a:t>Круглый стол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039738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6000792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sz="3200" b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Доклад </a:t>
            </a:r>
            <a:r>
              <a:rPr lang="ru-RU" sz="3200" b="1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</a:br>
            <a:r>
              <a:rPr lang="ru-RU" sz="3200" dirty="0" smtClean="0">
                <a:latin typeface="+mn-lt"/>
                <a:ea typeface="Times New Roman"/>
                <a:cs typeface="Times New Roman"/>
              </a:rPr>
              <a:t>«</a:t>
            </a:r>
            <a:r>
              <a:rPr lang="ru-RU" sz="3200" b="1" dirty="0">
                <a:latin typeface="+mn-lt"/>
                <a:ea typeface="Times New Roman"/>
                <a:cs typeface="Times New Roman"/>
              </a:rPr>
              <a:t>Об опыте организации и работы школьной службы примирения на примере </a:t>
            </a:r>
            <a:r>
              <a:rPr lang="ru-RU" sz="3200" b="1" dirty="0" err="1">
                <a:latin typeface="+mn-lt"/>
                <a:ea typeface="Times New Roman"/>
                <a:cs typeface="Times New Roman"/>
              </a:rPr>
              <a:t>Пойковской</a:t>
            </a:r>
            <a:r>
              <a:rPr lang="ru-RU" sz="3200" b="1" dirty="0">
                <a:latin typeface="+mn-lt"/>
                <a:ea typeface="Times New Roman"/>
                <a:cs typeface="Times New Roman"/>
              </a:rPr>
              <a:t> СОШ №4</a:t>
            </a:r>
            <a:r>
              <a:rPr lang="ru-RU" sz="3200" dirty="0">
                <a:latin typeface="+mn-lt"/>
                <a:ea typeface="Times New Roman"/>
                <a:cs typeface="Times New Roman"/>
              </a:rPr>
              <a:t>» </a:t>
            </a:r>
            <a:r>
              <a:rPr lang="ru-RU" sz="3200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ru-RU" sz="3200" dirty="0" smtClean="0">
                <a:latin typeface="+mn-lt"/>
                <a:ea typeface="Times New Roman"/>
                <a:cs typeface="Times New Roman"/>
              </a:rPr>
            </a:br>
            <a:r>
              <a:rPr lang="ru-RU" sz="3200" dirty="0" smtClean="0">
                <a:latin typeface="+mn-lt"/>
                <a:ea typeface="Times New Roman"/>
                <a:cs typeface="Times New Roman"/>
              </a:rPr>
              <a:t>– </a:t>
            </a:r>
            <a:r>
              <a:rPr lang="ru-RU" sz="2800" dirty="0">
                <a:latin typeface="+mn-lt"/>
                <a:ea typeface="Times New Roman"/>
                <a:cs typeface="Times New Roman"/>
              </a:rPr>
              <a:t>педагог-психолог НР МОБУ «ПСОШ №4</a:t>
            </a:r>
            <a:r>
              <a:rPr lang="ru-RU" sz="2800" dirty="0" smtClean="0">
                <a:latin typeface="+mn-lt"/>
                <a:ea typeface="Times New Roman"/>
                <a:cs typeface="Times New Roman"/>
              </a:rPr>
              <a:t>»</a:t>
            </a:r>
            <a:r>
              <a:rPr lang="ru-RU" sz="2800" dirty="0">
                <a:latin typeface="+mn-lt"/>
                <a:ea typeface="Times New Roman"/>
                <a:cs typeface="Times New Roman"/>
              </a:rPr>
              <a:t> Лошкарева Татьяна Алексеевна </a:t>
            </a:r>
            <a:endParaRPr lang="ru-RU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prstClr val="black"/>
                </a:solidFill>
              </a:rPr>
              <a:t>Круглый стол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3936959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6000792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b="1" dirty="0">
                <a:solidFill>
                  <a:prstClr val="black"/>
                </a:solidFill>
              </a:rPr>
              <a:t>Круглый стол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3600" b="1" dirty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015943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42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6000792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ru-RU" sz="3200" b="1" dirty="0">
                <a:latin typeface="+mn-lt"/>
                <a:ea typeface="Calibri"/>
                <a:cs typeface="Times New Roman"/>
              </a:rPr>
              <a:t>Презентация  </a:t>
            </a:r>
            <a:r>
              <a:rPr lang="ru-RU" sz="3200" b="1" dirty="0" smtClean="0">
                <a:latin typeface="+mn-lt"/>
                <a:ea typeface="Calibri"/>
                <a:cs typeface="Times New Roman"/>
              </a:rPr>
              <a:t/>
            </a:r>
            <a:br>
              <a:rPr lang="ru-RU" sz="3200" b="1" dirty="0" smtClean="0">
                <a:latin typeface="+mn-lt"/>
                <a:ea typeface="Calibri"/>
                <a:cs typeface="Times New Roman"/>
              </a:rPr>
            </a:br>
            <a:r>
              <a:rPr lang="ru-RU" sz="3200" b="1" dirty="0" err="1" smtClean="0">
                <a:latin typeface="+mn-lt"/>
                <a:ea typeface="Calibri"/>
                <a:cs typeface="Times New Roman"/>
              </a:rPr>
              <a:t>игротехники</a:t>
            </a:r>
            <a:r>
              <a:rPr lang="ru-RU" sz="3200" b="1" dirty="0">
                <a:latin typeface="+mn-lt"/>
                <a:ea typeface="Calibri"/>
                <a:cs typeface="Times New Roman"/>
              </a:rPr>
              <a:t> </a:t>
            </a:r>
            <a:r>
              <a:rPr lang="ru-RU" sz="3200" b="1" dirty="0" smtClean="0">
                <a:latin typeface="+mn-lt"/>
                <a:ea typeface="Calibri"/>
                <a:cs typeface="Times New Roman"/>
              </a:rPr>
              <a:t>«Лестница </a:t>
            </a:r>
            <a:r>
              <a:rPr lang="ru-RU" sz="3200" b="1" dirty="0">
                <a:latin typeface="+mn-lt"/>
                <a:ea typeface="Calibri"/>
                <a:cs typeface="Times New Roman"/>
              </a:rPr>
              <a:t>в будущее», разработанной АНО «Иркутский центр медиации» для использования в работе с детьми «группы риска»</a:t>
            </a:r>
            <a:r>
              <a:rPr lang="ru-RU" sz="3200" dirty="0">
                <a:latin typeface="+mn-lt"/>
                <a:ea typeface="Calibri"/>
                <a:cs typeface="Times New Roman"/>
              </a:rPr>
              <a:t>	</a:t>
            </a:r>
            <a:r>
              <a:rPr lang="ru-RU" sz="3200" dirty="0" smtClean="0">
                <a:latin typeface="+mn-lt"/>
                <a:ea typeface="Calibri"/>
                <a:cs typeface="Times New Roman"/>
              </a:rPr>
              <a:t>-</a:t>
            </a:r>
            <a:br>
              <a:rPr lang="ru-RU" sz="3200" dirty="0" smtClean="0">
                <a:latin typeface="+mn-lt"/>
                <a:ea typeface="Calibri"/>
                <a:cs typeface="Times New Roman"/>
              </a:rPr>
            </a:br>
            <a:r>
              <a:rPr lang="ru-RU" sz="3200" dirty="0" smtClean="0">
                <a:latin typeface="+mn-lt"/>
                <a:ea typeface="Calibri"/>
                <a:cs typeface="Times New Roman"/>
              </a:rPr>
              <a:t>главный </a:t>
            </a:r>
            <a:r>
              <a:rPr lang="ru-RU" sz="3200" dirty="0">
                <a:latin typeface="+mn-lt"/>
                <a:ea typeface="Calibri"/>
                <a:cs typeface="Times New Roman"/>
              </a:rPr>
              <a:t>специалист отдела по делам </a:t>
            </a:r>
            <a:r>
              <a:rPr lang="ru-RU" sz="3200" dirty="0" smtClean="0">
                <a:latin typeface="+mn-lt"/>
                <a:ea typeface="Calibri"/>
                <a:cs typeface="Times New Roman"/>
              </a:rPr>
              <a:t>несовершеннолетних и </a:t>
            </a:r>
            <a:r>
              <a:rPr lang="ru-RU" sz="3200" dirty="0">
                <a:latin typeface="+mn-lt"/>
                <a:ea typeface="Calibri"/>
                <a:cs typeface="Times New Roman"/>
              </a:rPr>
              <a:t>защите их </a:t>
            </a:r>
            <a:r>
              <a:rPr lang="ru-RU" sz="3200" dirty="0" smtClean="0">
                <a:latin typeface="+mn-lt"/>
                <a:ea typeface="Calibri"/>
                <a:cs typeface="Times New Roman"/>
              </a:rPr>
              <a:t>прав </a:t>
            </a:r>
            <a:r>
              <a:rPr lang="ru-RU" sz="3200" dirty="0" err="1" smtClean="0">
                <a:latin typeface="+mn-lt"/>
                <a:ea typeface="Calibri"/>
                <a:cs typeface="Times New Roman"/>
              </a:rPr>
              <a:t>Шалупня</a:t>
            </a:r>
            <a:r>
              <a:rPr lang="ru-RU" sz="3200" dirty="0" smtClean="0">
                <a:latin typeface="+mn-lt"/>
                <a:ea typeface="Calibri"/>
                <a:cs typeface="Times New Roman"/>
              </a:rPr>
              <a:t> </a:t>
            </a:r>
            <a:r>
              <a:rPr lang="ru-RU" sz="3200" dirty="0">
                <a:latin typeface="+mn-lt"/>
                <a:ea typeface="Calibri"/>
                <a:cs typeface="Times New Roman"/>
              </a:rPr>
              <a:t>Наталья Александровна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solidFill>
                  <a:prstClr val="black"/>
                </a:solidFill>
              </a:rPr>
              <a:t>Круглый стол</a:t>
            </a:r>
            <a:r>
              <a:rPr lang="ru-RU" sz="1600" dirty="0" smtClean="0">
                <a:solidFill>
                  <a:prstClr val="black"/>
                </a:solidFill>
              </a:rPr>
              <a:t/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b="1" dirty="0" smtClean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8264990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031\Рабочий стол\буклеты новые\рамки\фоны\0_6eaa1_b6dc66c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920880" cy="551181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Круглый стол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sz="3600" b="1" dirty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PC031\Рабочий стол\буклеты новые\рамки\фоны\0_c14ec_99ff89e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Цель – совершенствование деятельности по применению восстановительных технологий в работе с несовершеннолетними и семьями, находящимися в социально опасном положении или иной трудной жизненной ситуации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smtClean="0">
                <a:solidFill>
                  <a:prstClr val="black"/>
                </a:solidFill>
              </a:rPr>
              <a:t>Круглый стол</a:t>
            </a:r>
            <a:r>
              <a:rPr lang="ru-RU" sz="1600" smtClean="0">
                <a:solidFill>
                  <a:prstClr val="black"/>
                </a:solidFill>
              </a:rPr>
              <a:t/>
            </a:r>
            <a:br>
              <a:rPr lang="ru-RU" sz="1600" smtClean="0">
                <a:solidFill>
                  <a:prstClr val="black"/>
                </a:solidFill>
              </a:rPr>
            </a:br>
            <a:r>
              <a:rPr lang="ru-RU" sz="1600" b="1" smtClean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031\Рабочий стол\буклеты новые\рамки\фоны\0_c14ec_99ff89e1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7286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614366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928671"/>
            <a:ext cx="78158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67179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1520" y="274638"/>
            <a:ext cx="846388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prstClr val="black"/>
                </a:solidFill>
              </a:rPr>
              <a:t>План работы круглого стола</a:t>
            </a:r>
            <a:r>
              <a:rPr lang="ru-RU" sz="1400" dirty="0" smtClean="0">
                <a:solidFill>
                  <a:prstClr val="black"/>
                </a:solidFill>
              </a:rPr>
              <a:t/>
            </a:r>
            <a:br>
              <a:rPr lang="ru-RU" sz="1400" dirty="0" smtClean="0">
                <a:solidFill>
                  <a:prstClr val="black"/>
                </a:solidFill>
              </a:rPr>
            </a:br>
            <a:r>
              <a:rPr lang="ru-RU" sz="1400" b="1" dirty="0" smtClean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4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72868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 lvl="0" algn="just"/>
            <a:endParaRPr lang="ru-RU" b="1" i="1" dirty="0" smtClean="0"/>
          </a:p>
          <a:p>
            <a:pPr marL="0" lvl="0" indent="0" algn="ctr">
              <a:buNone/>
            </a:pPr>
            <a:r>
              <a:rPr lang="ru-RU" sz="4000" b="1" i="1" dirty="0" smtClean="0"/>
              <a:t>Доклад </a:t>
            </a:r>
          </a:p>
          <a:p>
            <a:pPr marL="0" lvl="0" indent="0" algn="ctr">
              <a:buNone/>
            </a:pPr>
            <a:r>
              <a:rPr lang="ru-RU" sz="4000" b="1" i="1" dirty="0" smtClean="0"/>
              <a:t>«Конфликт как основа семейного неблагополучия»  </a:t>
            </a:r>
          </a:p>
          <a:p>
            <a:pPr marL="0" lvl="0" indent="0" algn="ctr">
              <a:buNone/>
            </a:pPr>
            <a:r>
              <a:rPr lang="ru-RU" sz="4000" b="1" i="1" dirty="0" smtClean="0"/>
              <a:t>- психолог  </a:t>
            </a:r>
            <a:r>
              <a:rPr lang="ru-RU" sz="4000" b="1" i="1" dirty="0" err="1" smtClean="0"/>
              <a:t>Гульнария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Шамиловна</a:t>
            </a:r>
            <a:r>
              <a:rPr lang="ru-RU" sz="4000" b="1" i="1" dirty="0" smtClean="0"/>
              <a:t> Мустафина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Круглый стол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72868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Круглый стол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4104457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spc="-45" dirty="0" smtClean="0">
                <a:latin typeface="Times New Roman"/>
                <a:ea typeface="Times New Roman"/>
              </a:rPr>
              <a:t>Конфликт </a:t>
            </a:r>
            <a:r>
              <a:rPr lang="ru-RU" b="1" spc="-45" dirty="0">
                <a:latin typeface="Times New Roman"/>
                <a:ea typeface="Times New Roman"/>
              </a:rPr>
              <a:t>–</a:t>
            </a:r>
            <a:r>
              <a:rPr lang="ru-RU" spc="-45" dirty="0">
                <a:latin typeface="Times New Roman"/>
                <a:ea typeface="Times New Roman"/>
              </a:rPr>
              <a:t> это такое отношение между субъектами социального взаимодействия, которое характеризуется их противоборством на основе противоположно направленных мотивов (потребностей, интересов, целей, идеалов, убеждений) или суждений (мнений, взглядов, оценок и т.д.).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3999" cy="72868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329642" cy="480116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spc="-45" dirty="0" smtClean="0">
                <a:latin typeface="Times New Roman"/>
                <a:ea typeface="Times New Roman"/>
              </a:rPr>
              <a:t>Психологические </a:t>
            </a:r>
            <a:r>
              <a:rPr lang="ru-RU" b="1" spc="-45" dirty="0">
                <a:latin typeface="Times New Roman"/>
                <a:ea typeface="Times New Roman"/>
              </a:rPr>
              <a:t>факторы конфликтов</a:t>
            </a:r>
            <a:r>
              <a:rPr lang="ru-RU" spc="-45" dirty="0">
                <a:latin typeface="Times New Roman"/>
                <a:ea typeface="Times New Roman"/>
              </a:rPr>
              <a:t> во взаимодействии родителей и детей: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pc="-45" dirty="0">
                <a:latin typeface="Times New Roman"/>
                <a:ea typeface="Times New Roman"/>
              </a:rPr>
              <a:t>Дисгармоничный тип  семейных </a:t>
            </a:r>
            <a:r>
              <a:rPr lang="ru-RU" spc="-45" dirty="0" smtClean="0">
                <a:latin typeface="Times New Roman"/>
                <a:ea typeface="Times New Roman"/>
              </a:rPr>
              <a:t>отношений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pc="-45" dirty="0" err="1" smtClean="0">
                <a:latin typeface="Times New Roman"/>
                <a:ea typeface="Times New Roman"/>
              </a:rPr>
              <a:t>Деструктивность</a:t>
            </a:r>
            <a:r>
              <a:rPr lang="ru-RU" spc="-45" dirty="0" smtClean="0">
                <a:latin typeface="Times New Roman"/>
                <a:ea typeface="Times New Roman"/>
              </a:rPr>
              <a:t> </a:t>
            </a:r>
            <a:r>
              <a:rPr lang="ru-RU" spc="-45" dirty="0">
                <a:latin typeface="Times New Roman"/>
                <a:ea typeface="Times New Roman"/>
              </a:rPr>
              <a:t>семейного воспитания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pc="-45" dirty="0">
                <a:latin typeface="Times New Roman"/>
                <a:ea typeface="Times New Roman"/>
              </a:rPr>
              <a:t>Возрастные кризисы детей</a:t>
            </a:r>
            <a:endParaRPr lang="ru-RU" dirty="0">
              <a:latin typeface="Times New Roman"/>
              <a:ea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pc="-45" dirty="0">
                <a:latin typeface="Times New Roman"/>
                <a:ea typeface="Times New Roman"/>
              </a:rPr>
              <a:t>Личностные  факторы родителей и детей</a:t>
            </a:r>
            <a:endParaRPr lang="ru-RU" dirty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b="1" u="sng" dirty="0" smtClean="0"/>
          </a:p>
          <a:p>
            <a:pPr algn="just">
              <a:buNone/>
            </a:pPr>
            <a:endParaRPr lang="ru-RU" sz="2400" b="1" u="sng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Круглый стол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728680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0131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Типология конфликтов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Внутриличностный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конфликт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обусловлен различными психологическими факторами внутреннего мира личности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Межличностный конфликт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– взаимное отрицательное восприятие людей, вызванное несовместимостью их взглядов, интересов, оценок и потребностей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Круглый стол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-243408"/>
            <a:ext cx="9143999" cy="7718850"/>
          </a:xfrm>
          <a:prstGeom prst="rect">
            <a:avLst/>
          </a:prstGeom>
          <a:noFill/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915681"/>
              </p:ext>
            </p:extLst>
          </p:nvPr>
        </p:nvGraphicFramePr>
        <p:xfrm>
          <a:off x="611560" y="1484784"/>
          <a:ext cx="8208912" cy="5790416"/>
        </p:xfrm>
        <a:graphic>
          <a:graphicData uri="http://schemas.openxmlformats.org/drawingml/2006/table">
            <a:tbl>
              <a:tblPr firstRow="1" firstCol="1" bandRow="1"/>
              <a:tblGrid>
                <a:gridCol w="1115774"/>
                <a:gridCol w="1593964"/>
                <a:gridCol w="2643901"/>
                <a:gridCol w="2855273"/>
              </a:tblGrid>
              <a:tr h="100811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Предконфликт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16205" indent="-107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наличие противоречивых интересов;</a:t>
                      </a:r>
                    </a:p>
                    <a:p>
                      <a:pPr marL="116205" indent="-107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 учет интересов, эмоционально негативное состояние;</a:t>
                      </a:r>
                    </a:p>
                    <a:p>
                      <a:pPr marL="116205" indent="-107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желание получить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необходимое;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скрытая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форма.</a:t>
                      </a: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0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Напряжение</a:t>
                      </a:r>
                      <a:endParaRPr lang="ru-RU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30175" indent="-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психологическое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напряжение;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отстранение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возникновение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опасений;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скрытые обвинения;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формирование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угроз.</a:t>
                      </a: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446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Инцидент: стычка, вспышка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885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эмоциональная, агрессивная вспышка в виде агрессивных высказываний , оскорблений или физического действия.</a:t>
                      </a: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44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Конфликт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30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одностороннее действие по нанесению морального, материального или физического ущерба.</a:t>
                      </a: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791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Эскалация конфликта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30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подключение в участие в конфликте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групп,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поддерживающих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стороны в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конфликте;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смещение интересов;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смена лидера;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усиление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противостояния;</a:t>
                      </a:r>
                    </a:p>
                    <a:p>
                      <a:pPr marL="130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деиндивидуализация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, дегуманизация.</a:t>
                      </a: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9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Уничтожение противоположной стороны.</a:t>
                      </a:r>
                      <a:endParaRPr lang="ru-RU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Разрешение конфликта.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Все средства хороши. Война до победы – уничтожение противника. 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Готовность разрешать конфликт. Снижение напряжения, определение интересов.</a:t>
                      </a: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Переговоры посредничество.    Удовлетворение интересов сторон.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6066" marR="560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0775" y="327181"/>
            <a:ext cx="8153673" cy="797563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Круглый стол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99592" y="1171114"/>
            <a:ext cx="73448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Стадии конфликта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PC031\Рабочий стол\буклеты новые\рамки\фоны\0_c14ec_99ff89e1_XL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1268760"/>
            <a:ext cx="6378557" cy="672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Способы  разрешения конфликтов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Среди различных подходов мы выделили следующие: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Медиация;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Консилиация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Примирение;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Конфликтологическое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консультирование;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Психологическое консультирование и психотерапия;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ourier New"/>
              <a:buChar char="o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Сеть социальных контактов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000125" y="500063"/>
            <a:ext cx="7715250" cy="71437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prstClr val="black"/>
                </a:solidFill>
              </a:rPr>
              <a:t>Круглый стол</a:t>
            </a: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1600" b="1" dirty="0">
                <a:solidFill>
                  <a:prstClr val="black"/>
                </a:solidFill>
              </a:rPr>
              <a:t>«Применение восстановительных технологий в работе с несовершеннолетними, находящимися в социально опасном положении»</a:t>
            </a:r>
            <a:endParaRPr lang="ru-RU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401</Words>
  <Application>Microsoft Office PowerPoint</Application>
  <PresentationFormat>Экран (4:3)</PresentationFormat>
  <Paragraphs>106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  <vt:lpstr>Цель – совершенствование деятельности по применению восстановительных технологий в работе с несовершеннолетними и семьями, находящимися в социально опасном положении или иной трудной жизненной ситуации</vt:lpstr>
      <vt:lpstr>   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  <vt:lpstr>Презентация PowerPoint</vt:lpstr>
      <vt:lpstr>Доклад  «Медиация как инструмент осуществления профилактической и коррекционной работы с семьей и несовершеннолетними» -  социальный педагог ОПППСиД  Берлизова Наталья Николаевна</vt:lpstr>
      <vt:lpstr>Доклад  «О применении технологии восстановительного правосудия и о результатах работы школьных служб примирения в общеобразовательных организациях Нефтеюганского района» - заведующий отделом социально-психологической помощи  НР МБУ ДО «Центр развития творчества детей и юношества»  Олеся Владимировна Фаустова</vt:lpstr>
      <vt:lpstr>Доклад  «Об опыте организации и работы школьной службы примирения на примере Пойковской СОШ №4»  – педагог-психолог НР МОБУ «ПСОШ №4» Лошкарева Татьяна Алексеевна 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  <vt:lpstr>Презентация   игротехники «Лестница в будущее», разработанной АНО «Иркутский центр медиации» для использования в работе с детьми «группы риска» - главный специалист отдела по делам несовершеннолетних и защите их прав Шалупня Наталья Александровна </vt:lpstr>
      <vt:lpstr>Круглый стол «Применение восстановительных технологий в работе с несовершеннолетними, находящимися в социально опасном положении»</vt:lpstr>
    </vt:vector>
  </TitlesOfParts>
  <Company>РН-Юганскнефтегаз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 открытых дверей…                            16 сентября 2013 года  </dc:title>
  <dc:creator>PC031</dc:creator>
  <cp:lastModifiedBy>User</cp:lastModifiedBy>
  <cp:revision>38</cp:revision>
  <dcterms:created xsi:type="dcterms:W3CDTF">2013-09-11T10:10:05Z</dcterms:created>
  <dcterms:modified xsi:type="dcterms:W3CDTF">2017-11-17T11:55:32Z</dcterms:modified>
</cp:coreProperties>
</file>