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43" r:id="rId3"/>
    <p:sldId id="344" r:id="rId4"/>
    <p:sldId id="345" r:id="rId5"/>
    <p:sldId id="346" r:id="rId6"/>
    <p:sldId id="347" r:id="rId7"/>
    <p:sldId id="348" r:id="rId8"/>
    <p:sldId id="329" r:id="rId9"/>
    <p:sldId id="330" r:id="rId10"/>
    <p:sldId id="331" r:id="rId11"/>
    <p:sldId id="339" r:id="rId12"/>
    <p:sldId id="340" r:id="rId13"/>
    <p:sldId id="338" r:id="rId14"/>
    <p:sldId id="342" r:id="rId15"/>
    <p:sldId id="332" r:id="rId16"/>
    <p:sldId id="341" r:id="rId17"/>
    <p:sldId id="333" r:id="rId18"/>
    <p:sldId id="335" r:id="rId19"/>
    <p:sldId id="336" r:id="rId20"/>
    <p:sldId id="337" r:id="rId21"/>
    <p:sldId id="349" r:id="rId22"/>
  </p:sldIdLst>
  <p:sldSz cx="9144000" cy="5715000" type="screen16x10"/>
  <p:notesSz cx="9874250" cy="6797675"/>
  <p:defaultTextStyle>
    <a:defPPr>
      <a:defRPr lang="ru-RU"/>
    </a:defPPr>
    <a:lvl1pPr marL="0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6123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52246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28370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04492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80615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56739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632862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008984" algn="l" defTabSz="7522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1F4920"/>
    <a:srgbClr val="177729"/>
    <a:srgbClr val="7F055C"/>
    <a:srgbClr val="540000"/>
    <a:srgbClr val="07D720"/>
    <a:srgbClr val="4AB02E"/>
    <a:srgbClr val="1AC848"/>
    <a:srgbClr val="CA5914"/>
    <a:srgbClr val="D565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02" autoAdjust="0"/>
    <p:restoredTop sz="94689" autoAdjust="0"/>
  </p:normalViewPr>
  <p:slideViewPr>
    <p:cSldViewPr>
      <p:cViewPr varScale="1">
        <p:scale>
          <a:sx n="83" d="100"/>
          <a:sy n="83" d="100"/>
        </p:scale>
        <p:origin x="-726" y="-84"/>
      </p:cViewPr>
      <p:guideLst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42" y="2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80" y="-90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68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254" y="1"/>
            <a:ext cx="427868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39A7-F476-4CF5-BE1B-27246FA11129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702"/>
            <a:ext cx="427868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254" y="6456702"/>
            <a:ext cx="4278687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4BE75-5235-481D-B8E5-34F3AFBD7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68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FC33E-9E80-4BB0-AFB8-769E136913D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09588"/>
            <a:ext cx="40767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7772E-4871-4DB5-938F-7C12F41EE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74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76123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52246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28370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04492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80615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256739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32862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008984" algn="l" defTabSz="7522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775359"/>
            <a:ext cx="7772401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3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28869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28869"/>
            <a:ext cx="6019799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672418"/>
            <a:ext cx="7772401" cy="1135064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422262"/>
            <a:ext cx="7772401" cy="1250155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76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52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83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44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06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567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328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089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333502"/>
            <a:ext cx="4038601" cy="37716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333502"/>
            <a:ext cx="4038601" cy="37716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279263"/>
            <a:ext cx="4040187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6123" indent="0">
              <a:buNone/>
              <a:defRPr sz="1700" b="1"/>
            </a:lvl2pPr>
            <a:lvl3pPr marL="752246" indent="0">
              <a:buNone/>
              <a:defRPr sz="1400" b="1"/>
            </a:lvl3pPr>
            <a:lvl4pPr marL="1128370" indent="0">
              <a:buNone/>
              <a:defRPr sz="1300" b="1"/>
            </a:lvl4pPr>
            <a:lvl5pPr marL="1504492" indent="0">
              <a:buNone/>
              <a:defRPr sz="1300" b="1"/>
            </a:lvl5pPr>
            <a:lvl6pPr marL="1880615" indent="0">
              <a:buNone/>
              <a:defRPr sz="1300" b="1"/>
            </a:lvl6pPr>
            <a:lvl7pPr marL="2256739" indent="0">
              <a:buNone/>
              <a:defRPr sz="1300" b="1"/>
            </a:lvl7pPr>
            <a:lvl8pPr marL="2632862" indent="0">
              <a:buNone/>
              <a:defRPr sz="1300" b="1"/>
            </a:lvl8pPr>
            <a:lvl9pPr marL="30089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812395"/>
            <a:ext cx="4040187" cy="32927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6123" indent="0">
              <a:buNone/>
              <a:defRPr sz="1700" b="1"/>
            </a:lvl2pPr>
            <a:lvl3pPr marL="752246" indent="0">
              <a:buNone/>
              <a:defRPr sz="1400" b="1"/>
            </a:lvl3pPr>
            <a:lvl4pPr marL="1128370" indent="0">
              <a:buNone/>
              <a:defRPr sz="1300" b="1"/>
            </a:lvl4pPr>
            <a:lvl5pPr marL="1504492" indent="0">
              <a:buNone/>
              <a:defRPr sz="1300" b="1"/>
            </a:lvl5pPr>
            <a:lvl6pPr marL="1880615" indent="0">
              <a:buNone/>
              <a:defRPr sz="1300" b="1"/>
            </a:lvl6pPr>
            <a:lvl7pPr marL="2256739" indent="0">
              <a:buNone/>
              <a:defRPr sz="1300" b="1"/>
            </a:lvl7pPr>
            <a:lvl8pPr marL="2632862" indent="0">
              <a:buNone/>
              <a:defRPr sz="1300" b="1"/>
            </a:lvl8pPr>
            <a:lvl9pPr marL="30089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5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2"/>
            <a:ext cx="3008313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27544"/>
            <a:ext cx="5111750" cy="487759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18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76123" indent="0">
              <a:buNone/>
              <a:defRPr sz="900"/>
            </a:lvl2pPr>
            <a:lvl3pPr marL="752246" indent="0">
              <a:buNone/>
              <a:defRPr sz="700"/>
            </a:lvl3pPr>
            <a:lvl4pPr marL="1128370" indent="0">
              <a:buNone/>
              <a:defRPr sz="700"/>
            </a:lvl4pPr>
            <a:lvl5pPr marL="1504492" indent="0">
              <a:buNone/>
              <a:defRPr sz="700"/>
            </a:lvl5pPr>
            <a:lvl6pPr marL="1880615" indent="0">
              <a:buNone/>
              <a:defRPr sz="700"/>
            </a:lvl6pPr>
            <a:lvl7pPr marL="2256739" indent="0">
              <a:buNone/>
              <a:defRPr sz="700"/>
            </a:lvl7pPr>
            <a:lvl8pPr marL="2632862" indent="0">
              <a:buNone/>
              <a:defRPr sz="700"/>
            </a:lvl8pPr>
            <a:lvl9pPr marL="300898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000502"/>
            <a:ext cx="5486400" cy="47228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510646"/>
            <a:ext cx="5486400" cy="3429000"/>
          </a:xfrm>
        </p:spPr>
        <p:txBody>
          <a:bodyPr/>
          <a:lstStyle>
            <a:lvl1pPr marL="0" indent="0">
              <a:buNone/>
              <a:defRPr sz="2600"/>
            </a:lvl1pPr>
            <a:lvl2pPr marL="376123" indent="0">
              <a:buNone/>
              <a:defRPr sz="2300"/>
            </a:lvl2pPr>
            <a:lvl3pPr marL="752246" indent="0">
              <a:buNone/>
              <a:defRPr sz="1900"/>
            </a:lvl3pPr>
            <a:lvl4pPr marL="1128370" indent="0">
              <a:buNone/>
              <a:defRPr sz="1700"/>
            </a:lvl4pPr>
            <a:lvl5pPr marL="1504492" indent="0">
              <a:buNone/>
              <a:defRPr sz="1700"/>
            </a:lvl5pPr>
            <a:lvl6pPr marL="1880615" indent="0">
              <a:buNone/>
              <a:defRPr sz="1700"/>
            </a:lvl6pPr>
            <a:lvl7pPr marL="2256739" indent="0">
              <a:buNone/>
              <a:defRPr sz="1700"/>
            </a:lvl7pPr>
            <a:lvl8pPr marL="2632862" indent="0">
              <a:buNone/>
              <a:defRPr sz="1700"/>
            </a:lvl8pPr>
            <a:lvl9pPr marL="3008984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4472783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376123" indent="0">
              <a:buNone/>
              <a:defRPr sz="900"/>
            </a:lvl2pPr>
            <a:lvl3pPr marL="752246" indent="0">
              <a:buNone/>
              <a:defRPr sz="700"/>
            </a:lvl3pPr>
            <a:lvl4pPr marL="1128370" indent="0">
              <a:buNone/>
              <a:defRPr sz="700"/>
            </a:lvl4pPr>
            <a:lvl5pPr marL="1504492" indent="0">
              <a:buNone/>
              <a:defRPr sz="700"/>
            </a:lvl5pPr>
            <a:lvl6pPr marL="1880615" indent="0">
              <a:buNone/>
              <a:defRPr sz="700"/>
            </a:lvl6pPr>
            <a:lvl7pPr marL="2256739" indent="0">
              <a:buNone/>
              <a:defRPr sz="700"/>
            </a:lvl7pPr>
            <a:lvl8pPr marL="2632862" indent="0">
              <a:buNone/>
              <a:defRPr sz="700"/>
            </a:lvl8pPr>
            <a:lvl9pPr marL="300898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65"/>
            <a:ext cx="8229600" cy="952500"/>
          </a:xfrm>
          <a:prstGeom prst="rect">
            <a:avLst/>
          </a:prstGeom>
        </p:spPr>
        <p:txBody>
          <a:bodyPr vert="horz" lIns="75224" tIns="37612" rIns="75224" bIns="376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33502"/>
            <a:ext cx="8229600" cy="3771636"/>
          </a:xfrm>
          <a:prstGeom prst="rect">
            <a:avLst/>
          </a:prstGeom>
        </p:spPr>
        <p:txBody>
          <a:bodyPr vert="horz" lIns="75224" tIns="37612" rIns="75224" bIns="376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75224" tIns="37612" rIns="75224" bIns="3761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EA91-F30B-42DE-8001-653E8CF06C95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5296961"/>
            <a:ext cx="2895600" cy="304271"/>
          </a:xfrm>
          <a:prstGeom prst="rect">
            <a:avLst/>
          </a:prstGeom>
        </p:spPr>
        <p:txBody>
          <a:bodyPr vert="horz" lIns="75224" tIns="37612" rIns="75224" bIns="3761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5224" tIns="37612" rIns="75224" bIns="3761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3196-C775-413D-BA53-DB3AFB2D8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5224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093" indent="-282093" algn="l" defTabSz="7522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99" indent="-235079" algn="l" defTabSz="75224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40308" indent="-188062" algn="l" defTabSz="75224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430" indent="-188062" algn="l" defTabSz="75224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553" indent="-188062" algn="l" defTabSz="752246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677" indent="-188062" algn="l" defTabSz="7522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800" indent="-188062" algn="l" defTabSz="7522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923" indent="-188062" algn="l" defTabSz="7522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197046" indent="-188062" algn="l" defTabSz="75224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6123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2246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370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04492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615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56739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32862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08984" algn="l" defTabSz="7522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zabota.usonnf.ru/sites/default/files/36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zabota.usonnf.ru/sites/default/files/36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337221"/>
            <a:ext cx="7772401" cy="295232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взаимодействии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учреждения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комплексный центр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структурами системы профилактики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правонарушений несовершеннолетних при сопровождении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72417"/>
            <a:ext cx="1944216" cy="1738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Культуры и Спорта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Нефтеюганского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фото к совещанию\IMG-9af8bfc64bb492412dbebc478f7c355b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7380"/>
            <a:ext cx="411060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фото к совещанию\photo_15467234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73250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«Мама, папа, я – спортивная семья»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zabota.usonnf.ru/sites/default/files/81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9348"/>
            <a:ext cx="4104456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http://www.zabota.usonnf.ru/sites/default/files/81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9348"/>
            <a:ext cx="4104456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Открытое первенство г.п.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Пойковский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настольному теннису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zabota.usonnf.ru/sites/default/files/111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9348"/>
            <a:ext cx="4248472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http://www.zabota.usonnf.ru/sites/default/files/1112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9348"/>
            <a:ext cx="3384376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Пойковская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библиотека «Радость»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 к совещанию\DSC_05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9388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G:\фото к совещанию\DSC_05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73250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64"/>
            <a:ext cx="8229600" cy="104445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картин,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образовательно-просветительского проекта  «Место встречи с искусством», в музейном центре г.Сургута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zabota.usonnf.ru/sites/default/files/368.jpg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5372"/>
            <a:ext cx="396044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http://www.zabota.usonnf.ru/sites/default/files/369.jpg">
            <a:hlinkClick r:id="rId4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5372"/>
            <a:ext cx="410445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 по опеке и попечительству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Нефтеюганского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pic>
        <p:nvPicPr>
          <p:cNvPr id="4098" name="Picture 2" descr="G:\фото к совещанию\20181120_1526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797" y="2769439"/>
            <a:ext cx="4224468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G:\фото к совещанию\20181120_152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5332"/>
            <a:ext cx="435248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Семинары-практикумы для замещающих семей, совместно с отделом по опеке и попечительству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zabota.usonnf.ru/sites/default/files/112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5452"/>
            <a:ext cx="444868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http://www.zabota.usonnf.ru/sites/default/files/112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9348"/>
            <a:ext cx="439248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здравоохранения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фото к совещанию\DSC_1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9533" y="2713484"/>
            <a:ext cx="421246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H:\Работа\ВИЧ на улице\DSC_1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7300"/>
            <a:ext cx="442849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Православные и мусульманские религиозные 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7" y="1181364"/>
            <a:ext cx="4042793" cy="2859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81436"/>
            <a:ext cx="41044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«Я и моя семья»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1" y="1516451"/>
            <a:ext cx="4635113" cy="3476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27501"/>
            <a:ext cx="3184690" cy="4246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межведомственного взаимодействия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Муниципальная комиссия по делам несовершеннолетних и защите их прав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Нефтеюганского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района,           муниципальная комиссия по делам несовершеннолетних и защите их прав в городском поселении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Пойковский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муниципальная комиссия по делам несовершеннолетних и защите их прав в сельском поселении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Салым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Отдел по опеке и попечительству администрации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Нефтеюганского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района;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Департамент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 и молодежной политики и образовательные организации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района;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Бюджетное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учреждение Ханты-Мансийского автономного округа-Югры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районная больница»;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Отдел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Министерства внутренних дел Российской Федерации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Нефтеюганскому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району;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Казенное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учреждение Ханты-Мансийского автономного округа – Югры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центр занятости населения»;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Департамент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Культуры и спорта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Нефтеюганского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района;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  другие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органы и учреждения, общественные объединения, осуществляющие меры по профилактике безнадзорности и правонарушений несовершеннолетних.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6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межведомственного взаимодействия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сопровождении замещающих семей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5332"/>
            <a:ext cx="7596000" cy="386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1057300"/>
            <a:ext cx="8229600" cy="2808311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1328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социального развития – Югры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21.08.2018 №780-р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проведения ежегодного тестирования несовершеннолетних"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- Югры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комплексный центр социального обслуживания населения»</a:t>
            </a: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ежегодное тестирование подопечных несовершеннолетних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по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и (или) социальное сопровождение замещающей семьи при выявлении у несовершеннолетнего подопечного низкого уровня комфортности проживания в замещающей семье и (или) наличия признаков насилия (жестокого обращения) и (или) суицидального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психотравмирующих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(признаков насилия, жестокого обращения, суицидального поведения) в течение 1 рабочего дня при получении указанных результатов, информацию направляет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опеке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несовершеннолетних подопечных с низким уровнем комфортности проживания в замещающей семье информацию направляет в течение 5 рабочих дней с даты проведения тестирования с приложением плана работы с замещающей семьей.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2415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21197"/>
            <a:ext cx="8229600" cy="36003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опеке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 администрации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697260"/>
            <a:ext cx="8280921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 за прохождением несовершеннолетними подопечными тестирования и анкетирования замещающими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жеквартально проводит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сверку численности несовершеннолетних подопечных, подлежащих тестированию и прошедших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учреждением ХМАО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комплексный центр социального обслуживания населения»;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наличии низкого уровня комфортности проживания в семье 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подопечного несовершеннолетнего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 по работе с замещающей семьей из числа специалистов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опеке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попечительству; инициирует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замещающей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информации о выявлении у подопечного по результатам тестирования признаков насилия (жестокого обращения) и (или) признаков суицидального поведения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информации в органы внутренних дел в соответствии с подпунктом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пункта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9 Федерального закона от 24.06.1999 №120-ФЗ "Об основах системы профилактики безнадзорности и правонарушений несовершеннолетних" (далее - закон №120-ФЗ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внеплановой проверки условий жизни несовершеннолетнего подопечного с участием психолога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учреждения ХМАО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комплексный центр социального обслуживания населения»,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территориального отдела внутренних дел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подтверждении факта жестокого обращения с несовершеннолетним подопечным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защите прав и законных интересов несовершеннолетнего подопечного в соответствии с установленными полномочиями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Депсоцразвития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Югры уведомление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указанном факте муниципальную комиссию по делам несовершеннолетних и защите их прав, орган прокуратуры в соответствии с подпунктами 1,2 пункта 2 статьи 9 закона №120-ФЗ.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4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по итогам тестирования несовершеннолетних подопечных, прошедших тестирование на комфортность их проживания в семьях опекунов, попечителей, приемных родителей и выявление психотравмирующих факторов (признаков жестокого обращения и суицидального риска)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8243362"/>
              </p:ext>
            </p:extLst>
          </p:nvPr>
        </p:nvGraphicFramePr>
        <p:xfrm>
          <a:off x="1604010" y="1847850"/>
          <a:ext cx="620835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346"/>
                <a:gridCol w="2071442"/>
                <a:gridCol w="1952562"/>
              </a:tblGrid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2018г.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2019г.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(январь-май)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Количество несовершеннолетних прошедших тестирование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140 </a:t>
                      </a:r>
                      <a:r>
                        <a:rPr lang="ru-RU" sz="1500" dirty="0">
                          <a:effectLst/>
                        </a:rPr>
                        <a:t>(100%)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53 (40%)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Количество подопечных с низким уровнем комфортности проживания в семье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(составлены программы сопровождения; ситуации в семьях исправились)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(составлена программа сопровождения несовершеннолетней с апреля по июнь)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2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09228"/>
            <a:ext cx="8229600" cy="864095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 сопровождении семей усыновителей,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опекунов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попечителей, приемных родителей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2805597"/>
              </p:ext>
            </p:extLst>
          </p:nvPr>
        </p:nvGraphicFramePr>
        <p:xfrm>
          <a:off x="982433" y="1417340"/>
          <a:ext cx="7179136" cy="3110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9117"/>
                <a:gridCol w="1267791"/>
                <a:gridCol w="1342228"/>
              </a:tblGrid>
              <a:tr h="45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(январь-май)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замещающих семей, обратившихся в службу за отчетный период для организации сопровождения, из них: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семей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семьи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опекунов, попечителей,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приемных родителей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усыновителей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воспитывающихся в замещающих семьях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 замещающих семей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4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замещающих семей, получивших услуги по сопровождению за отчетный период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семей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семьи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0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1" y="1417340"/>
            <a:ext cx="8229600" cy="259228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76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 ГИБДД Отделения МВД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Нефтеюганского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 к совещанию\DSC_02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3250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фото к совещанию\photo_15467235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9388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Нефтеюганского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73324"/>
            <a:ext cx="486454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65760"/>
            <a:ext cx="4771607" cy="2684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705</Words>
  <Application>Microsoft Office PowerPoint</Application>
  <PresentationFormat>Экран (16:10)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</vt:lpstr>
      <vt:lpstr>   Участники межведомственного взаимодействия </vt:lpstr>
      <vt:lpstr>Приказ Департамента социального развития – Югры от 21.08.2018 №780-р  "Об организации проведения ежегодного тестирования несовершеннолетних"</vt:lpstr>
      <vt:lpstr>Отдел по опеке и попечительству администрации Нефтеюганского района</vt:lpstr>
      <vt:lpstr>Статистические данные по итогам тестирования несовершеннолетних подопечных, прошедших тестирование на комфортность их проживания в семьях опекунов, попечителей, приемных родителей и выявление психотравмирующих факторов (признаков жестокого обращения и суицидального риска)</vt:lpstr>
      <vt:lpstr>Статистические данные о сопровождении семей усыновителей,  опекунов, попечителей, приемных родителей </vt:lpstr>
      <vt:lpstr>Фотогалерея</vt:lpstr>
      <vt:lpstr>Отдел ГИБДД Отделения МВД  Нефтеюганского района</vt:lpstr>
      <vt:lpstr>Департамент образования и молодежной политики Нефтеюганского района</vt:lpstr>
      <vt:lpstr>Департамент Культуры и Спорта Нефтеюганского района</vt:lpstr>
      <vt:lpstr>«Мама, папа, я – спортивная семья»</vt:lpstr>
      <vt:lpstr>Открытое первенство г.п. Пойковский  по настольному теннису</vt:lpstr>
      <vt:lpstr>Пойковская межпоселенческая  библиотека «Радость»</vt:lpstr>
      <vt:lpstr>Выставка картин,  в рамках образовательно-просветительского проекта  «Место встречи с искусством», в музейном центре г.Сургута</vt:lpstr>
      <vt:lpstr>Отдел по опеке и попечительству  администрации Нефтеюганского района</vt:lpstr>
      <vt:lpstr>Семинары-практикумы для замещающих семей, совместно с отделом по опеке и попечительству</vt:lpstr>
      <vt:lpstr>Департамент здравоохранения</vt:lpstr>
      <vt:lpstr>Православные и мусульманские религиозные организации</vt:lpstr>
      <vt:lpstr>Мероприятие «Я и моя семья»</vt:lpstr>
      <vt:lpstr>Показатели эффективности межведомственного взаимодействия  при сопровождении замещающих семей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«Тверской областной Центр социальной помощи семье и детям»  Организационно-методическое отделение</dc:title>
  <dc:creator>Computer USN</dc:creator>
  <cp:lastModifiedBy>1</cp:lastModifiedBy>
  <cp:revision>187</cp:revision>
  <dcterms:created xsi:type="dcterms:W3CDTF">2014-02-17T09:55:08Z</dcterms:created>
  <dcterms:modified xsi:type="dcterms:W3CDTF">2019-05-06T23:51:45Z</dcterms:modified>
</cp:coreProperties>
</file>