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8" r:id="rId3"/>
    <p:sldId id="263" r:id="rId4"/>
    <p:sldId id="260" r:id="rId5"/>
    <p:sldId id="265" r:id="rId6"/>
    <p:sldId id="261" r:id="rId7"/>
    <p:sldId id="266" r:id="rId8"/>
    <p:sldId id="288" r:id="rId9"/>
    <p:sldId id="267" r:id="rId10"/>
    <p:sldId id="269" r:id="rId11"/>
    <p:sldId id="268" r:id="rId12"/>
    <p:sldId id="270" r:id="rId13"/>
    <p:sldId id="272" r:id="rId14"/>
    <p:sldId id="275" r:id="rId15"/>
    <p:sldId id="274" r:id="rId16"/>
    <p:sldId id="284" r:id="rId17"/>
    <p:sldId id="276" r:id="rId18"/>
    <p:sldId id="277" r:id="rId19"/>
    <p:sldId id="278" r:id="rId20"/>
    <p:sldId id="279" r:id="rId21"/>
    <p:sldId id="283" r:id="rId22"/>
    <p:sldId id="280" r:id="rId23"/>
    <p:sldId id="286" r:id="rId24"/>
    <p:sldId id="28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EB09-2F3F-4F6F-AA4A-D34E8BEB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FF39-133F-4A3F-B918-07F53ECB6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D00C-B20B-4304-96EE-1E82A26A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86409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  СУИЦИД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nteraz.ru/sites/default/files/regnum_picture_146469189459274_normal_700x3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voykonkurs.ru/posts/6/3059/11815/be89770b7fe60de5fb878b0a0ed7c4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548680"/>
            <a:ext cx="72728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Трудовая  занятость  подростков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://www.mysyzran.ru/wp-content/uploads/2018/04/20180425-trud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4906888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20072" y="1988839"/>
            <a:ext cx="3466728" cy="36004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Центр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занятости населения содействует трудоустройству несовершеннолетних граждан путем организации мероприятия по временному трудоустройству несовершеннолетних граждан в возрасте от 14 до 18 лет в свободное от учебы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рабочего времени учащихся составляет: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 течение учебного года (в свободное от учебы время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14 до 16 лет -  не более 2,5 часа в день;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16 до 18 лет – не более 4 часов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Во время каникул: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14 до 16 лет -  не более 5 часов в день;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16 до 18 лет – не более 7 часов в день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 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3960440" cy="4209331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Озеленение и благоустройство территорий населенных пунктов, школ, детских садов, библиотек, зон отдыха, домов культуры, административных зданий, придорожных городских зон, оформление клумб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Курьерские работы, машинописные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Обслуживание зрелищных мероприятий культурного назначения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внешкольного досуга детей</a:t>
            </a:r>
          </a:p>
          <a:p>
            <a:endParaRPr lang="ru-RU" dirty="0"/>
          </a:p>
        </p:txBody>
      </p:sp>
      <p:pic>
        <p:nvPicPr>
          <p:cNvPr id="5" name="Содержимое 4" descr="http://www.gorodperm.ru/upload/pages/196/image_143564003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5365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Оплата  труда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Несовершеннолетний работник получает заработную плату, выплачиваемую работодателем пропорционально  отработанному времени и материальную поддержку за фактически отработанное время в размере: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2675рублей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Итого: 6500р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 среднем)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724400"/>
            <a:ext cx="6400800" cy="1676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ПО ПРОФЕССИОНАЛЬНОЙ ОРИЕНТАЦИИ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ДЛЯ  СТАРШЕКЛАССНИКОВ 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ХМАО-ЮГРЫ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543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ВЫБОР ЗА ТОБОЙ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3967163" cy="493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2"/>
            <a:ext cx="8229600" cy="48689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Открытие трудового  лета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4" descr="SAM_01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3456383" cy="2520603"/>
          </a:xfrm>
        </p:spPr>
      </p:pic>
      <p:pic>
        <p:nvPicPr>
          <p:cNvPr id="33796" name="Picture 9" descr="IMG_64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340768"/>
            <a:ext cx="3808341" cy="2592611"/>
          </a:xfrm>
          <a:noFill/>
        </p:spPr>
      </p:pic>
      <p:pic>
        <p:nvPicPr>
          <p:cNvPr id="33797" name="Picture 6" descr="SAM_01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018443" y="3645024"/>
            <a:ext cx="3481549" cy="2485901"/>
          </a:xfrm>
        </p:spPr>
      </p:pic>
      <p:pic>
        <p:nvPicPr>
          <p:cNvPr id="33798" name="Picture 7" descr="SAM_01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2916113" cy="2189162"/>
          </a:xfrm>
        </p:spPr>
      </p:pic>
      <p:sp>
        <p:nvSpPr>
          <p:cNvPr id="33799" name="WordArt 11"/>
          <p:cNvSpPr>
            <a:spLocks noChangeArrowheads="1" noChangeShapeType="1" noTextEdit="1"/>
          </p:cNvSpPr>
          <p:nvPr/>
        </p:nvSpPr>
        <p:spPr bwMode="auto">
          <a:xfrm flipV="1">
            <a:off x="304800" y="404664"/>
            <a:ext cx="8153400" cy="52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8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006475" y="301625"/>
            <a:ext cx="8137525" cy="571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РАННЯЯ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ПРОФОРИЕНТАЦИЯ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pic>
        <p:nvPicPr>
          <p:cNvPr id="23556" name="Picture 4" descr="1340861413_dsc_6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77998">
            <a:off x="744739" y="3785405"/>
            <a:ext cx="3810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proforietacija_shkolnik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052736"/>
            <a:ext cx="4176464" cy="3168352"/>
          </a:xfrm>
          <a:prstGeom prst="rect">
            <a:avLst/>
          </a:prstGeom>
        </p:spPr>
      </p:pic>
      <p:pic>
        <p:nvPicPr>
          <p:cNvPr id="23555" name="Picture 3" descr="j9ERQ073Y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3543">
            <a:off x="609600" y="1143000"/>
            <a:ext cx="39624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ПОДХОД   В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ПРОФОРИЕНТАЦИИ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1800" b="1" dirty="0" smtClean="0"/>
          </a:p>
        </p:txBody>
      </p:sp>
      <p:pic>
        <p:nvPicPr>
          <p:cNvPr id="17412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104456" cy="2880320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340768"/>
            <a:ext cx="4248472" cy="3168352"/>
          </a:xfrm>
          <a:prstGeom prst="rect">
            <a:avLst/>
          </a:prstGeom>
        </p:spPr>
      </p:pic>
      <p:pic>
        <p:nvPicPr>
          <p:cNvPr id="10" name="Picture 5" descr="SAM_078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83708" y="3861048"/>
            <a:ext cx="3692548" cy="26642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«Я в мире профессий»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/>
              <a:t>  </a:t>
            </a:r>
            <a:r>
              <a:rPr lang="ru-RU" sz="2400" b="1" i="1" smtClean="0"/>
              <a:t>КАК</a:t>
            </a:r>
            <a:r>
              <a:rPr lang="ru-RU" sz="1600" b="1" smtClean="0"/>
              <a:t>  ПРАВИЛЬНО ВЫБРАТЬ ПРОФЕССИЮ?</a:t>
            </a:r>
          </a:p>
          <a:p>
            <a:pPr algn="ctr">
              <a:buFont typeface="Wingdings" pitchFamily="2" charset="2"/>
              <a:buNone/>
            </a:pPr>
            <a:endParaRPr lang="ru-RU" sz="1600" b="1" smtClean="0"/>
          </a:p>
          <a:p>
            <a:pPr algn="ctr">
              <a:buFont typeface="Wingdings" pitchFamily="2" charset="2"/>
              <a:buNone/>
            </a:pPr>
            <a:r>
              <a:rPr lang="ru-RU" sz="2400" b="1" i="1" smtClean="0"/>
              <a:t>КАК</a:t>
            </a:r>
            <a:r>
              <a:rPr lang="ru-RU" sz="1600" b="1" smtClean="0"/>
              <a:t>  ОПРЕДЕЛИТЬ СВОИ ПРОФЕССИОНАЛЬНЫЕ СКЛОННОСТИ И СПОСОБНОСТИ?</a:t>
            </a:r>
          </a:p>
          <a:p>
            <a:pPr algn="ctr">
              <a:buFont typeface="Wingdings" pitchFamily="2" charset="2"/>
              <a:buNone/>
            </a:pPr>
            <a:endParaRPr lang="ru-RU" sz="1600" b="1" smtClean="0"/>
          </a:p>
          <a:p>
            <a:pPr algn="ctr">
              <a:buFont typeface="Wingdings" pitchFamily="2" charset="2"/>
              <a:buNone/>
            </a:pPr>
            <a:r>
              <a:rPr lang="ru-RU" sz="2400" b="1" i="1" smtClean="0"/>
              <a:t>КУДА</a:t>
            </a:r>
            <a:r>
              <a:rPr lang="ru-RU" sz="1600" b="1" smtClean="0"/>
              <a:t>   ПОЙТИ УЧИТЬСЯ?</a:t>
            </a:r>
          </a:p>
          <a:p>
            <a:pPr algn="ctr">
              <a:buFont typeface="Wingdings" pitchFamily="2" charset="2"/>
              <a:buNone/>
            </a:pPr>
            <a:endParaRPr lang="ru-RU" sz="1600" b="1" smtClean="0"/>
          </a:p>
          <a:p>
            <a:pPr algn="ctr">
              <a:buFont typeface="Wingdings" pitchFamily="2" charset="2"/>
              <a:buNone/>
            </a:pPr>
            <a:r>
              <a:rPr lang="ru-RU" sz="2400" b="1" i="1" smtClean="0"/>
              <a:t>КАК  </a:t>
            </a:r>
            <a:r>
              <a:rPr lang="ru-RU" sz="1600" b="1" smtClean="0"/>
              <a:t>ЗАРАБАТЫВАТЬ И ПОЛУЧАТЬ УДОВОЛЬСТВИЕ  ОТ СВОЕЙ РАБОТЫ?</a:t>
            </a:r>
          </a:p>
        </p:txBody>
      </p:sp>
      <p:pic>
        <p:nvPicPr>
          <p:cNvPr id="25604" name="Picture 5" descr="SAM_9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908720"/>
            <a:ext cx="3705944" cy="2820144"/>
          </a:xfrm>
        </p:spPr>
      </p:pic>
      <p:sp>
        <p:nvSpPr>
          <p:cNvPr id="25605" name="WordArt 4"/>
          <p:cNvSpPr>
            <a:spLocks noChangeArrowheads="1" noChangeShapeType="1" noTextEdit="1"/>
          </p:cNvSpPr>
          <p:nvPr/>
        </p:nvSpPr>
        <p:spPr bwMode="auto">
          <a:xfrm>
            <a:off x="838200" y="404664"/>
            <a:ext cx="7334250" cy="7920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2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" name="Picture 6" descr="DSCN508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392487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Попытка самоубийства — это   крик   о   помощи,   вызванный желанием   привлечь   внимание   к   своей   беде   или   вызвать сочувствие   у   окружающих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Поднимая на себя руку, ребенок прибегает к последнему аргументу.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Совершенно искренне желая умереть в невыносимой для него ситуации, он в действительности хочет лишь наладить отношения с окружающими.</a:t>
            </a:r>
          </a:p>
          <a:p>
            <a:endParaRPr lang="ru-RU" dirty="0"/>
          </a:p>
        </p:txBody>
      </p:sp>
      <p:pic>
        <p:nvPicPr>
          <p:cNvPr id="7" name="Содержимое 6" descr="http://moyaokruga.ru/img/image_detail_new2/3af9872f-460f-4ff0-a580-eea929ed65e4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994080"/>
            <a:ext cx="4038600" cy="30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-990600"/>
            <a:ext cx="8229600" cy="76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682752" cy="45307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Ежегодный, традиционный, муниципальный конкурс проектов «Профессиональный калейдоскоп», становится все популярнее среди старшеклассников  города Нефтеюганска</a:t>
            </a:r>
          </a:p>
          <a:p>
            <a:pPr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Актуальный конкурс исследовательских проектов «Семейное древо», который дает молодым людям уникальную возможность представить свою семью в ракурсе профессиональных династий в нескольких поколениях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200" b="1" dirty="0" smtClean="0"/>
          </a:p>
        </p:txBody>
      </p:sp>
      <p:pic>
        <p:nvPicPr>
          <p:cNvPr id="28676" name="Picture 5" descr="SAM_07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481549" cy="2592288"/>
          </a:xfrm>
        </p:spPr>
      </p:pic>
      <p:pic>
        <p:nvPicPr>
          <p:cNvPr id="28677" name="Picture 6" descr="SAM_99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762280">
            <a:off x="4501561" y="3443815"/>
            <a:ext cx="3625306" cy="2952328"/>
          </a:xfrm>
        </p:spPr>
      </p:pic>
      <p:sp>
        <p:nvSpPr>
          <p:cNvPr id="28678" name="WordArt 4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КАЛЕЙДОСКОП 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>
          <a:xfrm flipH="1">
            <a:off x="395536" y="277813"/>
            <a:ext cx="8424936" cy="5484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 smtClean="0"/>
              <a:t>выс</a:t>
            </a:r>
            <a:endParaRPr lang="ru-RU" sz="4000" dirty="0"/>
          </a:p>
        </p:txBody>
      </p:sp>
      <p:pic>
        <p:nvPicPr>
          <p:cNvPr id="29699" name="Picture 3" descr="SAM_99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4648200" cy="3332163"/>
          </a:xfrm>
        </p:spPr>
      </p:pic>
      <p:pic>
        <p:nvPicPr>
          <p:cNvPr id="29700" name="Picture 4" descr="SAM_0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60648"/>
            <a:ext cx="4343400" cy="3332163"/>
          </a:xfrm>
        </p:spPr>
      </p:pic>
      <p:pic>
        <p:nvPicPr>
          <p:cNvPr id="29701" name="Picture 6" descr="SAM_089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352800"/>
            <a:ext cx="4114800" cy="3200400"/>
          </a:xfrm>
        </p:spPr>
      </p:pic>
      <p:pic>
        <p:nvPicPr>
          <p:cNvPr id="29702" name="Picture 5" descr="SAM_08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43400" y="3505200"/>
            <a:ext cx="4419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политехнический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колледж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68761"/>
            <a:ext cx="3682752" cy="18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профессиограммы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рабочих профессий, посещение мастерских и учебных классов, профессиональные пробы, мастер-классы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5" descr="SAM_08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3625565" cy="2520603"/>
          </a:xfrm>
        </p:spPr>
      </p:pic>
      <p:pic>
        <p:nvPicPr>
          <p:cNvPr id="10" name="Picture 4" descr="SAM_08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3140968"/>
            <a:ext cx="2808312" cy="3528392"/>
          </a:xfrm>
        </p:spPr>
      </p:pic>
      <p:pic>
        <p:nvPicPr>
          <p:cNvPr id="30726" name="Picture 7" descr="SAM_08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4008" y="3861048"/>
            <a:ext cx="3632200" cy="2590800"/>
          </a:xfrm>
        </p:spPr>
      </p:pic>
      <p:sp>
        <p:nvSpPr>
          <p:cNvPr id="30727" name="WordArt 3"/>
          <p:cNvSpPr>
            <a:spLocks noChangeArrowheads="1" noChangeShapeType="1" noTextEdit="1"/>
          </p:cNvSpPr>
          <p:nvPr/>
        </p:nvSpPr>
        <p:spPr bwMode="auto">
          <a:xfrm flipV="1">
            <a:off x="352425" y="-243408"/>
            <a:ext cx="8439150" cy="243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82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9909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 на  производство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Содел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Пойковский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Hambelova\Desktop\DSC0249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627" y="1340768"/>
            <a:ext cx="3737373" cy="24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Hambelova\Desktop\DSC0249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8164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Hambelova\Desktop\DSC02508.JPG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3672408" cy="24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Hambelova\Desktop\ВСЁЁЁЁЁЁ\все ФОТО\20.04.2017 Пойковский экскурсия на предпр\DSC02507.JPG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56992"/>
            <a:ext cx="225152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Hambelova\Desktop\DSC03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419872" cy="23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«Жизненный  ориентир»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(тренинги)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267200"/>
            <a:ext cx="3581400" cy="2590800"/>
          </a:xfrm>
        </p:spPr>
      </p:pic>
      <p:pic>
        <p:nvPicPr>
          <p:cNvPr id="9" name="Рисунок 8" descr="C:\Users\Hambelova\Desktop\DSC03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80928"/>
            <a:ext cx="3744416" cy="23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Hambelova\Desktop\DSC03122.JPG"/>
          <p:cNvPicPr>
            <a:picLocks noGrp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860032" y="908720"/>
            <a:ext cx="4038600" cy="26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>
          <a:xfrm>
            <a:off x="179512" y="1196752"/>
            <a:ext cx="3024336" cy="23331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молодёжи в «Парусе»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(деловые игры, мастер-классы)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Hambelova\Desktop\DSC0295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542656" cy="34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Hambelova\Desktop\DSC0292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176463" cy="26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Hambelova\Desktop\DSC02955.JPG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суицидальных мыслей у детей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618856" cy="4425355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 в семье с родителями (отсутствие доверия)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комфортных взаимоотношений со сверстниками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Неудачи в учебе,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(низкая самооценка)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Безответная любовь (Одиночество)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Насилие и жестокое обращение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!!! – СМИ, сеть Интернет, где процветают группы самоубийц, которые пропагандируют и поощряют единственный способ решения всех проблем - СУИЦИД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s://ds03.infourok.ru/uploads/ex/0cb7/0004b41e-92670dcb/img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Подростки   группы   риска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static5.depositphotos.com/1032932/423/i/950/depositphotos_4230085-stock-photo-upset-boy-against-a-wal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38987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депрессивные подростки;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подростки, злоупотребляющие алкоголем и наркотиками;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подростки, которые либо совершали суицидальную попытку, либо были свидетелями того, как совершил суицид кто-то из членов семьи;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одаренные подростки;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подростки с плохой успеваемостью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беременные девочки;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подростки, жертвы насилия.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  суицидального   поведения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направлено не на реальное причинение себе вреда, а на запугивание окружающих, побуждение их задуматься над собственным поведением и обратить внимание на самого подростка;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Аффективное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совершается под действием отрицательных эмоций. Ребенок не планирует, а просто действует на эмоциях, которые им управляют;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Истинное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направленное на преднамеренное самоубийство. Ребенок планирует свой уход из жизни,  переживает предстоящее событие.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суицид не происходит без предупреждения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396044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400" u="sng" dirty="0" smtClean="0"/>
              <a:t>Словесные предупреждения: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900" b="1" dirty="0" smtClean="0"/>
              <a:t> </a:t>
            </a:r>
            <a:r>
              <a:rPr lang="ru-RU" sz="2900" b="1" i="1" dirty="0" smtClean="0"/>
              <a:t>«Я решил покончить с собой!»</a:t>
            </a:r>
            <a:endParaRPr lang="ru-RU" sz="2900" b="1" dirty="0" smtClean="0"/>
          </a:p>
          <a:p>
            <a:r>
              <a:rPr lang="ru-RU" sz="2900" b="1" i="1" dirty="0" smtClean="0"/>
              <a:t> «Надоело». «Сколько можно! Всё достало!»</a:t>
            </a:r>
            <a:endParaRPr lang="ru-RU" sz="2900" b="1" dirty="0" smtClean="0"/>
          </a:p>
          <a:p>
            <a:r>
              <a:rPr lang="ru-RU" sz="2900" b="1" i="1" dirty="0" smtClean="0"/>
              <a:t> «Лучше умереть!»</a:t>
            </a:r>
            <a:endParaRPr lang="ru-RU" sz="2900" b="1" dirty="0" smtClean="0"/>
          </a:p>
          <a:p>
            <a:r>
              <a:rPr lang="ru-RU" sz="2900" b="1" i="1" dirty="0" smtClean="0"/>
              <a:t> «Пожил — и хватит!»</a:t>
            </a:r>
            <a:endParaRPr lang="ru-RU" sz="2900" b="1" dirty="0" smtClean="0"/>
          </a:p>
          <a:p>
            <a:r>
              <a:rPr lang="ru-RU" sz="2900" b="1" i="1" dirty="0" smtClean="0"/>
              <a:t> «Ненавижу свою жизнь!»</a:t>
            </a:r>
            <a:endParaRPr lang="ru-RU" sz="2900" b="1" dirty="0" smtClean="0"/>
          </a:p>
          <a:p>
            <a:r>
              <a:rPr lang="ru-RU" sz="2900" b="1" i="1" dirty="0" smtClean="0"/>
              <a:t> «Ненавижу всех и все!»</a:t>
            </a:r>
            <a:endParaRPr lang="ru-RU" sz="2900" b="1" dirty="0" smtClean="0"/>
          </a:p>
          <a:p>
            <a:r>
              <a:rPr lang="ru-RU" sz="2900" b="1" i="1" dirty="0" smtClean="0"/>
              <a:t> «Единственный выход — умереть!»</a:t>
            </a:r>
            <a:endParaRPr lang="ru-RU" sz="2900" b="1" dirty="0" smtClean="0"/>
          </a:p>
          <a:p>
            <a:r>
              <a:rPr lang="ru-RU" sz="2900" b="1" i="1" dirty="0" smtClean="0"/>
              <a:t> «Больше не могу!»</a:t>
            </a:r>
            <a:endParaRPr lang="ru-RU" sz="2900" b="1" dirty="0" smtClean="0"/>
          </a:p>
          <a:p>
            <a:r>
              <a:rPr lang="ru-RU" sz="2900" b="1" i="1" dirty="0" smtClean="0"/>
              <a:t> «Больше ты меня не увидишь!»</a:t>
            </a:r>
            <a:endParaRPr lang="ru-RU" sz="2900" b="1" dirty="0" smtClean="0"/>
          </a:p>
          <a:p>
            <a:r>
              <a:rPr lang="ru-RU" sz="2900" b="1" i="1" dirty="0" smtClean="0"/>
              <a:t> «Если мы больше не увидимся, спасибо за все!»</a:t>
            </a:r>
            <a:endParaRPr lang="ru-RU" sz="2900" b="1" dirty="0" smtClean="0"/>
          </a:p>
          <a:p>
            <a:r>
              <a:rPr lang="ru-RU" sz="2900" b="1" i="1" dirty="0" smtClean="0"/>
              <a:t> «Выхожу из игры. Надоело!»</a:t>
            </a:r>
            <a:endParaRPr lang="ru-RU" sz="2900" b="1" dirty="0" smtClean="0"/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c.pics.livejournal.com/arbatovagidepar/24669920/1890390/1890390_origina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72408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 СУИЦИДА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20933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400" dirty="0" smtClean="0"/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угрожает покончить с собой,  говорит о суициде;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демонстрирует неожиданные смены настроения (существенно в данном случае не то, что он ведет себя не так, как следует, а то, что он ведет себя не так, как раньше);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стремится к уединению  (суицидальные подростки часто бывают погружены в себя, сторонятся окружающих);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раздает любимые вещи;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приводит дела в порядок;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становится агрессивен, бунтует, не желает никого слушать;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живет на грани риска, совершенно не бережет себя;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утратил самоуважение (считает себя никчемным, ненужным и нелюбимым)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Суицид можно предотвратить</a:t>
            </a:r>
            <a:endParaRPr lang="ru-RU" dirty="0"/>
          </a:p>
        </p:txBody>
      </p:sp>
      <p:pic>
        <p:nvPicPr>
          <p:cNvPr id="4" name="Содержимое 3" descr="http://evrika.1class.ru/images/suicid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934" y="2249488"/>
            <a:ext cx="564813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делать «не надо»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360039"/>
          </a:xfrm>
        </p:spPr>
        <p:txBody>
          <a:bodyPr>
            <a:no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Нельзя: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36004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Нельзя: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4641379"/>
          </a:xfrm>
        </p:spPr>
        <p:txBody>
          <a:bodyPr>
            <a:normAutofit/>
          </a:bodyPr>
          <a:lstStyle/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говорить ребенку о том, чтобы он, прежде всего, думал о тех людях, которые будут за него переживать и огорчаться его поступком, «взывать»  к  ответственности за свою жизнь и за состояние других людей (родителей, друзей, учителей), так как,  «груз» вины может вообще «раздавить» его;</a:t>
            </a:r>
          </a:p>
          <a:p>
            <a:pPr lvl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бессмысленно предлагать «взять себя в руки» и говорить «ты должен с этим справиться». </a:t>
            </a: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никаких высказываний типа «я бы на твоем месте», ведь вы не на его месте;</a:t>
            </a: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демонстрировать ужас от задуманного или проповедовать, что самоубийство недопустимо;</a:t>
            </a: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угрожать наказанием, это бессмысленно и даже вредно, и с большей вероятностью вызовет новую суицидальную попытку.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4460</TotalTime>
  <Words>764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ДЕТСКИЙ   СУИЦИД</vt:lpstr>
      <vt:lpstr>Попытка самоубийства — это   крик   о   помощи,   вызванный желанием   привлечь   внимание   к   своей   беде   или   вызвать сочувствие   у   окружающих</vt:lpstr>
      <vt:lpstr> Причины возникновения суицидальных мыслей у детей</vt:lpstr>
      <vt:lpstr>Подростки   группы   риска</vt:lpstr>
      <vt:lpstr>Виды   суицидального   поведения</vt:lpstr>
      <vt:lpstr> суицид не происходит без предупреждения </vt:lpstr>
      <vt:lpstr>ПРИЗНАКИ  СУИЦИДА</vt:lpstr>
      <vt:lpstr>Суицид можно предотвратить</vt:lpstr>
      <vt:lpstr>Что делать «не надо»</vt:lpstr>
      <vt:lpstr>Слайд 10</vt:lpstr>
      <vt:lpstr>Трудовая  занятость  подростков</vt:lpstr>
      <vt:lpstr> Продолжительность рабочего времени учащихся составляет: </vt:lpstr>
      <vt:lpstr>Виды   работ</vt:lpstr>
      <vt:lpstr>Оплата  труда</vt:lpstr>
      <vt:lpstr>Слайд 15</vt:lpstr>
      <vt:lpstr>Открытие трудового  лета</vt:lpstr>
      <vt:lpstr>РАННЯЯ   ПРОФОРИЕНТАЦИЯ   ДЕТЕЙ</vt:lpstr>
      <vt:lpstr>СИСТЕМНЫЙ   ПОДХОД   В   ПРОФОРИЕНТАЦИИ</vt:lpstr>
      <vt:lpstr>«Я в мире профессий»</vt:lpstr>
      <vt:lpstr>Слайд 20</vt:lpstr>
      <vt:lpstr>выс</vt:lpstr>
      <vt:lpstr>Экскурсии в Нефтеюганский политехнический колледж</vt:lpstr>
      <vt:lpstr>Экскурсии  на  производство ООО «Содел»  гп Пойковский</vt:lpstr>
      <vt:lpstr>«Жизненный  ориентир» (тренинги)</vt:lpstr>
      <vt:lpstr>День молодёжи в «Парусе» (деловые игры, мастер-классы)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Hambelova</dc:creator>
  <cp:lastModifiedBy>Hambelova</cp:lastModifiedBy>
  <cp:revision>456</cp:revision>
  <dcterms:created xsi:type="dcterms:W3CDTF">2019-05-15T09:29:42Z</dcterms:created>
  <dcterms:modified xsi:type="dcterms:W3CDTF">2019-05-21T15:07:26Z</dcterms:modified>
</cp:coreProperties>
</file>