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userDrawn="1">
  <p:cSld name="Title Slide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433535" y="6165303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 lang="ru-RU"/>
              <a:t>07.09.2023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3100536" y="6165303"/>
            <a:ext cx="2895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6529536" y="6165303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403647" y="3212975"/>
            <a:ext cx="6400800" cy="1752599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 bwMode="auto">
          <a:xfrm>
            <a:off x="690040" y="1204857"/>
            <a:ext cx="7754712" cy="1910715"/>
          </a:xfrm>
        </p:spPr>
        <p:txBody>
          <a:bodyPr anchor="b"/>
          <a:lstStyle>
            <a:lvl1pPr algn="ctr">
              <a:defRPr sz="5400" b="0" cap="none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userDrawn="1">
  <p:cSld name="Title and Content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433535" y="6165303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 lang="ru-RU"/>
              <a:t>07.09.2023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3100536" y="6165303"/>
            <a:ext cx="2895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6529536" y="6165303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userDrawn="1">
  <p:cSld name="Section Header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99248" y="1484784"/>
            <a:ext cx="7734746" cy="4104455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3" name="Title 10"/>
          <p:cNvSpPr>
            <a:spLocks noGrp="1"/>
          </p:cNvSpPr>
          <p:nvPr>
            <p:ph type="title"/>
          </p:nvPr>
        </p:nvSpPr>
        <p:spPr bwMode="auto">
          <a:xfrm>
            <a:off x="693868" y="116631"/>
            <a:ext cx="7756263" cy="105425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433535" y="6165303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 lang="ru-RU"/>
              <a:t>07.09.2023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3100536" y="6165303"/>
            <a:ext cx="2895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6529536" y="6165303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userDrawn="1">
  <p:cSld name="Two Content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433535" y="6165303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 lang="ru-RU"/>
              <a:t>07.09.2023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3100536" y="6165303"/>
            <a:ext cx="2895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6529536" y="6165303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39551" y="1556793"/>
            <a:ext cx="3803904" cy="4563770"/>
          </a:xfrm>
        </p:spPr>
        <p:txBody>
          <a:bodyPr/>
          <a:lstStyle>
            <a:lvl1pPr marL="174624" indent="-174624">
              <a:defRPr sz="2400"/>
            </a:lvl1pPr>
            <a:lvl2pPr marL="533399" indent="-174624">
              <a:defRPr sz="2000"/>
            </a:lvl2pPr>
            <a:lvl3pPr marL="892174" indent="-173037">
              <a:tabLst>
                <a:tab pos="804862" algn="l"/>
              </a:tabLst>
              <a:defRPr sz="1800"/>
            </a:lvl3pPr>
            <a:lvl4pPr marL="1252537" indent="-174624">
              <a:defRPr sz="1600"/>
            </a:lvl4pPr>
            <a:lvl5pPr marL="1523999" indent="-174624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9" name="Content Placeholder 3"/>
          <p:cNvSpPr>
            <a:spLocks noGrp="1"/>
          </p:cNvSpPr>
          <p:nvPr>
            <p:ph sz="half" idx="13"/>
          </p:nvPr>
        </p:nvSpPr>
        <p:spPr bwMode="auto">
          <a:xfrm>
            <a:off x="4716015" y="1556793"/>
            <a:ext cx="3803904" cy="4563770"/>
          </a:xfrm>
        </p:spPr>
        <p:txBody>
          <a:bodyPr/>
          <a:lstStyle>
            <a:lvl1pPr marL="174624" indent="-174624">
              <a:defRPr sz="2400"/>
            </a:lvl1pPr>
            <a:lvl2pPr marL="533399" indent="-174624">
              <a:defRPr sz="2000"/>
            </a:lvl2pPr>
            <a:lvl3pPr marL="892174" indent="-173037">
              <a:tabLst>
                <a:tab pos="804862" algn="l"/>
              </a:tabLst>
              <a:defRPr sz="1800"/>
            </a:lvl3pPr>
            <a:lvl4pPr marL="1252537" indent="-174624">
              <a:defRPr sz="1600"/>
            </a:lvl4pPr>
            <a:lvl5pPr marL="1523999" indent="-174624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userDrawn="1">
  <p:cSld name="Comparison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9551" y="1556791"/>
            <a:ext cx="3810438" cy="658367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39551" y="2492895"/>
            <a:ext cx="3803904" cy="3627666"/>
          </a:xfrm>
        </p:spPr>
        <p:txBody>
          <a:bodyPr/>
          <a:lstStyle>
            <a:lvl1pPr marL="174624" indent="-174624">
              <a:defRPr sz="2400"/>
            </a:lvl1pPr>
            <a:lvl2pPr marL="533399" indent="-174624">
              <a:defRPr sz="2000"/>
            </a:lvl2pPr>
            <a:lvl3pPr marL="892174" indent="-173037">
              <a:tabLst>
                <a:tab pos="804862" algn="l"/>
              </a:tabLst>
              <a:defRPr sz="1800"/>
            </a:lvl3pPr>
            <a:lvl4pPr marL="1252537" indent="-174624">
              <a:defRPr sz="1600"/>
            </a:lvl4pPr>
            <a:lvl5pPr marL="1523999" indent="-174624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4788023" y="1556791"/>
            <a:ext cx="3805585" cy="658367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433535" y="6165303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 lang="ru-RU"/>
              <a:t>07.09.2023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3100536" y="6165303"/>
            <a:ext cx="2895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6529536" y="6165303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  <p:sp>
        <p:nvSpPr>
          <p:cNvPr id="19" name="Content Placeholder 3"/>
          <p:cNvSpPr>
            <a:spLocks noGrp="1"/>
          </p:cNvSpPr>
          <p:nvPr>
            <p:ph sz="half" idx="13"/>
          </p:nvPr>
        </p:nvSpPr>
        <p:spPr bwMode="auto">
          <a:xfrm>
            <a:off x="4716015" y="2492897"/>
            <a:ext cx="3803904" cy="3780066"/>
          </a:xfrm>
        </p:spPr>
        <p:txBody>
          <a:bodyPr/>
          <a:lstStyle>
            <a:lvl1pPr marL="174624" indent="-174624">
              <a:defRPr sz="2400"/>
            </a:lvl1pPr>
            <a:lvl2pPr marL="533399" indent="-174624">
              <a:defRPr sz="2000"/>
            </a:lvl2pPr>
            <a:lvl3pPr marL="892174" indent="-173037">
              <a:tabLst>
                <a:tab pos="804862" algn="l"/>
              </a:tabLst>
              <a:defRPr sz="1800"/>
            </a:lvl3pPr>
            <a:lvl4pPr marL="1252537" indent="-174624">
              <a:defRPr sz="1600"/>
            </a:lvl4pPr>
            <a:lvl5pPr marL="1523999" indent="-174624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userDrawn="1">
  <p:cSld name="Title Only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433535" y="6165303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 lang="ru-RU"/>
              <a:t>07.09.2023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3100536" y="6165303"/>
            <a:ext cx="2895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6529536" y="6165303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userDrawn="1">
  <p:cSld name="Blank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433535" y="6165303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 lang="ru-RU"/>
              <a:t>07.09.2023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3100536" y="6165303"/>
            <a:ext cx="2895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6529536" y="6165303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userDrawn="1">
  <p:cSld name="Content with Caption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034579" y="596974"/>
            <a:ext cx="3422482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92001" y="559398"/>
            <a:ext cx="4116666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5034579" y="2618910"/>
            <a:ext cx="3411724" cy="350219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433535" y="6165303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 lang="ru-RU"/>
              <a:t>07.09.2023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3100536" y="6165303"/>
            <a:ext cx="2895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6529536" y="6165303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userDrawn="1">
  <p:cSld name="Picture with Caption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731" y="4668818"/>
            <a:ext cx="7767020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88488" y="5324305"/>
            <a:ext cx="7756263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1907704" y="620687"/>
            <a:ext cx="5197090" cy="3897818"/>
          </a:xfrm>
        </p:spPr>
        <p:txBody>
          <a:bodyPr/>
          <a:lstStyle>
            <a:lvl1pPr marL="0" indent="0">
              <a:buNone/>
              <a:defRPr lang="ru-RU" sz="32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lang="ru-RU" sz="2800"/>
            </a:lvl2pPr>
            <a:lvl3pPr marL="914400" indent="0">
              <a:buNone/>
              <a:defRPr lang="ru-RU" sz="2400"/>
            </a:lvl3pPr>
            <a:lvl4pPr marL="1371600" indent="0">
              <a:buNone/>
              <a:defRPr lang="ru-RU" sz="2000"/>
            </a:lvl4pPr>
            <a:lvl5pPr marL="1828800" indent="0">
              <a:buNone/>
              <a:defRPr lang="ru-RU" sz="2000"/>
            </a:lvl5pPr>
            <a:lvl6pPr marL="2286000" indent="0">
              <a:buNone/>
              <a:defRPr lang="ru-RU" sz="2000"/>
            </a:lvl6pPr>
            <a:lvl7pPr marL="2743200" indent="0">
              <a:buNone/>
              <a:defRPr lang="ru-RU" sz="2000"/>
            </a:lvl7pPr>
            <a:lvl8pPr marL="3200400" indent="0">
              <a:buNone/>
              <a:defRPr lang="ru-RU" sz="2000"/>
            </a:lvl8pPr>
            <a:lvl9pPr marL="3657600" indent="0">
              <a:buNone/>
              <a:defRPr lang="ru-RU"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433535" y="6165303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 lang="ru-RU"/>
              <a:t>07.09.2023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3100536" y="6165303"/>
            <a:ext cx="2895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6529536" y="6165303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1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93868" y="116631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99247" y="1772815"/>
            <a:ext cx="7745504" cy="4320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433535" y="6165303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 lang="ru-RU"/>
              <a:t>07.09.2023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3100536" y="6165303"/>
            <a:ext cx="2895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6529536" y="6165303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>
        <a:defRPr>
          <a:solidFill>
            <a:schemeClr val="tx2"/>
          </a:solidFill>
        </a:defRPr>
      </a:lvl2pPr>
      <a:lvl3pPr>
        <a:defRPr>
          <a:solidFill>
            <a:schemeClr val="tx2"/>
          </a:solidFill>
        </a:defRPr>
      </a:lvl3pPr>
      <a:lvl4pPr>
        <a:defRPr>
          <a:solidFill>
            <a:schemeClr val="tx2"/>
          </a:solidFill>
        </a:defRPr>
      </a:lvl4pPr>
      <a:lvl5pPr>
        <a:defRPr>
          <a:solidFill>
            <a:schemeClr val="tx2"/>
          </a:solidFill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342900" indent="-342900" algn="l" defTabSz="914400">
        <a:spcBef>
          <a:spcPts val="0"/>
        </a:spcBef>
        <a:buClrTx/>
        <a:buFont typeface="Arial"/>
        <a:buChar char="•"/>
        <a:defRPr sz="24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754379" indent="-342900" algn="l" defTabSz="914400">
        <a:spcBef>
          <a:spcPts val="0"/>
        </a:spcBef>
        <a:buClrTx/>
        <a:buFont typeface="Times New Roman"/>
        <a:buChar char="–"/>
        <a:defRPr sz="2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20140" indent="-342900" algn="l" defTabSz="914400">
        <a:spcBef>
          <a:spcPts val="0"/>
        </a:spcBef>
        <a:buClrTx/>
        <a:buFont typeface="Arial"/>
        <a:buChar char="•"/>
        <a:defRPr sz="20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474470" indent="-285750" algn="l" defTabSz="914400">
        <a:spcBef>
          <a:spcPts val="0"/>
        </a:spcBef>
        <a:buClrTx/>
        <a:buFont typeface="Times New Roman"/>
        <a:buChar char="–"/>
        <a:defRPr sz="18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1794509" indent="-285750" algn="l" defTabSz="914400">
        <a:spcBef>
          <a:spcPts val="0"/>
        </a:spcBef>
        <a:buClrTx/>
        <a:buFont typeface="Times New Roman"/>
        <a:buChar char="»"/>
        <a:defRPr sz="16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>
        <a:spcBef>
          <a:spcPts val="399"/>
        </a:spcBef>
        <a:buClr>
          <a:schemeClr val="accent1"/>
        </a:buClr>
        <a:buFont typeface="Wingdings"/>
        <a:buChar char=""/>
        <a:defRPr sz="14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>
        <a:spcBef>
          <a:spcPts val="399"/>
        </a:spcBef>
        <a:buClr>
          <a:schemeClr val="accent1"/>
        </a:buClr>
        <a:buFont typeface="Wingdings"/>
        <a:buChar char=""/>
        <a:defRPr sz="14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>
        <a:spcBef>
          <a:spcPts val="399"/>
        </a:spcBef>
        <a:buClr>
          <a:schemeClr val="accent1"/>
        </a:buClr>
        <a:buFont typeface="Wingdings"/>
        <a:buChar char=""/>
        <a:defRPr sz="14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>
        <a:spcBef>
          <a:spcPts val="399"/>
        </a:spcBef>
        <a:buClr>
          <a:schemeClr val="accent1"/>
        </a:buClr>
        <a:buFont typeface="Wingdings"/>
        <a:buChar char=""/>
        <a:defRPr sz="1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login.consultant.ru/link/?req=doc&amp;base=LAW&amp;n=331608&amp;dst=429496729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2411760" y="1628800"/>
            <a:ext cx="6172200" cy="1013498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ru-RU" sz="3200" b="1">
                <a:solidFill>
                  <a:srgbClr val="4472C4">
                    <a:lumMod val="50000"/>
                  </a:srgbClr>
                </a:solidFill>
                <a:latin typeface="Franklin Gothic Medium"/>
              </a:rPr>
              <a:t>Обеспечение безопасных условий и охраны труда женщин</a:t>
            </a:r>
            <a:br>
              <a:rPr lang="ru-RU" sz="3200" b="1">
                <a:solidFill>
                  <a:srgbClr val="4472C4">
                    <a:lumMod val="50000"/>
                  </a:srgbClr>
                </a:solidFill>
                <a:latin typeface="Franklin Gothic Medium"/>
              </a:rPr>
            </a:br>
            <a:r>
              <a:rPr lang="ru-RU" sz="3200" b="1">
                <a:solidFill>
                  <a:srgbClr val="4472C4">
                    <a:lumMod val="50000"/>
                  </a:srgbClr>
                </a:solidFill>
                <a:latin typeface="Franklin Gothic Medium"/>
              </a:rPr>
              <a:t>                   </a:t>
            </a:r>
            <a:r>
              <a:rPr lang="ru-RU" sz="2000">
                <a:solidFill>
                  <a:srgbClr val="4472C4">
                    <a:lumMod val="50000"/>
                  </a:srgbClr>
                </a:solidFill>
                <a:latin typeface="Franklin Gothic Medium"/>
              </a:rPr>
              <a:t>(методическое пособие)</a:t>
            </a:r>
            <a:endParaRPr lang="ru-RU" sz="20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2843807" y="3789040"/>
            <a:ext cx="6120680" cy="2952328"/>
          </a:xfrm>
        </p:spPr>
        <p:txBody>
          <a:bodyPr>
            <a:normAutofit/>
          </a:bodyPr>
          <a:lstStyle/>
          <a:p>
            <a:pPr lvl="0" algn="r">
              <a:spcBef>
                <a:spcPts val="0"/>
              </a:spcBef>
              <a:defRPr/>
            </a:pPr>
            <a:endParaRPr lang="ru-RU" sz="1800" b="1">
              <a:solidFill>
                <a:prstClr val="black"/>
              </a:solidFill>
              <a:latin typeface="Franklin Gothic Book"/>
            </a:endParaRPr>
          </a:p>
          <a:p>
            <a:pPr lvl="0" algn="r">
              <a:spcBef>
                <a:spcPts val="0"/>
              </a:spcBef>
              <a:defRPr/>
            </a:pPr>
            <a:r>
              <a:rPr lang="ru-RU" sz="1800" b="1">
                <a:solidFill>
                  <a:prstClr val="black"/>
                </a:solidFill>
                <a:latin typeface="Franklin Gothic Book"/>
              </a:rPr>
              <a:t>Департамент труда и занятости населения</a:t>
            </a:r>
            <a:endParaRPr/>
          </a:p>
          <a:p>
            <a:pPr lvl="0" algn="ctr">
              <a:spcBef>
                <a:spcPts val="0"/>
              </a:spcBef>
              <a:defRPr/>
            </a:pPr>
            <a:r>
              <a:rPr lang="en-US" sz="1800" b="1">
                <a:solidFill>
                  <a:prstClr val="black"/>
                </a:solidFill>
                <a:latin typeface="Franklin Gothic Book"/>
              </a:rPr>
              <a:t>                   </a:t>
            </a:r>
            <a:r>
              <a:rPr lang="ru-RU" sz="1800" b="1">
                <a:solidFill>
                  <a:prstClr val="black"/>
                </a:solidFill>
                <a:latin typeface="Franklin Gothic Book"/>
              </a:rPr>
              <a:t>Ханты-Мансийского автономного округа – Югры </a:t>
            </a:r>
            <a:endParaRPr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-36512" y="3717032"/>
            <a:ext cx="9180513" cy="257253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116632"/>
            <a:ext cx="7467600" cy="50405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b="1"/>
              <a:t>Перерывы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 bwMode="auto">
          <a:xfrm>
            <a:off x="457200" y="1165973"/>
            <a:ext cx="8003232" cy="5307979"/>
          </a:xfrm>
        </p:spPr>
        <p:txBody>
          <a:bodyPr>
            <a:normAutofit fontScale="92500"/>
          </a:bodyPr>
          <a:lstStyle/>
          <a:p>
            <a:pPr algn="just">
              <a:spcAft>
                <a:spcPts val="1200"/>
              </a:spcAft>
              <a:defRPr/>
            </a:pPr>
            <a:r>
              <a:rPr lang="ru-RU"/>
              <a:t>Работающим женщинам, имеющим детей в возрасте до полутора лет, предоставляются помимо перерыва для отдыха и питания дополнительные перерывы для кормления ребенка не реже чем через каждые 3 часа непрерывной работы продолжительностью не менее 30 минут каждый.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По заявлению женщины перерывы для кормления ребенка присоединяются к обеденному перерыву либо в суммированном виде переносятся как на начало, так и на конец рабочего дня с соответствующим его сокращением.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При этом уменьшение фактически отработанных работницей часов, на размере заработка не отражается.</a:t>
            </a:r>
            <a:endParaRPr/>
          </a:p>
          <a:p>
            <a:pPr>
              <a:defRPr/>
            </a:pPr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5396" y="548679"/>
            <a:ext cx="8928991" cy="257253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67544" y="44624"/>
            <a:ext cx="7467600" cy="634082"/>
          </a:xfrm>
        </p:spPr>
        <p:txBody>
          <a:bodyPr/>
          <a:lstStyle/>
          <a:p>
            <a:pPr>
              <a:defRPr/>
            </a:pPr>
            <a:r>
              <a:rPr lang="ru-RU" b="1"/>
              <a:t>Отпуска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 bwMode="auto">
          <a:xfrm>
            <a:off x="457200" y="1525912"/>
            <a:ext cx="8003232" cy="5379987"/>
          </a:xfrm>
        </p:spPr>
        <p:txBody>
          <a:bodyPr>
            <a:normAutofit fontScale="85000" lnSpcReduction="10000"/>
          </a:bodyPr>
          <a:lstStyle/>
          <a:p>
            <a:pPr algn="just">
              <a:spcAft>
                <a:spcPts val="1200"/>
              </a:spcAft>
              <a:defRPr/>
            </a:pPr>
            <a:r>
              <a:rPr lang="ru-RU"/>
              <a:t>Ежегодный оплачиваемый отпуск независимо от стажа работы у данного работодателя предоставляется по заявлению женщины перед отпуском по беременности и родам или непосредственно после него либо по окончании отпуска по уходу за ребенком.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Также, гарантия для использования ежегодного оплачиваемого отпуска в удобное для работника время установлена для одного из родителей, воспитывающих ребенка-инвалида в возрасте до восемнадцати лет.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Работнику, имеющему двух или более детей в возрасте до 14 лет, работнику, имеющему ребенка-инвалида в возрасте до 18 лет, одинокой матери, воспитывающей ребенка в возрасте до 14 лет, отцу, воспитывающему ребенка в возрасте до 14 лет без матери, коллективным договором могут устанавливаться ежегодные дополнительные отпуска без сохранения заработной платы в удобное для них время продолжительностью до 14 календарных дней.</a:t>
            </a:r>
            <a:endParaRPr/>
          </a:p>
          <a:p>
            <a:pPr>
              <a:defRPr/>
            </a:pPr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-1" y="604760"/>
            <a:ext cx="8928991" cy="257253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67544" y="116632"/>
            <a:ext cx="7467600" cy="634082"/>
          </a:xfrm>
        </p:spPr>
        <p:txBody>
          <a:bodyPr/>
          <a:lstStyle/>
          <a:p>
            <a:pPr>
              <a:defRPr/>
            </a:pPr>
            <a:r>
              <a:rPr lang="ru-RU" b="1"/>
              <a:t>Дополнительные выходные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 bwMode="auto">
          <a:xfrm>
            <a:off x="457200" y="1165973"/>
            <a:ext cx="8003232" cy="5307979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  <a:defRPr/>
            </a:pPr>
            <a:r>
              <a:rPr lang="ru-RU"/>
              <a:t>Оплата каждого дополнительного выходного дня для ухода за детьми-инвалидами производится в размере среднего заработка.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Не является дисциплинарным проступком использование работником дополнительных выходных дней в случае, если работодатель в нарушение предусмотренной законом обязанности отказал в предоставлении таких дней.</a:t>
            </a:r>
            <a:endParaRPr/>
          </a:p>
          <a:p>
            <a:pPr>
              <a:defRPr/>
            </a:pPr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37502" y="780093"/>
            <a:ext cx="8928991" cy="257253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67544" y="116632"/>
            <a:ext cx="7467600" cy="562074"/>
          </a:xfrm>
        </p:spPr>
        <p:txBody>
          <a:bodyPr/>
          <a:lstStyle/>
          <a:p>
            <a:pPr>
              <a:defRPr/>
            </a:pPr>
            <a:r>
              <a:rPr lang="ru-RU" b="1"/>
              <a:t>Увольнение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 bwMode="auto">
          <a:xfrm>
            <a:off x="432071" y="1730793"/>
            <a:ext cx="8075240" cy="5647403"/>
          </a:xfrm>
        </p:spPr>
        <p:txBody>
          <a:bodyPr>
            <a:normAutofit fontScale="62500" lnSpcReduction="20000"/>
          </a:bodyPr>
          <a:lstStyle/>
          <a:p>
            <a:pPr algn="just">
              <a:spcAft>
                <a:spcPts val="600"/>
              </a:spcAft>
              <a:defRPr/>
            </a:pPr>
            <a:r>
              <a:rPr lang="ru-RU"/>
              <a:t>Расторжение трудового договора по инициативе работодателя с беременными женщинами не допускается, за исключением случаев ликвидации организации.</a:t>
            </a:r>
            <a:endParaRPr/>
          </a:p>
          <a:p>
            <a:pPr algn="just">
              <a:spcAft>
                <a:spcPts val="600"/>
              </a:spcAft>
              <a:defRPr/>
            </a:pPr>
            <a:r>
              <a:rPr lang="ru-RU"/>
              <a:t>Особый порядок прекращения трудовых отношений в период беременности работницы предусмотрен также для ситуации истечения срока трудового договора. В этом случае работодатель обязан по письменному заявлению беременной женщины и при предоставлении ею медицинской справки, подтверждающей состояние беременности, продлить срок действия трудового договора до окончания беременности, а при предоставлении ей в установленном порядке отпуска по беременности и родам — до окончания такого отпуска.</a:t>
            </a:r>
            <a:endParaRPr/>
          </a:p>
          <a:p>
            <a:pPr algn="just">
              <a:spcAft>
                <a:spcPts val="600"/>
              </a:spcAft>
              <a:defRPr/>
            </a:pPr>
            <a:r>
              <a:rPr lang="ru-RU"/>
              <a:t>Допускается увольнение женщины в связи с истечением срока трудового договора в период ее беременности, если трудовой договор был заключен на время исполнения обязанностей отсутствующего работника и невозможно с письменного согласия женщины перевести ее до окончания беременности на другую имеющуюся у работодателя работу.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Повышенная защита от увольнений предоставляется также следующей категории лиц:</a:t>
            </a:r>
            <a:endParaRPr/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ru-RU"/>
              <a:t>•	женщинам, имеющим детей в возрасте до 3 лет;</a:t>
            </a:r>
            <a:endParaRPr/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ru-RU"/>
              <a:t>•	одиноким матерям, воспитывающим ребенка-инвалида в возрасте до 18 лет или малолетнего ребенка — ребенка в возрасте до 14 лет;</a:t>
            </a:r>
            <a:endParaRPr/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ru-RU"/>
              <a:t>•	другим лицам, воспитывающим указанных детей без матери;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•	родителю, являющемуся единственным кормильцем ребенка-инвалида в возрасте до 18 лет либо единственным кормильцем ребенка в возрасте до 3 лет в семье, воспитывающей трех и более малолетних детей, если другой родитель не состоит в трудовых отношениях.</a:t>
            </a:r>
            <a:endParaRPr/>
          </a:p>
          <a:p>
            <a:pPr>
              <a:defRPr/>
            </a:pPr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5196" y="649190"/>
            <a:ext cx="8928991" cy="257253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 bwMode="auto">
          <a:xfrm>
            <a:off x="457199" y="1335045"/>
            <a:ext cx="7931224" cy="5925272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  <a:defRPr/>
            </a:pPr>
            <a:r>
              <a:rPr lang="ru-RU" sz="1500"/>
              <a:t>Согласно ч. 4 ст. 261 ТК РФ, расторжение трудового договора с работниками, перечисленными выше, по инициативе работодателя не допускается, за исключением увольнения по следующим основаниям: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 sz="1500"/>
              <a:t>•	ликвидации организации;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 sz="1500"/>
              <a:t>•	неоднократного неисполнения работником без уважительных причин трудовых обязанностей, если он имеет дисциплинарное взыскание;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 sz="1500"/>
              <a:t>•	однократного грубого нарушения работником трудовых обязанностей;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 sz="1500"/>
              <a:t>•	совершения виновных действий работником, непосредственно обслуживающим денежные или товарные ценности, если эти действия дают основание для утраты доверия к нему со стороны работодателя;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 sz="1500"/>
              <a:t>•	совершения работником, выполняющим воспитательные функции, аморального проступка, несовместимого с продолжением данной работы;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 sz="1500"/>
              <a:t>•	однократного грубого нарушения руководителем организации (филиала, представительства), его заместителями своих трудовых обязанностей;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 sz="1500"/>
              <a:t>•	представления работником работодателю подложных документов при заключении трудового договора.</a:t>
            </a:r>
            <a:endParaRPr/>
          </a:p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91264" cy="5620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400" b="1"/>
              <a:t>На каких работах женщины не смогут работать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 bwMode="auto">
          <a:xfrm>
            <a:off x="457200" y="1196752"/>
            <a:ext cx="7715200" cy="5277200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1200"/>
              </a:spcAft>
              <a:defRPr/>
            </a:pPr>
            <a:r>
              <a:rPr lang="ru-RU"/>
              <a:t>Неко­то­рые виды работ оста­ют­ся пол­но­стью недо­ступ­ны для жен­щин. Это кес­сон­ные ра­бо­ты, ра­бо­ты по непо­сред­ствен­но­му ту­ше­нию по­жа­ров, во­до­лаз­ные ра­бо­ты, ра­бо­ты по об­ра­бот­ке шкур вруч­ную, по транс­пор­ти­ров­ке и по­груз­ке ядо­хи­ми­ка­тов, ра­бо­ты в ко­лод­цах и ряд дру­гих (пп. 89-98 Пе­реч­ня, утв. </a:t>
            </a:r>
            <a:r>
              <a:rPr lang="ru-RU" u="sng">
                <a:hlinkClick r:id="rId2" tooltip="https://login.consultant.ru/link/?req=doc&amp;base=LAW&amp;n=331608&amp;dst=4294967295"/>
              </a:rPr>
              <a:t>При­ка­зом Мин­тр­у­да от 18.07.2019 № 512н</a:t>
            </a:r>
            <a:r>
              <a:rPr lang="ru-RU"/>
              <a:t>).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С 1 января 2021 г. действует перечень производств, работ и должностей, на которых ограничивается труд женщин. Обновленный перечень сокращен более чем в четыре раза: вместо 456 позиций новым приказом утверждено 100.</a:t>
            </a:r>
          </a:p>
          <a:p>
            <a:pPr>
              <a:defRPr/>
            </a:pPr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34329" y="836712"/>
            <a:ext cx="8928991" cy="257253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91264" cy="5620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400" b="1"/>
              <a:t>На каких работах женщины не смогут работать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 bwMode="auto">
          <a:xfrm>
            <a:off x="457200" y="1196752"/>
            <a:ext cx="8075240" cy="5472608"/>
          </a:xfrm>
        </p:spPr>
        <p:txBody>
          <a:bodyPr>
            <a:normAutofit fontScale="77500" lnSpcReduction="20000"/>
          </a:bodyPr>
          <a:lstStyle/>
          <a:p>
            <a:pPr algn="just">
              <a:spcAft>
                <a:spcPts val="1200"/>
              </a:spcAft>
              <a:defRPr/>
            </a:pPr>
            <a:r>
              <a:rPr lang="ru-RU"/>
              <a:t>Действие настоящего перечня распространяется:</a:t>
            </a:r>
            <a:endParaRPr/>
          </a:p>
          <a:p>
            <a:pPr>
              <a:defRPr/>
            </a:pPr>
            <a:r>
              <a:rPr lang="ru-RU"/>
              <a:t>- на женщин, условия труда которых отнесены к вредному или опасному классу условий труда по результатам СОУТ;</a:t>
            </a:r>
            <a:endParaRPr/>
          </a:p>
          <a:p>
            <a:pPr>
              <a:defRPr/>
            </a:pPr>
            <a:r>
              <a:rPr lang="ru-RU"/>
              <a:t>- на женщин, выполняющих работы, указанные в пунктах 89-98 настоящего перечня, вне зависимости от класса условий труда;</a:t>
            </a:r>
            <a:endParaRPr/>
          </a:p>
          <a:p>
            <a:pPr>
              <a:defRPr/>
            </a:pPr>
            <a:r>
              <a:rPr lang="ru-RU"/>
              <a:t>- на женщин, если безопасные условия труда на их рабочих местах не подтверждены результатами СОУТ и положительным заключением государственной экспертизы условий труда, за исключением женщин, выполняющих работы в фармацевтических производствах, медицинских организациях и научно-исследовательских учреждениях, испытательных лабораторных центрах (испытательных лабораториях), организациях по оказанию бытовых услуг населению, работы по косметическому ремонту производственных и не производственных помещений на нестационарных рабочих местах, малярные и отделочные работы, наружные виды работ и работы в производственных помещениях.</a:t>
            </a:r>
            <a:endParaRPr/>
          </a:p>
          <a:p>
            <a:pPr>
              <a:defRPr/>
            </a:pPr>
            <a:r>
              <a:rPr lang="ru-RU"/>
              <a:t>- в числе сфер деятельности, внесенных в список – химические производства, горные работы, черная и цветная металлургия, судостроение, производство цемента, полиграфическое производство и др.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34329" y="836712"/>
            <a:ext cx="8928991" cy="257253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512" y="274638"/>
            <a:ext cx="8640960" cy="49006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200" b="1"/>
              <a:t>Профессии в перечне разбиты по видам производств</a:t>
            </a:r>
            <a:r>
              <a:rPr lang="ru-RU" sz="2200"/>
              <a:t>: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 bwMode="auto">
          <a:xfrm>
            <a:off x="457200" y="1381996"/>
            <a:ext cx="7931224" cy="5091955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65000" lnSpcReduction="7000"/>
          </a:bodyPr>
          <a:lstStyle/>
          <a:p>
            <a:pPr>
              <a:defRPr/>
            </a:pPr>
            <a:r>
              <a:rPr lang="ru-RU"/>
              <a:t>•	</a:t>
            </a:r>
            <a:r>
              <a:rPr lang="ru-RU" sz="2400"/>
              <a:t>химические;</a:t>
            </a:r>
            <a:endParaRPr sz="2400"/>
          </a:p>
          <a:p>
            <a:pPr>
              <a:defRPr/>
            </a:pPr>
            <a:r>
              <a:rPr lang="ru-RU" sz="2400"/>
              <a:t>•	подземные;</a:t>
            </a:r>
            <a:endParaRPr sz="2400"/>
          </a:p>
          <a:p>
            <a:pPr>
              <a:defRPr/>
            </a:pPr>
            <a:r>
              <a:rPr lang="ru-RU" sz="2400"/>
              <a:t>•	горные;</a:t>
            </a:r>
            <a:endParaRPr sz="2400"/>
          </a:p>
          <a:p>
            <a:pPr>
              <a:defRPr/>
            </a:pPr>
            <a:r>
              <a:rPr lang="ru-RU" sz="2400"/>
              <a:t>•	металлообработка;</a:t>
            </a:r>
            <a:endParaRPr sz="2400"/>
          </a:p>
          <a:p>
            <a:pPr>
              <a:defRPr/>
            </a:pPr>
            <a:r>
              <a:rPr lang="ru-RU" sz="2400"/>
              <a:t>•	бурение скважин;</a:t>
            </a:r>
            <a:endParaRPr sz="2400"/>
          </a:p>
          <a:p>
            <a:pPr>
              <a:defRPr/>
            </a:pPr>
            <a:r>
              <a:rPr lang="ru-RU" sz="2400"/>
              <a:t>•	добыча нефти и газа;</a:t>
            </a:r>
            <a:endParaRPr sz="2400"/>
          </a:p>
          <a:p>
            <a:pPr>
              <a:defRPr/>
            </a:pPr>
            <a:r>
              <a:rPr lang="ru-RU" sz="2400"/>
              <a:t>•	черная металлургия;</a:t>
            </a:r>
            <a:endParaRPr sz="2400"/>
          </a:p>
          <a:p>
            <a:pPr>
              <a:defRPr/>
            </a:pPr>
            <a:r>
              <a:rPr lang="ru-RU" sz="2400"/>
              <a:t>•	цветная металлургия;</a:t>
            </a:r>
            <a:endParaRPr sz="2400"/>
          </a:p>
          <a:p>
            <a:pPr>
              <a:defRPr/>
            </a:pPr>
            <a:r>
              <a:rPr lang="ru-RU" sz="2400"/>
              <a:t>•	радиотехническое и электронное производство;</a:t>
            </a:r>
            <a:endParaRPr sz="2400"/>
          </a:p>
          <a:p>
            <a:pPr>
              <a:defRPr/>
            </a:pPr>
            <a:r>
              <a:rPr lang="ru-RU" sz="2400"/>
              <a:t>•	производство, ремонт и обслуживание летательных аппаратов;</a:t>
            </a:r>
            <a:endParaRPr sz="2400"/>
          </a:p>
          <a:p>
            <a:pPr>
              <a:defRPr/>
            </a:pPr>
            <a:r>
              <a:rPr lang="ru-RU" sz="2400"/>
              <a:t>•	судостроение и судоремонт;</a:t>
            </a:r>
            <a:endParaRPr sz="2400"/>
          </a:p>
          <a:p>
            <a:pPr>
              <a:defRPr/>
            </a:pPr>
            <a:r>
              <a:rPr lang="ru-RU" sz="2400"/>
              <a:t>•	производство целлюлозы, бумаги, картона и изделий из них;</a:t>
            </a:r>
            <a:endParaRPr sz="2400"/>
          </a:p>
          <a:p>
            <a:pPr>
              <a:defRPr/>
            </a:pPr>
            <a:r>
              <a:rPr lang="ru-RU" sz="2400"/>
              <a:t>•	производство цемента;</a:t>
            </a:r>
            <a:endParaRPr sz="2400"/>
          </a:p>
          <a:p>
            <a:pPr>
              <a:defRPr/>
            </a:pPr>
            <a:r>
              <a:rPr lang="ru-RU" sz="2400"/>
              <a:t>•	обработка камня и производство камнелитейных изделий;</a:t>
            </a:r>
            <a:endParaRPr sz="2400"/>
          </a:p>
          <a:p>
            <a:pPr>
              <a:defRPr/>
            </a:pPr>
            <a:r>
              <a:rPr lang="ru-RU" sz="2400"/>
              <a:t>•	производство железобетонных изделий и конструкций;</a:t>
            </a:r>
            <a:endParaRPr sz="2400"/>
          </a:p>
          <a:p>
            <a:pPr>
              <a:defRPr/>
            </a:pPr>
            <a:r>
              <a:rPr lang="ru-RU" sz="2400"/>
              <a:t>•	производство теплоизоляционных материалов;</a:t>
            </a:r>
            <a:endParaRPr sz="2400"/>
          </a:p>
          <a:p>
            <a:pPr>
              <a:defRPr/>
            </a:pPr>
            <a:r>
              <a:rPr lang="ru-RU" sz="2400"/>
              <a:t>•	полиграфическое производство;</a:t>
            </a:r>
            <a:endParaRPr sz="2400"/>
          </a:p>
          <a:p>
            <a:pPr>
              <a:defRPr/>
            </a:pPr>
            <a:r>
              <a:rPr lang="ru-RU" sz="2400"/>
              <a:t>•	текстильная и легкая промышленность;</a:t>
            </a:r>
            <a:endParaRPr sz="2400"/>
          </a:p>
          <a:p>
            <a:pPr>
              <a:defRPr/>
            </a:pPr>
            <a:r>
              <a:rPr lang="ru-RU" sz="2400"/>
              <a:t>•	пищевая промышленность;</a:t>
            </a:r>
            <a:endParaRPr sz="2400"/>
          </a:p>
          <a:p>
            <a:pPr>
              <a:defRPr/>
            </a:pPr>
            <a:r>
              <a:rPr lang="ru-RU" sz="2400"/>
              <a:t>•	железнодорожный транспорт;</a:t>
            </a:r>
            <a:endParaRPr sz="2400"/>
          </a:p>
          <a:p>
            <a:pPr>
              <a:defRPr/>
            </a:pPr>
            <a:r>
              <a:rPr lang="ru-RU" sz="2400"/>
              <a:t>•	производства и работы прочих видов экономической деятельности.</a:t>
            </a:r>
            <a:endParaRPr sz="2400"/>
          </a:p>
          <a:p>
            <a:pPr>
              <a:defRPr/>
            </a:pPr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764704"/>
            <a:ext cx="8928991" cy="257253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562074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5000" lnSpcReduction="1000"/>
          </a:bodyPr>
          <a:lstStyle/>
          <a:p>
            <a:pPr>
              <a:defRPr/>
            </a:pPr>
            <a:r>
              <a:rPr lang="ru-RU" sz="3600" b="1"/>
              <a:t>Действие перечня распространяется</a:t>
            </a:r>
            <a:endParaRPr sz="360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 bwMode="auto">
          <a:xfrm>
            <a:off x="391089" y="1460698"/>
            <a:ext cx="8147248" cy="5323369"/>
          </a:xfrm>
        </p:spPr>
        <p:txBody>
          <a:bodyPr>
            <a:normAutofit fontScale="85000" lnSpcReduction="10000"/>
          </a:bodyPr>
          <a:lstStyle/>
          <a:p>
            <a:pPr algn="just">
              <a:spcAft>
                <a:spcPts val="1200"/>
              </a:spcAft>
              <a:defRPr/>
            </a:pPr>
            <a:r>
              <a:rPr lang="ru-RU"/>
              <a:t>на женщин, условия труда которых отнесены к вредному и (или) опасному классу условий труда по результатам СОУТ, проводимой в соответствии с утвержденной методикой, а по ряду профессий — вне зависимости от класса условий труда;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на женщин, если безопасные условия труда на их рабочих местах не подтверждены результатами СОУТ и положительным заключением государственной экспертизы условий труда, за исключением женщин, выполняющих работы в фармацевтических производствах, медицинских организациях и научно-исследовательских учреждениях, испытательных лабораторных центрах (испытательных лабораториях), организациях по оказанию бытовых услуг населению, работы по косметическому ремонту производственных и непроизводственных помещений на нестационарных рабочих местах, малярные и отделочные работы, наружные виды работ и работы в производственных помещениях.</a:t>
            </a:r>
            <a:endParaRPr/>
          </a:p>
          <a:p>
            <a:pPr>
              <a:defRPr/>
            </a:pPr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18" y="769709"/>
            <a:ext cx="8928991" cy="257253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19256" cy="490066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ru-RU" sz="2700" b="1"/>
              <a:t>ЖЕНЩИНЫ-ПЕНСИОНЕРЫ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 bwMode="auto">
          <a:xfrm>
            <a:off x="368595" y="1409602"/>
            <a:ext cx="8075240" cy="5451995"/>
          </a:xfrm>
        </p:spPr>
        <p:txBody>
          <a:bodyPr>
            <a:normAutofit fontScale="85000" lnSpcReduction="10000"/>
          </a:bodyPr>
          <a:lstStyle/>
          <a:p>
            <a:pPr algn="just">
              <a:spcAft>
                <a:spcPts val="1200"/>
              </a:spcAft>
              <a:defRPr/>
            </a:pPr>
            <a:r>
              <a:rPr lang="ru-RU"/>
              <a:t>Согласно ч. 2 ст. 3 ТК РФ каждый имеет равные возможности для реализации права на труд. Например, никто не может быть ограничен в трудовых правах и свободах или получать какие-либо преимущества в силу возраста. Поэтому в общих случаях правила приёма на работу пенсионеров по возрасту аналогичны правилам, применяемым в отношении обычных работников.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С пожилым гражданином работодатель может заключить:</a:t>
            </a:r>
            <a:endParaRPr/>
          </a:p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1900"/>
              <a:t>трудовой договор на неопределённый срок;</a:t>
            </a:r>
            <a:endParaRPr/>
          </a:p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1900"/>
              <a:t>срочный трудовой договор (в том числе договор сроком до двух месяцев);</a:t>
            </a:r>
            <a:endParaRPr/>
          </a:p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1900"/>
              <a:t>договор гражданско-правового характера (например, подряда или возмездного оказания услуг). Заключая с пенсионером такой договор, работодатель должен предупредить его, что отпуск и больничный лист в этом случае оплачиваться не будут.</a:t>
            </a:r>
            <a:endParaRPr/>
          </a:p>
          <a:p>
            <a:pPr algn="just">
              <a:defRPr/>
            </a:pPr>
            <a:r>
              <a:rPr lang="ru-RU"/>
              <a:t>Пенсионер может работать в организации и по совместительству.</a:t>
            </a:r>
            <a:endParaRPr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764704"/>
            <a:ext cx="8928991" cy="257253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116632"/>
            <a:ext cx="7467600" cy="576064"/>
          </a:xfrm>
        </p:spPr>
        <p:txBody>
          <a:bodyPr/>
          <a:lstStyle/>
          <a:p>
            <a:pPr>
              <a:defRPr/>
            </a:pPr>
            <a:r>
              <a:rPr lang="ru-RU" b="1"/>
              <a:t>Гендерная политика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 bwMode="auto">
          <a:xfrm>
            <a:off x="457200" y="1412675"/>
            <a:ext cx="8147248" cy="5493224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ru-RU"/>
              <a:t>НАЦИОНАЛЬНАЯ СТРАТЕГИЯ ДЕЙСТВИЙ В ИНТЕРЕСАХ ЖЕНЩИН на 2023 - 2030 годы, утверждена распоряжением Правительства Российской Федерации от 29.12.2022 г. № 4356-р.</a:t>
            </a:r>
            <a:endParaRPr/>
          </a:p>
          <a:p>
            <a:pPr algn="just">
              <a:defRPr/>
            </a:pPr>
            <a:r>
              <a:rPr lang="ru-RU"/>
              <a:t>ПЛАН МЕРОПРИЯТИЙ ПО РЕАЛИЗАЦИИ в 2023 - 2026 годах НАЦИОНАЛЬНОЙ СТРАТЕГИИ ДЕЙСТВИЙ В ИНТЕРЕСАХ ЖЕНЩИН на 2023 - 2030 годы, утвержден распоряжением Правительства Российской Федерации от 28.04.2023 г. № 1104-р.</a:t>
            </a:r>
            <a:endParaRPr/>
          </a:p>
          <a:p>
            <a:pPr algn="just">
              <a:defRPr/>
            </a:pPr>
            <a:r>
              <a:rPr lang="ru-RU"/>
              <a:t>Информация размещена на официальном сайте Минтруд России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(</a:t>
            </a:r>
            <a:r>
              <a:rPr lang="en-US"/>
              <a:t>https://mintrud.gov.ru/ministry/programms/37/4</a:t>
            </a:r>
            <a:r>
              <a:rPr lang="ru-RU"/>
              <a:t>).</a:t>
            </a:r>
            <a:endParaRPr/>
          </a:p>
          <a:p>
            <a:pPr>
              <a:defRPr/>
            </a:pPr>
            <a:endParaRPr lang="ru-RU"/>
          </a:p>
          <a:p>
            <a:pPr>
              <a:defRPr/>
            </a:pPr>
            <a:endParaRPr lang="ru-RU"/>
          </a:p>
          <a:p>
            <a:pPr>
              <a:defRPr/>
            </a:pPr>
            <a:endParaRPr lang="ru-RU"/>
          </a:p>
          <a:p>
            <a:pPr>
              <a:defRPr/>
            </a:pPr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-30396" y="653133"/>
            <a:ext cx="8924925" cy="255587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67544" y="116632"/>
            <a:ext cx="8352928" cy="57606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500" b="1"/>
              <a:t>РЕЖИМ РАБОТЫ ЖЕНЩИН-ПЕНСИОНЕРОВ</a:t>
            </a:r>
            <a:endParaRPr lang="ru-RU" sz="250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 bwMode="auto">
          <a:xfrm>
            <a:off x="390871" y="1431753"/>
            <a:ext cx="8147248" cy="5451995"/>
          </a:xfrm>
        </p:spPr>
        <p:txBody>
          <a:bodyPr>
            <a:normAutofit fontScale="77500" lnSpcReduction="20000"/>
          </a:bodyPr>
          <a:lstStyle/>
          <a:p>
            <a:pPr algn="just">
              <a:defRPr/>
            </a:pPr>
            <a:r>
              <a:rPr lang="ru-RU"/>
              <a:t>Режим работы может быть гибким и зависит от того, на какую работу претендует женщина-пенсионер.</a:t>
            </a:r>
            <a:endParaRPr/>
          </a:p>
          <a:p>
            <a:pPr algn="just">
              <a:defRPr/>
            </a:pPr>
            <a:r>
              <a:rPr lang="ru-RU"/>
              <a:t>Полное рабочее время. Нормальная продолжительность рабочего времени работающих не должна превышать 40 часов в неделю   (ч. 2 ст. 91 ТК РФ). Для женщин, работающих в районах Крайнего Севера и приравненных к ним местностях, коллективным договором или трудовым договором устанавливается 36-часовая рабочая неделя, если меньшая продолжительность рабочей недели не предусмотрена для них федеральными законами (ст. 320 ТК РФ). При этом заработная плата выплачивается в том же размере, что и при полной рабочей неделе. Это касается постоянных, временных и сезонных работников, а также работников, принятых на время выполнения определённых работ.</a:t>
            </a:r>
            <a:endParaRPr/>
          </a:p>
          <a:p>
            <a:pPr algn="just">
              <a:defRPr/>
            </a:pPr>
            <a:r>
              <a:rPr lang="ru-RU"/>
              <a:t>Неполное рабочее время. Согласно ч. 1 ст. 93 ТК РФ неполное рабочее время устанавливается в форме неполной рабочей недели либо неполного рабочего дня (смены). Женщины-пенсионеры не относятся к лицам, которым работодатель обязан установить такой режим рабочего времени. Но это возможно по просьбе работающего пенсионера. Однако неполное рабочее время может устанавливаться и по инициативе работодателя.</a:t>
            </a:r>
            <a:endParaRPr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764704"/>
            <a:ext cx="8928991" cy="257253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2" y="116633"/>
            <a:ext cx="8280919" cy="57606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400" b="1"/>
              <a:t>УСЛОВИЯ ТРУДА ЖЕНЩИН-ПЕНСИОНЕРОВ</a:t>
            </a:r>
            <a:endParaRPr lang="ru-RU" sz="240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 bwMode="auto">
          <a:xfrm>
            <a:off x="457200" y="1362852"/>
            <a:ext cx="7859216" cy="5421216"/>
          </a:xfrm>
        </p:spPr>
        <p:txBody>
          <a:bodyPr>
            <a:normAutofit fontScale="62500" lnSpcReduction="20000"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ru-RU"/>
              <a:t>Законодательством не установлены специальные требования к условиям труда работников пенсионного возраста. Но работодатель, принимая такого сотрудника на работу, должен учитывать, что условия труда, в частности режим рабочего времени и времени отдыха, должны соответствовать трудоспособности конкретного пожилого человека.</a:t>
            </a:r>
            <a:endParaRPr/>
          </a:p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ru-RU"/>
              <a:t>Общие советы работодателям по улучшению условий труда работников-пенсионеров и производственной сферы приведены в п. 13 Рекомендации № 162 «О пожилых трудящихся», утверждённой Международной организацией труда от 23.06.1980 года в Женеве. Например, работодателям рекомендуется:</a:t>
            </a:r>
            <a:endParaRPr/>
          </a:p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ru-RU"/>
              <a:t>- </a:t>
            </a:r>
            <a:r>
              <a:rPr lang="ru-RU" sz="2200"/>
              <a:t>изменять формы организации труда, если они ведут к чрезмерному напряжению пожилых работников, в частности путём ограничения сверхурочной работы;</a:t>
            </a:r>
            <a:endParaRPr/>
          </a:p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200"/>
              <a:t>- приспосабливать рабочее место и задания к возможностям трудящегося пенсионера, используя все имеющиеся технические средства и, в частности, принципы эргономики (эргономика — это наука, которая изучает трудовую деятельность и занимается вопросами взаимодействия людей с бытовыми и производственными системами), чтобы сохранить здоровье и работоспособность и предупредить несчастные случаи;</a:t>
            </a:r>
            <a:endParaRPr/>
          </a:p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200"/>
              <a:t>- организовать систематический контроль состояния здоровья пожилых работников;</a:t>
            </a:r>
            <a:endParaRPr/>
          </a:p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200"/>
              <a:t>- обеспечить безопасность и гигиену труда пенсионеров.</a:t>
            </a:r>
            <a:endParaRPr/>
          </a:p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ru-RU"/>
              <a:t>Повышенные гарантии работающим пенсионерам по сравнению с обычными работниками могут быть предусмотрены коллективным договором, соглашениями, локальными нормативными актами, трудовым договором.</a:t>
            </a:r>
            <a:endParaRPr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764704"/>
            <a:ext cx="8928991" cy="257253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 bwMode="auto">
          <a:xfrm>
            <a:off x="395535" y="1197004"/>
            <a:ext cx="7920880" cy="3384376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 lnSpcReduction="2000"/>
          </a:bodyPr>
          <a:lstStyle/>
          <a:p>
            <a:pPr algn="just">
              <a:lnSpc>
                <a:spcPct val="114999"/>
              </a:lnSpc>
              <a:defRPr/>
            </a:pPr>
            <a:r>
              <a:rPr lang="ru-RU" sz="2200">
                <a:solidFill>
                  <a:schemeClr val="tx2">
                    <a:lumMod val="50000"/>
                  </a:schemeClr>
                </a:solidFill>
              </a:rPr>
              <a:t>              Права, гарантии и льготы редко соблюдаются работодателями в полном объёме. Из-за этого на практике возникают сложные ситуации.       </a:t>
            </a:r>
            <a:br>
              <a:rPr lang="ru-RU" sz="220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20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20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200">
                <a:solidFill>
                  <a:schemeClr val="tx2">
                    <a:lumMod val="50000"/>
                  </a:schemeClr>
                </a:solidFill>
              </a:rPr>
              <a:t>             Главное – чтобы обе стороны были знакомы с действующими правилами, требованиями. При получении новых знаний становится проще действовать. Граждане быстрее понимают, как защитить свои права при появлении тех или иных обстоятельств. </a:t>
            </a:r>
            <a:r>
              <a:rPr lang="ru-RU"/>
              <a:t/>
            </a:r>
            <a:br>
              <a:rPr lang="ru-RU"/>
            </a:br>
            <a:endParaRPr lang="ru-RU"/>
          </a:p>
        </p:txBody>
      </p:sp>
      <p:pic>
        <p:nvPicPr>
          <p:cNvPr id="6" name="Рисунок 5" descr="http://www.profiz.ru/upl/pictures/SEK/04_2019/%D0%A2%D1%80%D1%83%D0%B4%20%D0%B6%D0%B5%D0%BD%D1%89%D0%B8%D0%BD.jpg"/>
          <p:cNvPicPr/>
          <p:nvPr/>
        </p:nvPicPr>
        <p:blipFill>
          <a:blip r:embed="rId2"/>
          <a:stretch/>
        </p:blipFill>
        <p:spPr bwMode="auto">
          <a:xfrm>
            <a:off x="1164149" y="4010484"/>
            <a:ext cx="5984931" cy="2634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67544" y="116632"/>
            <a:ext cx="7467600" cy="562074"/>
          </a:xfrm>
        </p:spPr>
        <p:txBody>
          <a:bodyPr/>
          <a:lstStyle/>
          <a:p>
            <a:pPr>
              <a:defRPr/>
            </a:pPr>
            <a:r>
              <a:rPr lang="ru-RU" b="1"/>
              <a:t>В интересах женщин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 bwMode="auto">
          <a:xfrm>
            <a:off x="467543" y="1418230"/>
            <a:ext cx="8075240" cy="5616624"/>
          </a:xfrm>
        </p:spPr>
        <p:txBody>
          <a:bodyPr>
            <a:normAutofit fontScale="85000" lnSpcReduction="10000"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ru-RU"/>
              <a:t>Принцип социального государства, политика которого направлена на создание условий, обеспечивающих достойную жизнь и свободное развитие человека, обязывает надлежащим образом осуществлять охрану труда и здоровья людей, государственную поддержку семьи, материнства, отцовства и детства, устанавливать государственные пенсии, пособия и иные гарантии социальной защиты.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ru-RU"/>
              <a:t>В Российской Федерации и в Ханты-Мансийском автономном округе – Югре в связи с необходимостью создания полноценной системы социальной защиты повышенное внимание уделяется такой особой категории работников, как женщины.</a:t>
            </a:r>
            <a:endParaRPr/>
          </a:p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ru-RU"/>
              <a:t>Особенности организации труда женщин законодательно определены в главе 41 Трудового кодекса Российской Федерации (глава 41 ТК РФ «Особенности регулирования труда женщин, лиц с семейными обязанностями»). Трудовое законодательство содержит специальные нормы, направленные на охрану труда и здоровья женщин.</a:t>
            </a:r>
          </a:p>
          <a:p>
            <a:pPr>
              <a:defRPr/>
            </a:pPr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689104"/>
            <a:ext cx="8924925" cy="255587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2629"/>
            <a:ext cx="7467600" cy="41805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b="1"/>
              <a:t>Тяжелый труд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 bwMode="auto">
          <a:xfrm>
            <a:off x="390746" y="1274247"/>
            <a:ext cx="7931224" cy="5421216"/>
          </a:xfrm>
        </p:spPr>
        <p:txBody>
          <a:bodyPr>
            <a:normAutofit fontScale="85000" lnSpcReduction="10000"/>
          </a:bodyPr>
          <a:lstStyle/>
          <a:p>
            <a:pPr algn="just">
              <a:spcAft>
                <a:spcPts val="1200"/>
              </a:spcAft>
              <a:defRPr/>
            </a:pPr>
            <a:r>
              <a:rPr lang="ru-RU"/>
              <a:t>При приеме на работу женщин работодатель обязан соблюдать нормы, установленные ст. 253 ТК РФ, согласно которым ограничено применение труда женщин на тяжелых работах и работах с вредными и (или) опасными условиями труда, а также на подземных работах.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В настоящее время действует Перечень производств, работ</a:t>
            </a:r>
            <a:br>
              <a:rPr lang="ru-RU"/>
            </a:br>
            <a:r>
              <a:rPr lang="ru-RU"/>
              <a:t>и должностей с вредными и(или) опасными условиями труда, на которых ограничивается применение труда женщин, утвержденный Постановлением Правительства от 18.07.2019 № 512н.</a:t>
            </a:r>
          </a:p>
          <a:p>
            <a:pPr algn="just">
              <a:spcAft>
                <a:spcPts val="1200"/>
              </a:spcAft>
              <a:defRPr/>
            </a:pPr>
            <a:r>
              <a:rPr lang="ru-RU"/>
              <a:t>Если в нарушение требований трудового законодательства женщина была допущена к таким работам, то трудовой договор с ней прекращается на основании статьи 84 ТК РФ при отсутствии возможности перевести на другую имеющуюся у работодателя работу, которую она может выполнять. При этом женщине выплачивается выходное пособие в размере среднего месячного заработка.</a:t>
            </a:r>
            <a:endParaRPr/>
          </a:p>
          <a:p>
            <a:pPr>
              <a:defRPr/>
            </a:pPr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17237" y="620688"/>
            <a:ext cx="8928991" cy="257253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67543" y="74002"/>
            <a:ext cx="7467600" cy="49006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b="1"/>
              <a:t>Перевод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 bwMode="auto">
          <a:xfrm>
            <a:off x="457200" y="1368406"/>
            <a:ext cx="7859216" cy="5349208"/>
          </a:xfrm>
        </p:spPr>
        <p:txBody>
          <a:bodyPr>
            <a:normAutofit fontScale="62500" lnSpcReduction="20000"/>
          </a:bodyPr>
          <a:lstStyle/>
          <a:p>
            <a:pPr algn="just">
              <a:defRPr/>
            </a:pPr>
            <a:r>
              <a:rPr lang="ru-RU"/>
              <a:t>В соответствии со ст. 254 ТК РФ беременным женщинам и женщин, имеющих детей в возрасте до полутора лет, в соответствии с медицинским заключением и по их заявлению снижаются нормы выработки, нормы обслуживания либо эти женщины переводятся на другую работу, исключающую воздействие неблагоприятных производственных факторов, с сохранением среднего заработка по прежней работе.</a:t>
            </a:r>
            <a:endParaRPr/>
          </a:p>
          <a:p>
            <a:pPr algn="just">
              <a:defRPr/>
            </a:pPr>
            <a:r>
              <a:rPr lang="ru-RU"/>
              <a:t>Требования к условиям труда женщин в период беременности закреплены в Разделе 7 СанПиН 2.2.3670-20 «Санитарно-эпидемиологические требования к условиям труда», утвержденных Постановлением Главным государственным санитарным врачом Российской Федерации от 02.12.2020 № 40.</a:t>
            </a:r>
          </a:p>
          <a:p>
            <a:pPr algn="just">
              <a:defRPr/>
            </a:pPr>
            <a:r>
              <a:rPr lang="ru-RU"/>
              <a:t>До предоставления беременной женщине другой работы, исключающей воздействие неблагоприятных производственных факторов, она подлежит освобождению от работы с сохранением среднего заработка за все пропущенные вследствие этого рабочие дни за счет средств работодателя.</a:t>
            </a:r>
            <a:endParaRPr/>
          </a:p>
          <a:p>
            <a:pPr algn="just">
              <a:defRPr/>
            </a:pPr>
            <a:r>
              <a:rPr lang="ru-RU"/>
              <a:t>Похожая гарантия распространяется также и на женщин, имеющих детей в возрасте до полутора лет. В соответствии с ч. 4 ст. 254 ТК РФ такие женщины, в случае невозможности выполнения прежней работы, переводятся по их заявлению на другую работу с оплатой труда по выполняемой работе, но не ниже среднего заработка по прежней работе до достижения ребенком возраста полутора лет.</a:t>
            </a:r>
            <a:endParaRPr/>
          </a:p>
          <a:p>
            <a:pPr algn="just">
              <a:defRPr/>
            </a:pPr>
            <a:r>
              <a:rPr lang="ru-RU"/>
              <a:t>Правда, в этой ситуации у работодателя нет обязанности в случае невозможности перевода женщины на другую работу освободить ее от работы с сохранением среднего заработка. Взамен этого работнице предоставлено право воспользоваться отпуском по уходу за ребенком.</a:t>
            </a:r>
            <a:endParaRPr/>
          </a:p>
          <a:p>
            <a:pPr>
              <a:defRPr/>
            </a:pPr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564069"/>
            <a:ext cx="8928991" cy="257253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161399"/>
            <a:ext cx="7467600" cy="49006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b="1"/>
              <a:t>Условия труда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 bwMode="auto">
          <a:xfrm>
            <a:off x="457200" y="1567767"/>
            <a:ext cx="8003232" cy="5349208"/>
          </a:xfrm>
        </p:spPr>
        <p:txBody>
          <a:bodyPr>
            <a:normAutofit fontScale="62500" lnSpcReduction="20000"/>
          </a:bodyPr>
          <a:lstStyle/>
          <a:p>
            <a:pPr algn="just">
              <a:spcAft>
                <a:spcPts val="1200"/>
              </a:spcAft>
              <a:defRPr/>
            </a:pPr>
            <a:r>
              <a:rPr lang="ru-RU"/>
              <a:t>В ТК РФ закреплен запрет привлекать беременных женщин к сверхурочной работе, работе в ночное время, выходные и нерабочие праздничные дни.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Привлечение беременных женщин к такой работе является незаконным, даже если оно осуществляется с их письменного согласия или даже по их просьбе.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Кроме того, работодатель также не имеет права направлять беременных женщин в служебные командировки, а также беременные женщины и женщины, имеющие детей в возрасте до 3 лет, не могут привлекаться к работам, выполняемым вахтовым методом.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Женщины с детьми до 3 лет могут быть направлены в служебные командировки, привлечены к сверхурочной работе, работе в ночное время, выходные и нерабочие праздничные дни, только с их письменного согласия, и при условии, что это не запрещено им в соответствии с медицинским заключением.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Эта гарантия также распространяется на следующие категории работников: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•	работников, имеющих детей-инвалидов;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•	работников, осуществляющих уход за больными членами их семей в соответствии с медицинским заключением;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•	матерей и отцов, воспитывающих детей без супруга (супруги) в возрасте до 5 лет.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651466"/>
            <a:ext cx="8928991" cy="257253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95536" y="116632"/>
            <a:ext cx="7467600" cy="562074"/>
          </a:xfrm>
        </p:spPr>
        <p:txBody>
          <a:bodyPr/>
          <a:lstStyle/>
          <a:p>
            <a:pPr>
              <a:defRPr/>
            </a:pPr>
            <a:r>
              <a:rPr lang="ru-RU" b="1"/>
              <a:t>Неполное рабочее время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 bwMode="auto">
          <a:xfrm>
            <a:off x="457200" y="1268760"/>
            <a:ext cx="8219256" cy="5205192"/>
          </a:xfrm>
        </p:spPr>
        <p:txBody>
          <a:bodyPr>
            <a:normAutofit fontScale="70000" lnSpcReduction="20000"/>
          </a:bodyPr>
          <a:lstStyle/>
          <a:p>
            <a:pPr algn="just">
              <a:spcAft>
                <a:spcPts val="1200"/>
              </a:spcAft>
              <a:defRPr/>
            </a:pPr>
            <a:r>
              <a:rPr lang="ru-RU"/>
              <a:t>По просьбе беременной женщины, одного из родителей (опекуна, попечителя), имеющего ребенка в возрасте до 14 лет (ребенка-инвалида в возрасте до 18, в соответствии с ч. 2 ст. 93 ТК РФ, работодатель обязан устанавливать неполное рабочее время. При этом оплата труда производится пропорционально отработанному времени.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Особый режим рабочего времени имеют женщины, работающие в сельской местности, в районах Крайнего Севера и приравненных к ним местностях, им установлена 36-часовая рабочая неделя (ст. 320 ТК РФ).  При этом заработная плата выплачивается в том же размере, что и при полной рабочей неделе.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Если работодатель не установил сокращенную продолжительность рабочего времени для указанной категории работников, выполняемая ими работа сверх установленной продолжительности рабочего времени подлежит оплате по правилам, предусмотренным для оплаты сверхурочной работы.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Работа на условиях неполного рабочего времени не влечет для работников каких-либо ограничений продолжительности ежегодного основного оплачиваемого отпуска, исчисления трудового стажа и других трудовых прав.</a:t>
            </a:r>
            <a:endParaRPr/>
          </a:p>
          <a:p>
            <a:pPr>
              <a:defRPr/>
            </a:pPr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661013"/>
            <a:ext cx="8928991" cy="257253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41805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600" b="1"/>
              <a:t>Отпуск по беременности и родам</a:t>
            </a:r>
            <a:endParaRPr sz="3600" b="1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 bwMode="auto">
          <a:xfrm>
            <a:off x="457200" y="1196752"/>
            <a:ext cx="8003232" cy="5277200"/>
          </a:xfrm>
        </p:spPr>
        <p:txBody>
          <a:bodyPr>
            <a:normAutofit fontScale="92500"/>
          </a:bodyPr>
          <a:lstStyle/>
          <a:p>
            <a:pPr algn="just">
              <a:spcAft>
                <a:spcPts val="1200"/>
              </a:spcAft>
              <a:defRPr/>
            </a:pPr>
            <a:r>
              <a:rPr lang="ru-RU"/>
              <a:t>В соответствии со ч. 1 ст. 255 ТК РФ, женщинам по их заявлению и на основании листка нетрудоспособности предоставляются отпуска по беременности и родам продолжительностью 70 (в случае многоплодной беременности — 84) календарных дней до родов и 70 (в случае осложненных родов — 86, при рождении двух или более детей — 110) календарных дней после родов с выплатой пособия.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Законодательство не предоставляет возможности женщине, находясь в отпуске по беременности и родам, продолжать работать и одновременно получать пособие по беременности и родам. Таким образом, женщине нужно выбирать между пособием по беременности и родам и заработной платой.</a:t>
            </a:r>
            <a:endParaRPr/>
          </a:p>
          <a:p>
            <a:pPr>
              <a:defRPr/>
            </a:pPr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0" y="662875"/>
            <a:ext cx="8928991" cy="257253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67544" y="116632"/>
            <a:ext cx="7467600" cy="576064"/>
          </a:xfrm>
        </p:spPr>
        <p:txBody>
          <a:bodyPr/>
          <a:lstStyle/>
          <a:p>
            <a:pPr>
              <a:defRPr/>
            </a:pPr>
            <a:r>
              <a:rPr lang="ru-RU" b="1"/>
              <a:t>Отпуск по уходу за ребенком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 bwMode="auto">
          <a:xfrm>
            <a:off x="457200" y="1291409"/>
            <a:ext cx="7931224" cy="5182543"/>
          </a:xfrm>
        </p:spPr>
        <p:txBody>
          <a:bodyPr>
            <a:normAutofit fontScale="85000" lnSpcReduction="20000"/>
          </a:bodyPr>
          <a:lstStyle/>
          <a:p>
            <a:pPr algn="just">
              <a:spcAft>
                <a:spcPts val="1200"/>
              </a:spcAft>
              <a:defRPr/>
            </a:pPr>
            <a:r>
              <a:rPr lang="ru-RU"/>
              <a:t>Согласно ст. 256 ТК РФ, женщине предоставляется отпуск по уходу за ребенком до достижения им возраста 3 лет. Условно этот отпуск можно разделить на два периода: отпуск по уходу за ребенком до достижения им возраста полутора лет, в течение которого женщина получает пособие по уходу за ребенком, и отпуск по уходу за ребенком от полутора до трех лет. Это деление имеет значение только для целей выплаты пособий, а с точки зрения трудовых отношений — это один отпуск, и правовое положение женщины и в том и в другом случае одинаковое.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Отпуск по уходу за ребенком может быть использован женщиной полностью или по частям. Женщина может работать на условиях неполного рабочего времени или на дому с сохранением права на получение пособия по государственному социальному страхованию.</a:t>
            </a:r>
            <a:endParaRPr/>
          </a:p>
          <a:p>
            <a:pPr algn="just">
              <a:spcAft>
                <a:spcPts val="1200"/>
              </a:spcAft>
              <a:defRPr/>
            </a:pPr>
            <a:r>
              <a:rPr lang="ru-RU"/>
              <a:t>Причем работодатель не имеет права отказать женщине в установлении неполного рабочего времени.</a:t>
            </a:r>
            <a:endParaRPr/>
          </a:p>
          <a:p>
            <a:pPr>
              <a:defRPr/>
            </a:pPr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-826" y="691788"/>
            <a:ext cx="8928991" cy="257253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name="Lines">
  <a:themeElements>
    <a:clrScheme name="Lines">
      <a:dk1>
        <a:sysClr val="windowText" lastClr="000000"/>
      </a:dk1>
      <a:lt1>
        <a:srgbClr val="D4735E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3300"/>
      </a:hlink>
      <a:folHlink>
        <a:srgbClr val="B2B2B2"/>
      </a:folHlink>
    </a:clrScheme>
    <a:fontScheme name="Times New Roman">
      <a:majorFont>
        <a:latin typeface="Times New Roman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>
            <a:tint val="96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>
          <a:blip xmlns:r="http://schemas.openxmlformats.org/officeDocument/2006/relationships" r:embed="rId1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>
    <a:spDef>
      <a:spPr bwMode="auto"/>
      <a:bodyPr/>
      <a:lstStyle/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</TotalTime>
  <Words>2409</Words>
  <Application>Microsoft Office PowerPoint</Application>
  <DocSecurity>0</DocSecurity>
  <PresentationFormat>Экран (4:3)</PresentationFormat>
  <Paragraphs>128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Franklin Gothic Book</vt:lpstr>
      <vt:lpstr>Franklin Gothic Medium</vt:lpstr>
      <vt:lpstr>Times New Roman</vt:lpstr>
      <vt:lpstr>Wingdings</vt:lpstr>
      <vt:lpstr>Lines</vt:lpstr>
      <vt:lpstr>Обеспечение безопасных условий и охраны труда женщин                    (методическое пособие)</vt:lpstr>
      <vt:lpstr>Гендерная политика</vt:lpstr>
      <vt:lpstr>В интересах женщин</vt:lpstr>
      <vt:lpstr>Тяжелый труд</vt:lpstr>
      <vt:lpstr>Перевод</vt:lpstr>
      <vt:lpstr>Условия труда</vt:lpstr>
      <vt:lpstr>Неполное рабочее время</vt:lpstr>
      <vt:lpstr>Отпуск по беременности и родам</vt:lpstr>
      <vt:lpstr>Отпуск по уходу за ребенком</vt:lpstr>
      <vt:lpstr>Перерывы</vt:lpstr>
      <vt:lpstr>Отпуска</vt:lpstr>
      <vt:lpstr>Дополнительные выходные</vt:lpstr>
      <vt:lpstr>Увольнение</vt:lpstr>
      <vt:lpstr>Презентация PowerPoint</vt:lpstr>
      <vt:lpstr>На каких работах женщины не смогут работать</vt:lpstr>
      <vt:lpstr>На каких работах женщины не смогут работать</vt:lpstr>
      <vt:lpstr>Профессии в перечне разбиты по видам производств:</vt:lpstr>
      <vt:lpstr>Действие перечня распространяется</vt:lpstr>
      <vt:lpstr>ЖЕНЩИНЫ-ПЕНСИОНЕРЫ</vt:lpstr>
      <vt:lpstr>РЕЖИМ РАБОТЫ ЖЕНЩИН-ПЕНСИОНЕРОВ</vt:lpstr>
      <vt:lpstr>УСЛОВИЯ ТРУДА ЖЕНЩИН-ПЕНСИОНЕРОВ</vt:lpstr>
      <vt:lpstr>              Права, гарантии и льготы редко соблюдаются работодателями в полном объёме. Из-за этого на практике возникают сложные ситуации.                      Главное – чтобы обе стороны были знакомы с действующими правилами, требованиями. При получении новых знаний становится проще действовать. Граждане быстрее понимают, как защитить свои права при появлении тех или иных обстоятельств.  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Ришко Инна Владимировна</dc:creator>
  <cp:keywords/>
  <dc:description/>
  <cp:lastModifiedBy>Кытманова Дина Михайлова</cp:lastModifiedBy>
  <cp:revision>131</cp:revision>
  <dcterms:created xsi:type="dcterms:W3CDTF">2020-03-06T06:57:08Z</dcterms:created>
  <dcterms:modified xsi:type="dcterms:W3CDTF">2023-09-07T11:56:34Z</dcterms:modified>
  <cp:category/>
  <dc:identifier/>
  <cp:contentStatus/>
  <dc:language/>
  <cp:version/>
</cp:coreProperties>
</file>