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5"/>
  </p:notesMasterIdLst>
  <p:sldIdLst>
    <p:sldId id="401" r:id="rId2"/>
    <p:sldId id="402" r:id="rId3"/>
    <p:sldId id="386" r:id="rId4"/>
    <p:sldId id="413" r:id="rId5"/>
    <p:sldId id="412" r:id="rId6"/>
    <p:sldId id="404" r:id="rId7"/>
    <p:sldId id="417" r:id="rId8"/>
    <p:sldId id="418" r:id="rId9"/>
    <p:sldId id="419" r:id="rId10"/>
    <p:sldId id="403" r:id="rId11"/>
    <p:sldId id="405" r:id="rId12"/>
    <p:sldId id="414" r:id="rId13"/>
    <p:sldId id="415" r:id="rId14"/>
    <p:sldId id="416" r:id="rId15"/>
    <p:sldId id="390" r:id="rId16"/>
    <p:sldId id="406" r:id="rId17"/>
    <p:sldId id="434" r:id="rId18"/>
    <p:sldId id="408" r:id="rId19"/>
    <p:sldId id="421" r:id="rId20"/>
    <p:sldId id="422" r:id="rId21"/>
    <p:sldId id="423" r:id="rId22"/>
    <p:sldId id="424" r:id="rId23"/>
    <p:sldId id="391" r:id="rId24"/>
    <p:sldId id="397" r:id="rId25"/>
    <p:sldId id="394" r:id="rId26"/>
    <p:sldId id="399" r:id="rId27"/>
    <p:sldId id="395" r:id="rId28"/>
    <p:sldId id="396" r:id="rId29"/>
    <p:sldId id="425" r:id="rId30"/>
    <p:sldId id="426" r:id="rId31"/>
    <p:sldId id="427" r:id="rId32"/>
    <p:sldId id="428" r:id="rId33"/>
    <p:sldId id="430" r:id="rId34"/>
    <p:sldId id="429" r:id="rId35"/>
    <p:sldId id="431" r:id="rId36"/>
    <p:sldId id="432" r:id="rId37"/>
    <p:sldId id="433" r:id="rId38"/>
    <p:sldId id="385" r:id="rId39"/>
    <p:sldId id="400" r:id="rId40"/>
    <p:sldId id="411" r:id="rId41"/>
    <p:sldId id="409" r:id="rId42"/>
    <p:sldId id="410" r:id="rId43"/>
    <p:sldId id="398" r:id="rId44"/>
  </p:sldIdLst>
  <p:sldSz cx="9144000" cy="6858000" type="overhead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2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71064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85277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99490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13703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00CC"/>
    <a:srgbClr val="0000FF"/>
    <a:srgbClr val="F3F7FB"/>
    <a:srgbClr val="EAEAEA"/>
    <a:srgbClr val="DDDDDD"/>
    <a:srgbClr val="33A5A2"/>
    <a:srgbClr val="FFFF99"/>
    <a:srgbClr val="A419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2674" autoAdjust="0"/>
  </p:normalViewPr>
  <p:slideViewPr>
    <p:cSldViewPr snapToGrid="0" snapToObjects="1">
      <p:cViewPr varScale="1">
        <p:scale>
          <a:sx n="108" d="100"/>
          <a:sy n="108" d="100"/>
        </p:scale>
        <p:origin x="2094" y="96"/>
      </p:cViewPr>
      <p:guideLst>
        <p:guide orient="horz" pos="38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11517-2A92-4E09-900C-F9C0A4F97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C1E2E-A830-4F29-A6BB-79893F8CD51C}">
      <dgm:prSet phldrT="[Текст]"/>
      <dgm:spPr/>
      <dgm:t>
        <a:bodyPr/>
        <a:lstStyle/>
        <a:p>
          <a:r>
            <a:rPr lang="ru-RU" dirty="0" smtClean="0"/>
            <a:t>Общедоступные сервисы</a:t>
          </a:r>
          <a:endParaRPr lang="ru-RU" dirty="0"/>
        </a:p>
      </dgm:t>
    </dgm:pt>
    <dgm:pt modelId="{43A68918-896D-4966-B12B-BA8A40C3BE03}" type="parTrans" cxnId="{D6533477-1E98-4622-B168-8BEE452F8104}">
      <dgm:prSet/>
      <dgm:spPr/>
      <dgm:t>
        <a:bodyPr/>
        <a:lstStyle/>
        <a:p>
          <a:endParaRPr lang="ru-RU"/>
        </a:p>
      </dgm:t>
    </dgm:pt>
    <dgm:pt modelId="{2A321BBB-923E-4437-A692-A1605DF1C1A3}" type="sibTrans" cxnId="{D6533477-1E98-4622-B168-8BEE452F8104}">
      <dgm:prSet/>
      <dgm:spPr/>
      <dgm:t>
        <a:bodyPr/>
        <a:lstStyle/>
        <a:p>
          <a:endParaRPr lang="ru-RU"/>
        </a:p>
      </dgm:t>
    </dgm:pt>
    <dgm:pt modelId="{2E20CB33-AD10-400F-9023-2214FC65BFC0}">
      <dgm:prSet phldrT="[Текст]"/>
      <dgm:spPr/>
      <dgm:t>
        <a:bodyPr/>
        <a:lstStyle/>
        <a:p>
          <a:r>
            <a:rPr lang="ru-RU" dirty="0" smtClean="0"/>
            <a:t>Поиск мест приема ПФР</a:t>
          </a:r>
          <a:endParaRPr lang="ru-RU" dirty="0"/>
        </a:p>
      </dgm:t>
    </dgm:pt>
    <dgm:pt modelId="{91C9D674-E49A-4AAF-B060-467E6BEA30D1}" type="parTrans" cxnId="{5102B1C3-A6AD-4580-A133-BD71725225EF}">
      <dgm:prSet/>
      <dgm:spPr/>
      <dgm:t>
        <a:bodyPr/>
        <a:lstStyle/>
        <a:p>
          <a:endParaRPr lang="ru-RU"/>
        </a:p>
      </dgm:t>
    </dgm:pt>
    <dgm:pt modelId="{46E1DC59-0364-45BE-B531-DB3BC89DEC25}" type="sibTrans" cxnId="{5102B1C3-A6AD-4580-A133-BD71725225EF}">
      <dgm:prSet/>
      <dgm:spPr/>
      <dgm:t>
        <a:bodyPr/>
        <a:lstStyle/>
        <a:p>
          <a:endParaRPr lang="ru-RU"/>
        </a:p>
      </dgm:t>
    </dgm:pt>
    <dgm:pt modelId="{6F9951B6-92DA-406D-BC76-21B22C5FC1EE}">
      <dgm:prSet phldrT="[Текст]"/>
      <dgm:spPr/>
      <dgm:t>
        <a:bodyPr/>
        <a:lstStyle/>
        <a:p>
          <a:r>
            <a:rPr lang="ru-RU" dirty="0" smtClean="0"/>
            <a:t>Сервисы информирования</a:t>
          </a:r>
          <a:endParaRPr lang="ru-RU" dirty="0"/>
        </a:p>
      </dgm:t>
    </dgm:pt>
    <dgm:pt modelId="{790BD2B5-AC16-4118-9376-3D1E517E8DFC}" type="parTrans" cxnId="{DCC97DD8-DEF8-475A-A113-3166100C7C16}">
      <dgm:prSet/>
      <dgm:spPr/>
      <dgm:t>
        <a:bodyPr/>
        <a:lstStyle/>
        <a:p>
          <a:endParaRPr lang="ru-RU"/>
        </a:p>
      </dgm:t>
    </dgm:pt>
    <dgm:pt modelId="{4F09951B-D0D4-4AA4-B235-FFB8A9FAB310}" type="sibTrans" cxnId="{DCC97DD8-DEF8-475A-A113-3166100C7C16}">
      <dgm:prSet/>
      <dgm:spPr/>
      <dgm:t>
        <a:bodyPr/>
        <a:lstStyle/>
        <a:p>
          <a:endParaRPr lang="ru-RU"/>
        </a:p>
      </dgm:t>
    </dgm:pt>
    <dgm:pt modelId="{C314985D-3F46-4C43-BE62-F1F6F5DB3098}">
      <dgm:prSet phldrT="[Текст]"/>
      <dgm:spPr/>
      <dgm:t>
        <a:bodyPr/>
        <a:lstStyle/>
        <a:p>
          <a:r>
            <a:rPr lang="ru-RU" dirty="0" smtClean="0"/>
            <a:t>Информирование о состоянии ИЛС</a:t>
          </a:r>
          <a:endParaRPr lang="ru-RU" dirty="0"/>
        </a:p>
      </dgm:t>
    </dgm:pt>
    <dgm:pt modelId="{89A4F5A7-7F7B-4B3C-A6CC-D759222DF92A}" type="parTrans" cxnId="{1AD68AB9-244D-4DB6-BA03-336A25CB285D}">
      <dgm:prSet/>
      <dgm:spPr/>
      <dgm:t>
        <a:bodyPr/>
        <a:lstStyle/>
        <a:p>
          <a:endParaRPr lang="ru-RU"/>
        </a:p>
      </dgm:t>
    </dgm:pt>
    <dgm:pt modelId="{9DCDF592-DF5F-4885-B849-FA57B0F341C3}" type="sibTrans" cxnId="{1AD68AB9-244D-4DB6-BA03-336A25CB285D}">
      <dgm:prSet/>
      <dgm:spPr/>
      <dgm:t>
        <a:bodyPr/>
        <a:lstStyle/>
        <a:p>
          <a:endParaRPr lang="ru-RU"/>
        </a:p>
      </dgm:t>
    </dgm:pt>
    <dgm:pt modelId="{CD13B24B-720A-4362-8EE6-A9950F54CA3B}">
      <dgm:prSet phldrT="[Текст]"/>
      <dgm:spPr/>
      <dgm:t>
        <a:bodyPr/>
        <a:lstStyle/>
        <a:p>
          <a:r>
            <a:rPr lang="ru-RU" dirty="0" smtClean="0"/>
            <a:t>Направить обращение в ПФР</a:t>
          </a:r>
          <a:endParaRPr lang="ru-RU" dirty="0"/>
        </a:p>
      </dgm:t>
    </dgm:pt>
    <dgm:pt modelId="{6A68453F-7CAF-4ACC-8033-6E25DABC5B57}" type="parTrans" cxnId="{C778A618-C2A2-4F49-B96D-1E419B75D61E}">
      <dgm:prSet/>
      <dgm:spPr/>
      <dgm:t>
        <a:bodyPr/>
        <a:lstStyle/>
        <a:p>
          <a:endParaRPr lang="ru-RU"/>
        </a:p>
      </dgm:t>
    </dgm:pt>
    <dgm:pt modelId="{AD8C6C4D-DA50-45D2-ABFD-AF30EAAD2B99}" type="sibTrans" cxnId="{C778A618-C2A2-4F49-B96D-1E419B75D61E}">
      <dgm:prSet/>
      <dgm:spPr/>
      <dgm:t>
        <a:bodyPr/>
        <a:lstStyle/>
        <a:p>
          <a:endParaRPr lang="ru-RU"/>
        </a:p>
      </dgm:t>
    </dgm:pt>
    <dgm:pt modelId="{27F11816-A195-4B58-B346-D9D1E3A7E708}">
      <dgm:prSet phldrT="[Текст]"/>
      <dgm:spPr/>
      <dgm:t>
        <a:bodyPr/>
        <a:lstStyle/>
        <a:p>
          <a:r>
            <a:rPr lang="ru-RU" dirty="0" smtClean="0"/>
            <a:t>Предварительная запись на приём</a:t>
          </a:r>
          <a:endParaRPr lang="ru-RU" dirty="0"/>
        </a:p>
      </dgm:t>
    </dgm:pt>
    <dgm:pt modelId="{02528511-07A9-44C2-83E8-C4F11DCAD0FD}" type="parTrans" cxnId="{45839C9B-13E6-47A5-9B38-3F8201691A4F}">
      <dgm:prSet/>
      <dgm:spPr/>
      <dgm:t>
        <a:bodyPr/>
        <a:lstStyle/>
        <a:p>
          <a:endParaRPr lang="ru-RU"/>
        </a:p>
      </dgm:t>
    </dgm:pt>
    <dgm:pt modelId="{67A55D5D-7596-49A9-BEDD-3C557310A2E4}" type="sibTrans" cxnId="{45839C9B-13E6-47A5-9B38-3F8201691A4F}">
      <dgm:prSet/>
      <dgm:spPr/>
      <dgm:t>
        <a:bodyPr/>
        <a:lstStyle/>
        <a:p>
          <a:endParaRPr lang="ru-RU"/>
        </a:p>
      </dgm:t>
    </dgm:pt>
    <dgm:pt modelId="{CEDF7096-9CEE-4B62-B99D-AE81757A422B}">
      <dgm:prSet phldrT="[Текст]"/>
      <dgm:spPr/>
      <dgm:t>
        <a:bodyPr/>
        <a:lstStyle/>
        <a:p>
          <a:r>
            <a:rPr lang="ru-RU" dirty="0" smtClean="0"/>
            <a:t>Заказ документов ПФР в бумажном виде</a:t>
          </a:r>
          <a:endParaRPr lang="ru-RU" dirty="0"/>
        </a:p>
      </dgm:t>
    </dgm:pt>
    <dgm:pt modelId="{C00309F5-50B3-4F00-9E0E-6F3D9CD72C4E}" type="parTrans" cxnId="{089251B3-8C04-48A9-90F9-1D6D448B8224}">
      <dgm:prSet/>
      <dgm:spPr/>
      <dgm:t>
        <a:bodyPr/>
        <a:lstStyle/>
        <a:p>
          <a:endParaRPr lang="ru-RU"/>
        </a:p>
      </dgm:t>
    </dgm:pt>
    <dgm:pt modelId="{2F0F9D66-219B-4EDC-B28B-7128064D8549}" type="sibTrans" cxnId="{089251B3-8C04-48A9-90F9-1D6D448B8224}">
      <dgm:prSet/>
      <dgm:spPr/>
      <dgm:t>
        <a:bodyPr/>
        <a:lstStyle/>
        <a:p>
          <a:endParaRPr lang="ru-RU"/>
        </a:p>
      </dgm:t>
    </dgm:pt>
    <dgm:pt modelId="{564877E1-00DF-4239-8281-35D8EAEFFE1A}">
      <dgm:prSet phldrT="[Текст]"/>
      <dgm:spPr/>
      <dgm:t>
        <a:bodyPr/>
        <a:lstStyle/>
        <a:p>
          <a:r>
            <a:rPr lang="ru-RU" dirty="0" smtClean="0"/>
            <a:t>Авторизация застрахованного лица</a:t>
          </a:r>
          <a:endParaRPr lang="ru-RU" dirty="0"/>
        </a:p>
      </dgm:t>
    </dgm:pt>
    <dgm:pt modelId="{EA9C90CB-9D18-47C9-8511-F72BDD80DE69}" type="parTrans" cxnId="{7AB27B6B-0C67-46FE-9464-1260400801C1}">
      <dgm:prSet/>
      <dgm:spPr/>
      <dgm:t>
        <a:bodyPr/>
        <a:lstStyle/>
        <a:p>
          <a:endParaRPr lang="ru-RU"/>
        </a:p>
      </dgm:t>
    </dgm:pt>
    <dgm:pt modelId="{0AEAFAB3-B0B8-4262-9293-2539A035DD16}" type="sibTrans" cxnId="{7AB27B6B-0C67-46FE-9464-1260400801C1}">
      <dgm:prSet/>
      <dgm:spPr/>
      <dgm:t>
        <a:bodyPr/>
        <a:lstStyle/>
        <a:p>
          <a:endParaRPr lang="ru-RU"/>
        </a:p>
      </dgm:t>
    </dgm:pt>
    <dgm:pt modelId="{8AFAA077-B7C7-4E46-B579-65039E7843F4}">
      <dgm:prSet phldrT="[Текст]"/>
      <dgm:spPr/>
      <dgm:t>
        <a:bodyPr/>
        <a:lstStyle/>
        <a:p>
          <a:r>
            <a:rPr lang="ru-RU" dirty="0" smtClean="0"/>
            <a:t>Информирование о назначенной пенсии и социальных выплатах</a:t>
          </a:r>
          <a:endParaRPr lang="ru-RU" dirty="0"/>
        </a:p>
      </dgm:t>
    </dgm:pt>
    <dgm:pt modelId="{8366B4D1-7363-44CA-ADFA-609C65CABB5E}" type="parTrans" cxnId="{350A1557-1D88-4C37-805A-94F75FD77F6A}">
      <dgm:prSet/>
      <dgm:spPr/>
      <dgm:t>
        <a:bodyPr/>
        <a:lstStyle/>
        <a:p>
          <a:endParaRPr lang="ru-RU"/>
        </a:p>
      </dgm:t>
    </dgm:pt>
    <dgm:pt modelId="{B016605B-F993-416A-84E3-0AAF0861F5B8}" type="sibTrans" cxnId="{350A1557-1D88-4C37-805A-94F75FD77F6A}">
      <dgm:prSet/>
      <dgm:spPr/>
      <dgm:t>
        <a:bodyPr/>
        <a:lstStyle/>
        <a:p>
          <a:endParaRPr lang="ru-RU"/>
        </a:p>
      </dgm:t>
    </dgm:pt>
    <dgm:pt modelId="{3A0DE2A8-3FCB-4E64-98ED-CDB7151FD09A}">
      <dgm:prSet phldrT="[Текст]"/>
      <dgm:spPr/>
      <dgm:t>
        <a:bodyPr/>
        <a:lstStyle/>
        <a:p>
          <a:r>
            <a:rPr lang="ru-RU" dirty="0" smtClean="0"/>
            <a:t>Информирование о размере (остатке) средств МСК</a:t>
          </a:r>
          <a:endParaRPr lang="ru-RU" dirty="0"/>
        </a:p>
      </dgm:t>
    </dgm:pt>
    <dgm:pt modelId="{CB477BA6-9C0D-41D5-86E7-0296E975B201}" type="parTrans" cxnId="{3F0A90D3-B754-423B-A269-DB44CA1C7DB1}">
      <dgm:prSet/>
      <dgm:spPr/>
      <dgm:t>
        <a:bodyPr/>
        <a:lstStyle/>
        <a:p>
          <a:endParaRPr lang="ru-RU"/>
        </a:p>
      </dgm:t>
    </dgm:pt>
    <dgm:pt modelId="{0B33E170-9AB9-4BFA-926A-AC120AF711AA}" type="sibTrans" cxnId="{3F0A90D3-B754-423B-A269-DB44CA1C7DB1}">
      <dgm:prSet/>
      <dgm:spPr/>
      <dgm:t>
        <a:bodyPr/>
        <a:lstStyle/>
        <a:p>
          <a:endParaRPr lang="ru-RU"/>
        </a:p>
      </dgm:t>
    </dgm:pt>
    <dgm:pt modelId="{69923353-2136-4207-BC32-978581BDBE52}">
      <dgm:prSet phldrT="[Текст]"/>
      <dgm:spPr/>
      <dgm:t>
        <a:bodyPr/>
        <a:lstStyle/>
        <a:p>
          <a:r>
            <a:rPr lang="ru-RU" dirty="0" smtClean="0"/>
            <a:t>История обращений</a:t>
          </a:r>
          <a:endParaRPr lang="ru-RU" dirty="0"/>
        </a:p>
      </dgm:t>
    </dgm:pt>
    <dgm:pt modelId="{81625C6C-53B8-4248-A2DC-239501D1C9F6}" type="parTrans" cxnId="{85A26D23-346D-48A7-98F3-B7486CBB5952}">
      <dgm:prSet/>
      <dgm:spPr/>
      <dgm:t>
        <a:bodyPr/>
        <a:lstStyle/>
        <a:p>
          <a:endParaRPr lang="ru-RU"/>
        </a:p>
      </dgm:t>
    </dgm:pt>
    <dgm:pt modelId="{1369FF11-17DE-4BB4-B5FD-D18721EDB734}" type="sibTrans" cxnId="{85A26D23-346D-48A7-98F3-B7486CBB5952}">
      <dgm:prSet/>
      <dgm:spPr/>
      <dgm:t>
        <a:bodyPr/>
        <a:lstStyle/>
        <a:p>
          <a:endParaRPr lang="ru-RU"/>
        </a:p>
      </dgm:t>
    </dgm:pt>
    <dgm:pt modelId="{21F7CB57-4547-4FE7-B4B7-C1EC49900BC6}" type="pres">
      <dgm:prSet presAssocID="{C2C11517-2A92-4E09-900C-F9C0A4F97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112D-A11A-4291-9B46-004E888B5313}" type="pres">
      <dgm:prSet presAssocID="{E09C1E2E-A830-4F29-A6BB-79893F8CD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BCB0-923F-457E-AC37-C970F4A5BF2F}" type="pres">
      <dgm:prSet presAssocID="{E09C1E2E-A830-4F29-A6BB-79893F8CD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FAD0-4A10-4CA9-A7B3-4E9980881E03}" type="pres">
      <dgm:prSet presAssocID="{6F9951B6-92DA-406D-BC76-21B22C5FC1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D970-79BD-4E53-9DD7-920DA3A0BAF7}" type="pres">
      <dgm:prSet presAssocID="{6F9951B6-92DA-406D-BC76-21B22C5FC1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9781E-CE89-4BF2-86CC-437DA050449C}" type="presOf" srcId="{C2C11517-2A92-4E09-900C-F9C0A4F9767A}" destId="{21F7CB57-4547-4FE7-B4B7-C1EC49900BC6}" srcOrd="0" destOrd="0" presId="urn:microsoft.com/office/officeart/2005/8/layout/vList2"/>
    <dgm:cxn modelId="{85A26D23-346D-48A7-98F3-B7486CBB5952}" srcId="{6F9951B6-92DA-406D-BC76-21B22C5FC1EE}" destId="{69923353-2136-4207-BC32-978581BDBE52}" srcOrd="3" destOrd="0" parTransId="{81625C6C-53B8-4248-A2DC-239501D1C9F6}" sibTransId="{1369FF11-17DE-4BB4-B5FD-D18721EDB734}"/>
    <dgm:cxn modelId="{350A1557-1D88-4C37-805A-94F75FD77F6A}" srcId="{6F9951B6-92DA-406D-BC76-21B22C5FC1EE}" destId="{8AFAA077-B7C7-4E46-B579-65039E7843F4}" srcOrd="1" destOrd="0" parTransId="{8366B4D1-7363-44CA-ADFA-609C65CABB5E}" sibTransId="{B016605B-F993-416A-84E3-0AAF0861F5B8}"/>
    <dgm:cxn modelId="{1A999094-AC91-488E-BE1C-F1742C3A34B4}" type="presOf" srcId="{CEDF7096-9CEE-4B62-B99D-AE81757A422B}" destId="{D444BCB0-923F-457E-AC37-C970F4A5BF2F}" srcOrd="0" destOrd="3" presId="urn:microsoft.com/office/officeart/2005/8/layout/vList2"/>
    <dgm:cxn modelId="{67B43E94-D9DD-4790-82F9-1BA2C7CA38A7}" type="presOf" srcId="{CD13B24B-720A-4362-8EE6-A9950F54CA3B}" destId="{D444BCB0-923F-457E-AC37-C970F4A5BF2F}" srcOrd="0" destOrd="1" presId="urn:microsoft.com/office/officeart/2005/8/layout/vList2"/>
    <dgm:cxn modelId="{D14F2698-C824-4713-AE8F-37DC48089669}" type="presOf" srcId="{69923353-2136-4207-BC32-978581BDBE52}" destId="{A57FD970-79BD-4E53-9DD7-920DA3A0BAF7}" srcOrd="0" destOrd="3" presId="urn:microsoft.com/office/officeart/2005/8/layout/vList2"/>
    <dgm:cxn modelId="{106CEFE4-E2BB-4DC3-955F-3950C42FA10C}" type="presOf" srcId="{E09C1E2E-A830-4F29-A6BB-79893F8CD51C}" destId="{2BD5112D-A11A-4291-9B46-004E888B5313}" srcOrd="0" destOrd="0" presId="urn:microsoft.com/office/officeart/2005/8/layout/vList2"/>
    <dgm:cxn modelId="{D6533477-1E98-4622-B168-8BEE452F8104}" srcId="{C2C11517-2A92-4E09-900C-F9C0A4F9767A}" destId="{E09C1E2E-A830-4F29-A6BB-79893F8CD51C}" srcOrd="0" destOrd="0" parTransId="{43A68918-896D-4966-B12B-BA8A40C3BE03}" sibTransId="{2A321BBB-923E-4437-A692-A1605DF1C1A3}"/>
    <dgm:cxn modelId="{3F0A90D3-B754-423B-A269-DB44CA1C7DB1}" srcId="{6F9951B6-92DA-406D-BC76-21B22C5FC1EE}" destId="{3A0DE2A8-3FCB-4E64-98ED-CDB7151FD09A}" srcOrd="2" destOrd="0" parTransId="{CB477BA6-9C0D-41D5-86E7-0296E975B201}" sibTransId="{0B33E170-9AB9-4BFA-926A-AC120AF711AA}"/>
    <dgm:cxn modelId="{5102B1C3-A6AD-4580-A133-BD71725225EF}" srcId="{E09C1E2E-A830-4F29-A6BB-79893F8CD51C}" destId="{2E20CB33-AD10-400F-9023-2214FC65BFC0}" srcOrd="0" destOrd="0" parTransId="{91C9D674-E49A-4AAF-B060-467E6BEA30D1}" sibTransId="{46E1DC59-0364-45BE-B531-DB3BC89DEC25}"/>
    <dgm:cxn modelId="{089251B3-8C04-48A9-90F9-1D6D448B8224}" srcId="{E09C1E2E-A830-4F29-A6BB-79893F8CD51C}" destId="{CEDF7096-9CEE-4B62-B99D-AE81757A422B}" srcOrd="3" destOrd="0" parTransId="{C00309F5-50B3-4F00-9E0E-6F3D9CD72C4E}" sibTransId="{2F0F9D66-219B-4EDC-B28B-7128064D8549}"/>
    <dgm:cxn modelId="{90B8349C-0E38-470F-8263-27A194C8A438}" type="presOf" srcId="{27F11816-A195-4B58-B346-D9D1E3A7E708}" destId="{D444BCB0-923F-457E-AC37-C970F4A5BF2F}" srcOrd="0" destOrd="2" presId="urn:microsoft.com/office/officeart/2005/8/layout/vList2"/>
    <dgm:cxn modelId="{7AB27B6B-0C67-46FE-9464-1260400801C1}" srcId="{E09C1E2E-A830-4F29-A6BB-79893F8CD51C}" destId="{564877E1-00DF-4239-8281-35D8EAEFFE1A}" srcOrd="4" destOrd="0" parTransId="{EA9C90CB-9D18-47C9-8511-F72BDD80DE69}" sibTransId="{0AEAFAB3-B0B8-4262-9293-2539A035DD16}"/>
    <dgm:cxn modelId="{6C541E64-BA0B-4692-B5E3-93279C9BCCAA}" type="presOf" srcId="{6F9951B6-92DA-406D-BC76-21B22C5FC1EE}" destId="{662DFAD0-4A10-4CA9-A7B3-4E9980881E03}" srcOrd="0" destOrd="0" presId="urn:microsoft.com/office/officeart/2005/8/layout/vList2"/>
    <dgm:cxn modelId="{45839C9B-13E6-47A5-9B38-3F8201691A4F}" srcId="{E09C1E2E-A830-4F29-A6BB-79893F8CD51C}" destId="{27F11816-A195-4B58-B346-D9D1E3A7E708}" srcOrd="2" destOrd="0" parTransId="{02528511-07A9-44C2-83E8-C4F11DCAD0FD}" sibTransId="{67A55D5D-7596-49A9-BEDD-3C557310A2E4}"/>
    <dgm:cxn modelId="{7E2B8AF2-76E4-4315-9849-76F94C5A7F15}" type="presOf" srcId="{C314985D-3F46-4C43-BE62-F1F6F5DB3098}" destId="{A57FD970-79BD-4E53-9DD7-920DA3A0BAF7}" srcOrd="0" destOrd="0" presId="urn:microsoft.com/office/officeart/2005/8/layout/vList2"/>
    <dgm:cxn modelId="{24498377-22C4-49BC-ACBC-D513A7AE332B}" type="presOf" srcId="{8AFAA077-B7C7-4E46-B579-65039E7843F4}" destId="{A57FD970-79BD-4E53-9DD7-920DA3A0BAF7}" srcOrd="0" destOrd="1" presId="urn:microsoft.com/office/officeart/2005/8/layout/vList2"/>
    <dgm:cxn modelId="{1DF0F610-3BE9-4D26-8312-6DC4513BE18B}" type="presOf" srcId="{564877E1-00DF-4239-8281-35D8EAEFFE1A}" destId="{D444BCB0-923F-457E-AC37-C970F4A5BF2F}" srcOrd="0" destOrd="4" presId="urn:microsoft.com/office/officeart/2005/8/layout/vList2"/>
    <dgm:cxn modelId="{FADE2467-3BF9-45A6-9DB0-EBD64A2E91CD}" type="presOf" srcId="{3A0DE2A8-3FCB-4E64-98ED-CDB7151FD09A}" destId="{A57FD970-79BD-4E53-9DD7-920DA3A0BAF7}" srcOrd="0" destOrd="2" presId="urn:microsoft.com/office/officeart/2005/8/layout/vList2"/>
    <dgm:cxn modelId="{4D8B5FA0-1704-44AD-A7AB-3F3D619B0AF8}" type="presOf" srcId="{2E20CB33-AD10-400F-9023-2214FC65BFC0}" destId="{D444BCB0-923F-457E-AC37-C970F4A5BF2F}" srcOrd="0" destOrd="0" presId="urn:microsoft.com/office/officeart/2005/8/layout/vList2"/>
    <dgm:cxn modelId="{1AD68AB9-244D-4DB6-BA03-336A25CB285D}" srcId="{6F9951B6-92DA-406D-BC76-21B22C5FC1EE}" destId="{C314985D-3F46-4C43-BE62-F1F6F5DB3098}" srcOrd="0" destOrd="0" parTransId="{89A4F5A7-7F7B-4B3C-A6CC-D759222DF92A}" sibTransId="{9DCDF592-DF5F-4885-B849-FA57B0F341C3}"/>
    <dgm:cxn modelId="{C778A618-C2A2-4F49-B96D-1E419B75D61E}" srcId="{E09C1E2E-A830-4F29-A6BB-79893F8CD51C}" destId="{CD13B24B-720A-4362-8EE6-A9950F54CA3B}" srcOrd="1" destOrd="0" parTransId="{6A68453F-7CAF-4ACC-8033-6E25DABC5B57}" sibTransId="{AD8C6C4D-DA50-45D2-ABFD-AF30EAAD2B99}"/>
    <dgm:cxn modelId="{DCC97DD8-DEF8-475A-A113-3166100C7C16}" srcId="{C2C11517-2A92-4E09-900C-F9C0A4F9767A}" destId="{6F9951B6-92DA-406D-BC76-21B22C5FC1EE}" srcOrd="1" destOrd="0" parTransId="{790BD2B5-AC16-4118-9376-3D1E517E8DFC}" sibTransId="{4F09951B-D0D4-4AA4-B235-FFB8A9FAB310}"/>
    <dgm:cxn modelId="{A4ED1D5C-2B16-4882-83C8-8011EE375547}" type="presParOf" srcId="{21F7CB57-4547-4FE7-B4B7-C1EC49900BC6}" destId="{2BD5112D-A11A-4291-9B46-004E888B5313}" srcOrd="0" destOrd="0" presId="urn:microsoft.com/office/officeart/2005/8/layout/vList2"/>
    <dgm:cxn modelId="{CFA2D0AA-14B8-4463-9DB9-0FAF909DD852}" type="presParOf" srcId="{21F7CB57-4547-4FE7-B4B7-C1EC49900BC6}" destId="{D444BCB0-923F-457E-AC37-C970F4A5BF2F}" srcOrd="1" destOrd="0" presId="urn:microsoft.com/office/officeart/2005/8/layout/vList2"/>
    <dgm:cxn modelId="{2FAC854B-C516-4376-B53E-B1AC7BCC0BBA}" type="presParOf" srcId="{21F7CB57-4547-4FE7-B4B7-C1EC49900BC6}" destId="{662DFAD0-4A10-4CA9-A7B3-4E9980881E03}" srcOrd="2" destOrd="0" presId="urn:microsoft.com/office/officeart/2005/8/layout/vList2"/>
    <dgm:cxn modelId="{A92A0618-4DF8-4915-9406-88460890DA22}" type="presParOf" srcId="{21F7CB57-4547-4FE7-B4B7-C1EC49900BC6}" destId="{A57FD970-79BD-4E53-9DD7-920DA3A0BAF7}" srcOrd="3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15D9-9B31-4462-890C-A6574A6D141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E74F3E2-DB3F-4358-AAF7-E2B6B3917767}">
      <dgm:prSet phldrT="[Текст]" custT="1"/>
      <dgm:spPr/>
      <dgm:t>
        <a:bodyPr/>
        <a:lstStyle/>
        <a:p>
          <a:r>
            <a:rPr lang="ru-RU" sz="1400" b="1" dirty="0" smtClean="0"/>
            <a:t>Приложение неавторизованного пользователя</a:t>
          </a:r>
          <a:endParaRPr lang="ru-RU" sz="1400" b="1" dirty="0"/>
        </a:p>
      </dgm:t>
    </dgm:pt>
    <dgm:pt modelId="{BB9ACE95-610E-4E76-B232-1062E0652E8B}" type="parTrans" cxnId="{51C62018-5E59-4BAF-927E-4AAA83A6C7EE}">
      <dgm:prSet/>
      <dgm:spPr/>
      <dgm:t>
        <a:bodyPr/>
        <a:lstStyle/>
        <a:p>
          <a:endParaRPr lang="ru-RU" sz="1400" b="1"/>
        </a:p>
      </dgm:t>
    </dgm:pt>
    <dgm:pt modelId="{8E33E439-9730-4BBB-9B38-E95FD7B786A5}" type="sibTrans" cxnId="{51C62018-5E59-4BAF-927E-4AAA83A6C7EE}">
      <dgm:prSet custT="1"/>
      <dgm:spPr/>
      <dgm:t>
        <a:bodyPr/>
        <a:lstStyle/>
        <a:p>
          <a:endParaRPr lang="ru-RU" sz="1400" b="1"/>
        </a:p>
      </dgm:t>
    </dgm:pt>
    <dgm:pt modelId="{22A7AA97-2B59-4DFF-823D-74C788183D11}">
      <dgm:prSet phldrT="[Текст]" custT="1"/>
      <dgm:spPr/>
      <dgm:t>
        <a:bodyPr/>
        <a:lstStyle/>
        <a:p>
          <a:r>
            <a:rPr lang="ru-RU" sz="1400" b="1" dirty="0" smtClean="0"/>
            <a:t>При авторизации пользователя необходимо ввести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F8A4E05D-C07A-4818-A574-34BD96FE7E5A}" type="parTrans" cxnId="{B94B7829-4BD9-48AE-AA30-780DFCB3BAF2}">
      <dgm:prSet/>
      <dgm:spPr/>
      <dgm:t>
        <a:bodyPr/>
        <a:lstStyle/>
        <a:p>
          <a:endParaRPr lang="ru-RU" sz="1400" b="1"/>
        </a:p>
      </dgm:t>
    </dgm:pt>
    <dgm:pt modelId="{AA8817F6-02FF-487C-9F58-CDDF6C7E748B}" type="sibTrans" cxnId="{B94B7829-4BD9-48AE-AA30-780DFCB3BAF2}">
      <dgm:prSet custT="1"/>
      <dgm:spPr/>
      <dgm:t>
        <a:bodyPr/>
        <a:lstStyle/>
        <a:p>
          <a:endParaRPr lang="ru-RU" sz="1400" b="1"/>
        </a:p>
      </dgm:t>
    </dgm:pt>
    <dgm:pt modelId="{1BAFD5BE-D228-40E7-A4EC-1E31DF17C1EB}">
      <dgm:prSet phldrT="[Текст]" custT="1"/>
      <dgm:spPr/>
      <dgm:t>
        <a:bodyPr/>
        <a:lstStyle/>
        <a:p>
          <a:r>
            <a:rPr lang="ru-RU" sz="1400" b="1" dirty="0" smtClean="0"/>
            <a:t>Подтвердить введенный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00DEC664-D6F6-41E4-97D7-1730140796DF}" type="parTrans" cxnId="{0B387AE2-BAAD-4BD5-B1A4-B12F4E26A5CF}">
      <dgm:prSet/>
      <dgm:spPr/>
      <dgm:t>
        <a:bodyPr/>
        <a:lstStyle/>
        <a:p>
          <a:endParaRPr lang="ru-RU" sz="1400" b="1"/>
        </a:p>
      </dgm:t>
    </dgm:pt>
    <dgm:pt modelId="{08974414-2EB8-4AE0-95EB-BC427DE50442}" type="sibTrans" cxnId="{0B387AE2-BAAD-4BD5-B1A4-B12F4E26A5CF}">
      <dgm:prSet custT="1"/>
      <dgm:spPr/>
      <dgm:t>
        <a:bodyPr/>
        <a:lstStyle/>
        <a:p>
          <a:endParaRPr lang="ru-RU" sz="1400" b="1"/>
        </a:p>
      </dgm:t>
    </dgm:pt>
    <dgm:pt modelId="{121B38C0-5150-44A6-8E4C-AD35140FD88A}">
      <dgm:prSet phldrT="[Текст]" custT="1"/>
      <dgm:spPr/>
      <dgm:t>
        <a:bodyPr/>
        <a:lstStyle/>
        <a:p>
          <a:r>
            <a:rPr lang="ru-RU" sz="1400" b="1" dirty="0" smtClean="0"/>
            <a:t>После ввода </a:t>
          </a:r>
          <a:r>
            <a:rPr lang="ru-RU" sz="1400" b="1" dirty="0" err="1" smtClean="0"/>
            <a:t>пинкода</a:t>
          </a:r>
          <a:r>
            <a:rPr lang="ru-RU" sz="1400" b="1" dirty="0" smtClean="0"/>
            <a:t> отображается страница авторизации ЕСИА </a:t>
          </a:r>
          <a:endParaRPr lang="ru-RU" sz="1400" b="1" dirty="0"/>
        </a:p>
      </dgm:t>
    </dgm:pt>
    <dgm:pt modelId="{A582045E-3A0C-445C-B820-5013AE60D361}" type="parTrans" cxnId="{6992C5A0-2FF4-42A9-A7E0-5A1DDDE11A4E}">
      <dgm:prSet/>
      <dgm:spPr/>
      <dgm:t>
        <a:bodyPr/>
        <a:lstStyle/>
        <a:p>
          <a:endParaRPr lang="ru-RU" sz="1400" b="1"/>
        </a:p>
      </dgm:t>
    </dgm:pt>
    <dgm:pt modelId="{971CB40B-9710-4E30-BA66-47043C443EFA}" type="sibTrans" cxnId="{6992C5A0-2FF4-42A9-A7E0-5A1DDDE11A4E}">
      <dgm:prSet custT="1"/>
      <dgm:spPr/>
      <dgm:t>
        <a:bodyPr/>
        <a:lstStyle/>
        <a:p>
          <a:endParaRPr lang="ru-RU" sz="1400" b="1"/>
        </a:p>
      </dgm:t>
    </dgm:pt>
    <dgm:pt modelId="{E737A747-0565-4D2D-B85C-575453239B72}">
      <dgm:prSet phldrT="[Текст]" custT="1"/>
      <dgm:spPr/>
      <dgm:t>
        <a:bodyPr/>
        <a:lstStyle/>
        <a:p>
          <a:r>
            <a:rPr lang="ru-RU" sz="1400" b="1" dirty="0" smtClean="0"/>
            <a:t>После авторизации в ЕСИА доступны сервисы информирования</a:t>
          </a:r>
          <a:endParaRPr lang="ru-RU" sz="1400" b="1" dirty="0"/>
        </a:p>
      </dgm:t>
    </dgm:pt>
    <dgm:pt modelId="{24E6C46E-A238-4890-A30D-52D7F7454CC9}" type="par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704EA310-1C7A-4830-B738-2531AC264EF2}" type="sib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095DD137-5CE3-455B-814C-44F0C72B9E3F}" type="pres">
      <dgm:prSet presAssocID="{728C15D9-9B31-4462-890C-A6574A6D141B}" presName="Name0" presStyleCnt="0">
        <dgm:presLayoutVars>
          <dgm:dir/>
          <dgm:resizeHandles val="exact"/>
        </dgm:presLayoutVars>
      </dgm:prSet>
      <dgm:spPr/>
    </dgm:pt>
    <dgm:pt modelId="{4C8DCC28-D248-4779-A7B5-3C163AB041AC}" type="pres">
      <dgm:prSet presAssocID="{0E74F3E2-DB3F-4358-AAF7-E2B6B3917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6EC9-7F6A-4793-8D15-65E4B23DE869}" type="pres">
      <dgm:prSet presAssocID="{8E33E439-9730-4BBB-9B38-E95FD7B786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CB3CE6-E4EE-41E0-9E33-5A54D627CE22}" type="pres">
      <dgm:prSet presAssocID="{8E33E439-9730-4BBB-9B38-E95FD7B786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5E3CE1-C9D6-40B5-B13D-EECDE0DECEB4}" type="pres">
      <dgm:prSet presAssocID="{22A7AA97-2B59-4DFF-823D-74C788183D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F3E11-5811-4B60-B599-87AF2E49F0E5}" type="pres">
      <dgm:prSet presAssocID="{AA8817F6-02FF-487C-9F58-CDDF6C7E748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CBF89ED-2EDB-4C95-BA88-14FE6C7A8341}" type="pres">
      <dgm:prSet presAssocID="{AA8817F6-02FF-487C-9F58-CDDF6C7E74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1269EE-090C-45DA-89FA-90405D0D49DA}" type="pres">
      <dgm:prSet presAssocID="{1BAFD5BE-D228-40E7-A4EC-1E31DF17C1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4A7F-1E4D-4B4C-9AB8-FD2CE0647A48}" type="pres">
      <dgm:prSet presAssocID="{08974414-2EB8-4AE0-95EB-BC427DE504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74E0B4-53A9-45BD-989C-6DBAF6C2836E}" type="pres">
      <dgm:prSet presAssocID="{08974414-2EB8-4AE0-95EB-BC427DE504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A2FB7E-15F9-48AE-BA4D-9450BFFB8913}" type="pres">
      <dgm:prSet presAssocID="{121B38C0-5150-44A6-8E4C-AD35140FD8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C85C-D047-472D-B5F5-D91E4C528F84}" type="pres">
      <dgm:prSet presAssocID="{971CB40B-9710-4E30-BA66-47043C443E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EA351-6982-4B0F-A6C2-5B5044EB7F48}" type="pres">
      <dgm:prSet presAssocID="{971CB40B-9710-4E30-BA66-47043C443E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9EBDC0-D54F-4484-ACC9-DE134557F9C9}" type="pres">
      <dgm:prSet presAssocID="{E737A747-0565-4D2D-B85C-575453239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C353E-B601-45BF-8645-48D7AC6C3D2A}" type="presOf" srcId="{971CB40B-9710-4E30-BA66-47043C443EFA}" destId="{5F7CC85C-D047-472D-B5F5-D91E4C528F84}" srcOrd="0" destOrd="0" presId="urn:microsoft.com/office/officeart/2005/8/layout/process1"/>
    <dgm:cxn modelId="{46A5CA74-0924-4829-BC1C-006004F08DC6}" type="presOf" srcId="{8E33E439-9730-4BBB-9B38-E95FD7B786A5}" destId="{CFCB3CE6-E4EE-41E0-9E33-5A54D627CE22}" srcOrd="1" destOrd="0" presId="urn:microsoft.com/office/officeart/2005/8/layout/process1"/>
    <dgm:cxn modelId="{FF19A975-9601-4463-8313-ABD14DBA481E}" type="presOf" srcId="{121B38C0-5150-44A6-8E4C-AD35140FD88A}" destId="{12A2FB7E-15F9-48AE-BA4D-9450BFFB8913}" srcOrd="0" destOrd="0" presId="urn:microsoft.com/office/officeart/2005/8/layout/process1"/>
    <dgm:cxn modelId="{59990F40-DDD2-4320-96DD-7AE0E0AB69CC}" type="presOf" srcId="{22A7AA97-2B59-4DFF-823D-74C788183D11}" destId="{D95E3CE1-C9D6-40B5-B13D-EECDE0DECEB4}" srcOrd="0" destOrd="0" presId="urn:microsoft.com/office/officeart/2005/8/layout/process1"/>
    <dgm:cxn modelId="{349C1E46-439A-4822-B3FA-4FDB641EBC37}" type="presOf" srcId="{08974414-2EB8-4AE0-95EB-BC427DE50442}" destId="{F6074A7F-1E4D-4B4C-9AB8-FD2CE0647A48}" srcOrd="0" destOrd="0" presId="urn:microsoft.com/office/officeart/2005/8/layout/process1"/>
    <dgm:cxn modelId="{B94B7829-4BD9-48AE-AA30-780DFCB3BAF2}" srcId="{728C15D9-9B31-4462-890C-A6574A6D141B}" destId="{22A7AA97-2B59-4DFF-823D-74C788183D11}" srcOrd="1" destOrd="0" parTransId="{F8A4E05D-C07A-4818-A574-34BD96FE7E5A}" sibTransId="{AA8817F6-02FF-487C-9F58-CDDF6C7E748B}"/>
    <dgm:cxn modelId="{AFEAC2CB-2889-4854-B50A-2DEFE2182B2B}" type="presOf" srcId="{1BAFD5BE-D228-40E7-A4EC-1E31DF17C1EB}" destId="{B61269EE-090C-45DA-89FA-90405D0D49DA}" srcOrd="0" destOrd="0" presId="urn:microsoft.com/office/officeart/2005/8/layout/process1"/>
    <dgm:cxn modelId="{CB49745F-3B94-4789-827B-E31148A6A099}" type="presOf" srcId="{728C15D9-9B31-4462-890C-A6574A6D141B}" destId="{095DD137-5CE3-455B-814C-44F0C72B9E3F}" srcOrd="0" destOrd="0" presId="urn:microsoft.com/office/officeart/2005/8/layout/process1"/>
    <dgm:cxn modelId="{6992C5A0-2FF4-42A9-A7E0-5A1DDDE11A4E}" srcId="{728C15D9-9B31-4462-890C-A6574A6D141B}" destId="{121B38C0-5150-44A6-8E4C-AD35140FD88A}" srcOrd="3" destOrd="0" parTransId="{A582045E-3A0C-445C-B820-5013AE60D361}" sibTransId="{971CB40B-9710-4E30-BA66-47043C443EFA}"/>
    <dgm:cxn modelId="{165F16F4-6D2F-4633-A656-1200D2414EFD}" type="presOf" srcId="{08974414-2EB8-4AE0-95EB-BC427DE50442}" destId="{D174E0B4-53A9-45BD-989C-6DBAF6C2836E}" srcOrd="1" destOrd="0" presId="urn:microsoft.com/office/officeart/2005/8/layout/process1"/>
    <dgm:cxn modelId="{FD74862F-8280-42AA-911C-6C3F80713EEB}" type="presOf" srcId="{971CB40B-9710-4E30-BA66-47043C443EFA}" destId="{027EA351-6982-4B0F-A6C2-5B5044EB7F48}" srcOrd="1" destOrd="0" presId="urn:microsoft.com/office/officeart/2005/8/layout/process1"/>
    <dgm:cxn modelId="{51C62018-5E59-4BAF-927E-4AAA83A6C7EE}" srcId="{728C15D9-9B31-4462-890C-A6574A6D141B}" destId="{0E74F3E2-DB3F-4358-AAF7-E2B6B3917767}" srcOrd="0" destOrd="0" parTransId="{BB9ACE95-610E-4E76-B232-1062E0652E8B}" sibTransId="{8E33E439-9730-4BBB-9B38-E95FD7B786A5}"/>
    <dgm:cxn modelId="{3E6C9A82-CFDC-4F7B-B343-CD17C1973B41}" type="presOf" srcId="{E737A747-0565-4D2D-B85C-575453239B72}" destId="{029EBDC0-D54F-4484-ACC9-DE134557F9C9}" srcOrd="0" destOrd="0" presId="urn:microsoft.com/office/officeart/2005/8/layout/process1"/>
    <dgm:cxn modelId="{FBB3A7CD-E642-46FB-8AB5-895758779FB8}" srcId="{728C15D9-9B31-4462-890C-A6574A6D141B}" destId="{E737A747-0565-4D2D-B85C-575453239B72}" srcOrd="4" destOrd="0" parTransId="{24E6C46E-A238-4890-A30D-52D7F7454CC9}" sibTransId="{704EA310-1C7A-4830-B738-2531AC264EF2}"/>
    <dgm:cxn modelId="{EFE40FA9-78BD-444D-A154-39A0A511A05D}" type="presOf" srcId="{8E33E439-9730-4BBB-9B38-E95FD7B786A5}" destId="{D4186EC9-7F6A-4793-8D15-65E4B23DE869}" srcOrd="0" destOrd="0" presId="urn:microsoft.com/office/officeart/2005/8/layout/process1"/>
    <dgm:cxn modelId="{A4C54D8A-5A16-4894-8078-DA0AFD9C0D54}" type="presOf" srcId="{0E74F3E2-DB3F-4358-AAF7-E2B6B3917767}" destId="{4C8DCC28-D248-4779-A7B5-3C163AB041AC}" srcOrd="0" destOrd="0" presId="urn:microsoft.com/office/officeart/2005/8/layout/process1"/>
    <dgm:cxn modelId="{0B387AE2-BAAD-4BD5-B1A4-B12F4E26A5CF}" srcId="{728C15D9-9B31-4462-890C-A6574A6D141B}" destId="{1BAFD5BE-D228-40E7-A4EC-1E31DF17C1EB}" srcOrd="2" destOrd="0" parTransId="{00DEC664-D6F6-41E4-97D7-1730140796DF}" sibTransId="{08974414-2EB8-4AE0-95EB-BC427DE50442}"/>
    <dgm:cxn modelId="{1A9BAAB7-19BA-4B3E-B020-5ABC8E5C7647}" type="presOf" srcId="{AA8817F6-02FF-487C-9F58-CDDF6C7E748B}" destId="{1CBF89ED-2EDB-4C95-BA88-14FE6C7A8341}" srcOrd="1" destOrd="0" presId="urn:microsoft.com/office/officeart/2005/8/layout/process1"/>
    <dgm:cxn modelId="{1BFCDA0D-18D2-479A-A76A-E25E78E41E3A}" type="presOf" srcId="{AA8817F6-02FF-487C-9F58-CDDF6C7E748B}" destId="{3DAF3E11-5811-4B60-B599-87AF2E49F0E5}" srcOrd="0" destOrd="0" presId="urn:microsoft.com/office/officeart/2005/8/layout/process1"/>
    <dgm:cxn modelId="{AE965F59-0789-4832-AEE5-1C0973DDBC33}" type="presParOf" srcId="{095DD137-5CE3-455B-814C-44F0C72B9E3F}" destId="{4C8DCC28-D248-4779-A7B5-3C163AB041AC}" srcOrd="0" destOrd="0" presId="urn:microsoft.com/office/officeart/2005/8/layout/process1"/>
    <dgm:cxn modelId="{DBDDA663-8740-4B7C-B600-1CF8DC74F754}" type="presParOf" srcId="{095DD137-5CE3-455B-814C-44F0C72B9E3F}" destId="{D4186EC9-7F6A-4793-8D15-65E4B23DE869}" srcOrd="1" destOrd="0" presId="urn:microsoft.com/office/officeart/2005/8/layout/process1"/>
    <dgm:cxn modelId="{7D9F78AC-BB76-4A4F-86B7-517E82AB378A}" type="presParOf" srcId="{D4186EC9-7F6A-4793-8D15-65E4B23DE869}" destId="{CFCB3CE6-E4EE-41E0-9E33-5A54D627CE22}" srcOrd="0" destOrd="0" presId="urn:microsoft.com/office/officeart/2005/8/layout/process1"/>
    <dgm:cxn modelId="{4E6D8068-F2E6-4712-9022-44D74AB7EDF2}" type="presParOf" srcId="{095DD137-5CE3-455B-814C-44F0C72B9E3F}" destId="{D95E3CE1-C9D6-40B5-B13D-EECDE0DECEB4}" srcOrd="2" destOrd="0" presId="urn:microsoft.com/office/officeart/2005/8/layout/process1"/>
    <dgm:cxn modelId="{266F0A45-ADBE-4854-BF63-B6BB1A8E2E2E}" type="presParOf" srcId="{095DD137-5CE3-455B-814C-44F0C72B9E3F}" destId="{3DAF3E11-5811-4B60-B599-87AF2E49F0E5}" srcOrd="3" destOrd="0" presId="urn:microsoft.com/office/officeart/2005/8/layout/process1"/>
    <dgm:cxn modelId="{C63F0EC6-0F85-451A-BDC4-58EF8707BC09}" type="presParOf" srcId="{3DAF3E11-5811-4B60-B599-87AF2E49F0E5}" destId="{1CBF89ED-2EDB-4C95-BA88-14FE6C7A8341}" srcOrd="0" destOrd="0" presId="urn:microsoft.com/office/officeart/2005/8/layout/process1"/>
    <dgm:cxn modelId="{DB63C89F-88B3-4847-B87F-1F1BFD036FD8}" type="presParOf" srcId="{095DD137-5CE3-455B-814C-44F0C72B9E3F}" destId="{B61269EE-090C-45DA-89FA-90405D0D49DA}" srcOrd="4" destOrd="0" presId="urn:microsoft.com/office/officeart/2005/8/layout/process1"/>
    <dgm:cxn modelId="{191DA2CC-84F8-4CEF-9704-02E83166808E}" type="presParOf" srcId="{095DD137-5CE3-455B-814C-44F0C72B9E3F}" destId="{F6074A7F-1E4D-4B4C-9AB8-FD2CE0647A48}" srcOrd="5" destOrd="0" presId="urn:microsoft.com/office/officeart/2005/8/layout/process1"/>
    <dgm:cxn modelId="{BEB30DCF-3C67-4379-B0CB-466CFE1F1AC7}" type="presParOf" srcId="{F6074A7F-1E4D-4B4C-9AB8-FD2CE0647A48}" destId="{D174E0B4-53A9-45BD-989C-6DBAF6C2836E}" srcOrd="0" destOrd="0" presId="urn:microsoft.com/office/officeart/2005/8/layout/process1"/>
    <dgm:cxn modelId="{54BBEAAE-CFF6-4620-B19D-BF410DDC7819}" type="presParOf" srcId="{095DD137-5CE3-455B-814C-44F0C72B9E3F}" destId="{12A2FB7E-15F9-48AE-BA4D-9450BFFB8913}" srcOrd="6" destOrd="0" presId="urn:microsoft.com/office/officeart/2005/8/layout/process1"/>
    <dgm:cxn modelId="{C4E6DE90-8031-46A8-94D8-A6538F43E728}" type="presParOf" srcId="{095DD137-5CE3-455B-814C-44F0C72B9E3F}" destId="{5F7CC85C-D047-472D-B5F5-D91E4C528F84}" srcOrd="7" destOrd="0" presId="urn:microsoft.com/office/officeart/2005/8/layout/process1"/>
    <dgm:cxn modelId="{B07A9F19-FF6A-4B70-A2D7-5FEF510A8B37}" type="presParOf" srcId="{5F7CC85C-D047-472D-B5F5-D91E4C528F84}" destId="{027EA351-6982-4B0F-A6C2-5B5044EB7F48}" srcOrd="0" destOrd="0" presId="urn:microsoft.com/office/officeart/2005/8/layout/process1"/>
    <dgm:cxn modelId="{C3E53523-0FE7-4DB4-AD43-FCD0534ADCB7}" type="presParOf" srcId="{095DD137-5CE3-455B-814C-44F0C72B9E3F}" destId="{029EBDC0-D54F-4484-ACC9-DE134557F9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5142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1028426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542639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2056851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571064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5277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9490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3703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5512-CECE-4FAD-A582-120F05701E2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1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C674E-E952-4FB6-84A5-529ABFEB3A57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7B5DE-0263-4254-8043-6A7150B46EB9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60EB2-9F3E-4E98-A4F5-13690C240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37A72-82E3-45F4-A2B0-5BF2A7018BC9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993EA-DEE4-4B9C-BF5C-7C243C068A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10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78DA5-B93D-4B4F-9478-FC5D75CBAE31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976D8-B3D6-4A5C-981C-C22CBBCB9B1E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2B4E-4FCC-49DC-8D35-DF86FD937D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6920F-3D01-48F1-B5BC-81060ACF7C7D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B7A0-7592-4D20-BDD2-5FF1C7A947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BAB6E-FAB3-4316-A879-8A32CBDB64C0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A2B8F-83DE-4844-A858-B66CA586E5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36FB2-64EB-462B-B769-06A2E12EF6BA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B1E69-8086-4700-9A13-4E45D19EB9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8AB91-4E15-41E9-A7B3-EDC04A5D3A4F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6C5-A929-4D3C-B540-B2B7851EA853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DD8E5-BE40-43C4-A606-7FCDBFA24A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832FE-DAE1-4E63-A0C1-B1614538C615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8B47-4D7F-404E-A42F-4F8042C46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48B30-28B2-4C37-95C2-F54DAD7A37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35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6.png"/><Relationship Id="rId7" Type="http://schemas.openxmlformats.org/officeDocument/2006/relationships/diagramData" Target="../diagrams/data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microsoft.com/office/2007/relationships/diagramDrawing" Target="../diagrams/drawing2.xml"/><Relationship Id="rId5" Type="http://schemas.openxmlformats.org/officeDocument/2006/relationships/image" Target="../media/image6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7.png"/><Relationship Id="rId9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8367" y="5746399"/>
            <a:ext cx="331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управляющего ОПФР по ХМАО 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О.П. Турнаева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38" y="830424"/>
            <a:ext cx="87346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Изменения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пенсионного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законодательства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 2019 года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ПК БПИ\Презентация\Прибамбасы\ПФ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6"/>
            <a:ext cx="714348" cy="7143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71438"/>
            <a:ext cx="658886" cy="7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северянам»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3551" y="1952849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09" y="4074691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25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88" y="375185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64" y="1683375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71" y="1683375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48" y="375185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3553225" y="1944068"/>
            <a:ext cx="4128046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519092" y="3981860"/>
            <a:ext cx="4272155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24357" y="1521962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52791" y="4552117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39343" y="282852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306449" y="1827420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91248" y="1812826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1638" y="3844231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77630" y="3844231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4090586" y="2285998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376888" y="293621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552837" y="28581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912543" y="2285993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808558" y="2285997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634311" y="2285993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119552" y="4324735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985012" y="4324739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739885" y="4324738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644847" y="4312610"/>
            <a:ext cx="4774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091942" y="26287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020431" y="25921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809493" y="25921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37935" y="25921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519093" y="2035953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319960" y="2035949"/>
            <a:ext cx="119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153031" y="2035954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91517" y="2035953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85942" y="2035953"/>
            <a:ext cx="11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82766" y="4074691"/>
            <a:ext cx="110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342218" y="4074695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64175" y="4074695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989928" y="4074691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415069" y="4074695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048018" y="36594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915067" y="36595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666762" y="36595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6439525" y="3659565"/>
            <a:ext cx="9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612" y="-1"/>
            <a:ext cx="8752115" cy="18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пунктом 6 части 1 статьи 32 Федерального закона 400-ФЗ (в связи с работой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районах Крайнего Севера не менее 15 лет или в приравненных к ним местностях не менее 20 лет)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6611" y="1455577"/>
          <a:ext cx="8752115" cy="5204894"/>
        </p:xfrm>
        <a:graphic>
          <a:graphicData uri="http://schemas.openxmlformats.org/drawingml/2006/table">
            <a:tbl>
              <a:tblPr/>
              <a:tblGrid>
                <a:gridCol w="1248794"/>
                <a:gridCol w="1760983"/>
                <a:gridCol w="1760983"/>
                <a:gridCol w="2041720"/>
                <a:gridCol w="1939635"/>
              </a:tblGrid>
              <a:tr h="61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переходного периода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1968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3"/>
          <a:ext cx="8715437" cy="6463612"/>
        </p:xfrm>
        <a:graphic>
          <a:graphicData uri="http://schemas.openxmlformats.org/drawingml/2006/table">
            <a:tbl>
              <a:tblPr/>
              <a:tblGrid>
                <a:gridCol w="875268"/>
                <a:gridCol w="1825026"/>
                <a:gridCol w="1992634"/>
                <a:gridCol w="2234728"/>
                <a:gridCol w="1787781"/>
              </a:tblGrid>
              <a:tr h="3022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граждан, работающих на Крайнем Севере и в приравненных к ним районах при неполном стаже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8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6 часть 1 статья 32 Федерального закона №400-ФЗ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переходный период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районах Крайнего Севера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местности, приравненной к районам Крайнего Севера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 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3"/>
          <a:ext cx="8715437" cy="6463612"/>
        </p:xfrm>
        <a:graphic>
          <a:graphicData uri="http://schemas.openxmlformats.org/drawingml/2006/table">
            <a:tbl>
              <a:tblPr/>
              <a:tblGrid>
                <a:gridCol w="875268"/>
                <a:gridCol w="1825026"/>
                <a:gridCol w="1992634"/>
                <a:gridCol w="2234728"/>
                <a:gridCol w="1787781"/>
              </a:tblGrid>
              <a:tr h="3022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граждан, работающих на Крайнем Севере и в приравненных к ним районах при неполном стаже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8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6 часть 1 статья 32 Федерального закона №400-ФЗ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переходный период</a:t>
                      </a:r>
                    </a:p>
                  </a:txBody>
                  <a:tcPr marL="2142" marR="2142" marT="2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2" marR="2142" marT="2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районах Крайнего Севера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местности, приравненной к районам Крайнего Севера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 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42" marR="2142" marT="2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6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2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142" marR="2142" marT="21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10 мес.</a:t>
                      </a:r>
                    </a:p>
                  </a:txBody>
                  <a:tcPr marL="2142" marR="2142" marT="2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52"/>
          <a:ext cx="8643998" cy="6286541"/>
        </p:xfrm>
        <a:graphic>
          <a:graphicData uri="http://schemas.openxmlformats.org/drawingml/2006/table">
            <a:tbl>
              <a:tblPr/>
              <a:tblGrid>
                <a:gridCol w="868095"/>
                <a:gridCol w="1810067"/>
                <a:gridCol w="1976296"/>
                <a:gridCol w="2216410"/>
                <a:gridCol w="1773130"/>
              </a:tblGrid>
              <a:tr h="8729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районах Крайнего Севера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Неполный стаж в местности, приравненной к районам Крайнего Севера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 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лет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года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года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391" marR="2391" marT="2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 6 мес.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 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391" marR="2391" marT="2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лет 8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 4 мес.</a:t>
                      </a:r>
                    </a:p>
                  </a:txBody>
                  <a:tcPr marL="2391" marR="2391" marT="23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Страховая пенсия по основаниям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19-21 ч.1 ст.30 Федерального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№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400-ФЗ (педагоги, медицинская деятельность, работники культуры)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66660"/>
              </p:ext>
            </p:extLst>
          </p:nvPr>
        </p:nvGraphicFramePr>
        <p:xfrm>
          <a:off x="467543" y="2336800"/>
          <a:ext cx="8517475" cy="3122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2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выработки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льготного стажа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медицинские работники и работники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113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2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475861"/>
            <a:ext cx="79844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НОВЕЛЛА: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Лицам, имеющим страховой стаж не менее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и 37 лет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(соответственно мужчины и женщины), страховая пенсия по старости может назначаться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24 месяца ранее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достижения общеустановленного возраста, но не ранее достижения возраста 60 и 55 лет (соответственно мужчины и женщины)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8882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права на досрочное назначение страховой пенсии отдельным категориям граждан при наличии величины индивидуального пенсионного коэффициента в размере не менее 30: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496" y="1682496"/>
            <a:ext cx="8083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Для граждан, работающих на рабочих местах с опасными и вредными условиями труда, в пользу которых работодатель осуществляет уплату страховых взносов по соответствующим тарифам, устанавливаемым в результате специальной оценки условий труда (Список 1, Список 2, и ряд других условий, включенных в так называемые «малые списки»;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Для граждан, которым страховые пенсии назначаются по социальным мотивам и по состоянию здоровья;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Для граждан, которым страховые пенсии назначаются в связи с радиационным воздействием;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Для лиц, проработавших в летно-испытательном составе. 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888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сохранения права на досрочное назначение страховой пенсии  по социальным мотивам и по состоянию здоровья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948690"/>
            <a:ext cx="8739899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пять и более детей и воспитавшим их до достижения ими возраста 8 лет, достигшим возраста 50 лет, если они имеют страховой стаж не менее 15 лет;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одному из родителей инвалидов с детства, воспитавшему их до достижения ими возраста 8 лет: мужчинам, достигшим возраста 55 лет, женщинам, достигшим возраста 50 лет, если они имеют страховой стаж соответственно не менее 20 и 15 лет;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двух и более детей, достигшим возраста 50 лет, если они имеют страховой стаж не менее 20 лет и проработали не менее 12 календарных лет в районах Крайнего Севера либо не менее 17 календарных лет в приравненных к ним местностях;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НОВЕЛЛА: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женщинам, родившим четырех детей и воспитавшим их до достижения ими возраста 8 лет, достигшим возраста 56 лет, если они имеют страховой стаж не менее 15 лет; </a:t>
            </a:r>
          </a:p>
          <a:p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НОВЕЛЛА: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женщинам, родившим трех детей и воспитавшим их до достижения ими возраста 8 лет, достигшим возраста 57 лет, если они имеют страховой стаж не менее 15 лет.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ПРЕДПЕНСИОННОГО ВОЗРАСТА                  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ПЕНСИОННОГО ВОЗРАСТА В</a:t>
            </a:r>
            <a:r>
              <a:rPr kumimoji="1" lang="ru-RU" sz="1600" b="1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СВЯЗИ С РАБОТОЙ В </a:t>
            </a:r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РКС И МКС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986"/>
              </p:ext>
            </p:extLst>
          </p:nvPr>
        </p:nvGraphicFramePr>
        <p:xfrm>
          <a:off x="683567" y="1844824"/>
          <a:ext cx="8352929" cy="482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9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5402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9684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15 декабря 2001 г. № 166-ФЗ «О государственном пенсионном обеспечении в Российской Федерации»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28 декабря 2013 г. № 400-ФЗ «О страховых пенсиях»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4906" y="2627438"/>
            <a:ext cx="6858048" cy="448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закон от 3 октября 2018 г. № 350-ФЗ “О внесении изменений в отдельные законодательные акты Российской Федерации по вопросам назначения и выплаты пенсий”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Принят Государственной Думой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сентября 2018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Одобрен Советом Федерации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октября 2018 года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вступает в силу с 1 января 2019 года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79905"/>
              </p:ext>
            </p:extLst>
          </p:nvPr>
        </p:nvGraphicFramePr>
        <p:xfrm>
          <a:off x="683568" y="1700808"/>
          <a:ext cx="8352928" cy="504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8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3869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ПРЕДПЕНСИОННОГО ВОЗРАСТА                  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ПЕНСИОННОГО ВОЗРАСТА В</a:t>
            </a:r>
            <a:r>
              <a:rPr kumimoji="1" lang="ru-RU" sz="1600" b="1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СВЯЗИ С РАБОТОЙ В </a:t>
            </a:r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РКС И МКС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                   ПРЕДПЕНСИОННОГО ВОЗРАСТА</a:t>
            </a:r>
            <a:r>
              <a:rPr kumimoji="1" lang="ru-RU" sz="24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ПО ДОСРОЧНЫМ ОСНОВАНИЯМ</a:t>
            </a:r>
            <a:r>
              <a:rPr kumimoji="1" lang="ru-RU" sz="21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03848" y="2293341"/>
            <a:ext cx="1091306" cy="84762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57686" y="2285992"/>
            <a:ext cx="1728192" cy="85608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(ПО </a:t>
            </a:r>
            <a:r>
              <a:rPr lang="ru-RU" sz="14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6160" y="2302687"/>
            <a:ext cx="1431941" cy="85608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     3-5 ДЕТЕЙ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27430" y="2285662"/>
            <a:ext cx="1252882" cy="85608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452320" y="2270938"/>
            <a:ext cx="1656184" cy="192343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3469625" y="2109086"/>
            <a:ext cx="598319" cy="167787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05" y="3283153"/>
            <a:ext cx="7287832" cy="75663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rgbClr val="002060"/>
              </a:solidFill>
            </a:endParaRPr>
          </a:p>
        </p:txBody>
      </p:sp>
      <p:pic>
        <p:nvPicPr>
          <p:cNvPr id="56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00" y="3320436"/>
            <a:ext cx="719351" cy="7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52" y="3406151"/>
            <a:ext cx="304667" cy="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4101044" y="3661468"/>
            <a:ext cx="432048" cy="14401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3471126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55976" y="4863064"/>
            <a:ext cx="3024336" cy="46950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ПРОФЕССИИ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25772" y="4269873"/>
            <a:ext cx="1412112" cy="1459867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      3 - 5 детей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24328" y="4389994"/>
            <a:ext cx="1584176" cy="134326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7978950" y="4221088"/>
            <a:ext cx="697506" cy="16890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4" name="Стрелка вниз 63"/>
          <p:cNvSpPr/>
          <p:nvPr/>
        </p:nvSpPr>
        <p:spPr>
          <a:xfrm>
            <a:off x="7395337" y="5733256"/>
            <a:ext cx="1831298" cy="293288"/>
          </a:xfrm>
          <a:prstGeom prst="downArrow">
            <a:avLst/>
          </a:prstGeom>
          <a:solidFill>
            <a:schemeClr val="accent3">
              <a:lumMod val="60000"/>
              <a:lumOff val="4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>
            <a:off x="2045839" y="313645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6" name="Стрелка вниз 65"/>
          <p:cNvSpPr/>
          <p:nvPr/>
        </p:nvSpPr>
        <p:spPr>
          <a:xfrm>
            <a:off x="520300" y="4077073"/>
            <a:ext cx="595316" cy="2160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7" name="Стрелка вниз 66"/>
          <p:cNvSpPr/>
          <p:nvPr/>
        </p:nvSpPr>
        <p:spPr>
          <a:xfrm>
            <a:off x="3469625" y="4032812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-108520" y="5733256"/>
            <a:ext cx="1872208" cy="293288"/>
          </a:xfrm>
          <a:prstGeom prst="downArrow">
            <a:avLst/>
          </a:prstGeom>
          <a:solidFill>
            <a:schemeClr val="accent3">
              <a:lumMod val="60000"/>
              <a:lumOff val="4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2059211" y="2141646"/>
            <a:ext cx="568573" cy="172494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6523707" y="2132856"/>
            <a:ext cx="568573" cy="15202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963867" y="2120847"/>
            <a:ext cx="568573" cy="1768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30685" y="1268760"/>
            <a:ext cx="7577817" cy="86409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0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стаж ИЛИ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82147" y="3289173"/>
            <a:ext cx="24912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«НОВЫЙ»</a:t>
            </a:r>
          </a:p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1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7506" y="6026544"/>
            <a:ext cx="9036494" cy="823103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ВОЗРАСТА</a:t>
            </a:r>
          </a:p>
          <a:p>
            <a:pPr algn="ctr"/>
            <a:r>
              <a:rPr kumimoji="1" lang="ru-RU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</a:t>
            </a:r>
            <a:r>
              <a:rPr kumimoji="1" lang="ru-RU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РФ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659723" y="5354980"/>
            <a:ext cx="5746738" cy="374760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16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36096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659723" y="4863064"/>
            <a:ext cx="2624245" cy="477196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РКС (МКС)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68237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79" name="Стрелка вниз 78"/>
          <p:cNvSpPr/>
          <p:nvPr/>
        </p:nvSpPr>
        <p:spPr>
          <a:xfrm>
            <a:off x="4877249" y="214164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>
            <a:off x="2195736" y="5733256"/>
            <a:ext cx="4824535" cy="293288"/>
          </a:xfrm>
          <a:prstGeom prst="downArrow">
            <a:avLst/>
          </a:prstGeom>
          <a:solidFill>
            <a:schemeClr val="accent3">
              <a:lumMod val="60000"/>
              <a:lumOff val="4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585718" y="2294858"/>
            <a:ext cx="1493495" cy="81154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2</a:t>
            </a:r>
            <a:r>
              <a:rPr lang="ru-RU" sz="1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05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</a:t>
            </a:r>
            <a:r>
              <a:rPr lang="ru-RU" sz="105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детей+РКС</a:t>
            </a:r>
            <a:r>
              <a:rPr lang="ru-RU" sz="105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105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5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643042" y="4286256"/>
            <a:ext cx="1436171" cy="510896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2</a:t>
            </a:r>
            <a:r>
              <a:rPr lang="ru-RU" sz="9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детей </a:t>
            </a:r>
            <a:endParaRPr lang="ru-RU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2059211" y="4071472"/>
            <a:ext cx="595316" cy="2216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4" name="Стрелка вниз 83"/>
          <p:cNvSpPr/>
          <p:nvPr/>
        </p:nvSpPr>
        <p:spPr>
          <a:xfrm>
            <a:off x="4922414" y="3145157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5" name="Стрелка вниз 84"/>
          <p:cNvSpPr/>
          <p:nvPr/>
        </p:nvSpPr>
        <p:spPr>
          <a:xfrm>
            <a:off x="6456213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6" name="Стрелка вниз 85"/>
          <p:cNvSpPr/>
          <p:nvPr/>
        </p:nvSpPr>
        <p:spPr>
          <a:xfrm>
            <a:off x="4922414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7" name="Стрелка вниз 86"/>
          <p:cNvSpPr/>
          <p:nvPr/>
        </p:nvSpPr>
        <p:spPr>
          <a:xfrm>
            <a:off x="6510335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8" name="Стрелка вниз 87"/>
          <p:cNvSpPr/>
          <p:nvPr/>
        </p:nvSpPr>
        <p:spPr>
          <a:xfrm>
            <a:off x="501597" y="315624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9" name="Стрелка вниз 88"/>
          <p:cNvSpPr/>
          <p:nvPr/>
        </p:nvSpPr>
        <p:spPr>
          <a:xfrm>
            <a:off x="2059211" y="4802108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90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/>
          <p:cNvGrpSpPr/>
          <p:nvPr/>
        </p:nvGrpSpPr>
        <p:grpSpPr>
          <a:xfrm>
            <a:off x="7963866" y="0"/>
            <a:ext cx="1180133" cy="765092"/>
            <a:chOff x="7740352" y="0"/>
            <a:chExt cx="1403648" cy="973584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07504" y="2276873"/>
            <a:ext cx="2520280" cy="79208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15816" y="2284884"/>
            <a:ext cx="3816424" cy="78407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       (ПО </a:t>
            </a:r>
            <a:r>
              <a:rPr lang="ru-RU" sz="20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76257" y="2248321"/>
            <a:ext cx="2088232" cy="204477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9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9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549745" y="213285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4" y="3212976"/>
            <a:ext cx="6624736" cy="79391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1096364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15816" y="4221088"/>
            <a:ext cx="3816424" cy="62318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                      ПРОФЕССИИ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76257" y="4437113"/>
            <a:ext cx="2088232" cy="1152127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7571620" y="4293097"/>
            <a:ext cx="69750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6785992" y="5589241"/>
            <a:ext cx="2267744" cy="360038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4572000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1096364" y="4005064"/>
            <a:ext cx="595316" cy="19813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4586407" y="4006895"/>
            <a:ext cx="595316" cy="21419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170050" y="5589241"/>
            <a:ext cx="2448272" cy="360038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109735" y="2140868"/>
            <a:ext cx="568573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7635577" y="2140868"/>
            <a:ext cx="568573" cy="10745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506" y="1340768"/>
            <a:ext cx="8856982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стаж     ИЛИ     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47664" y="32129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</a:t>
            </a:r>
            <a:endParaRPr lang="ru-RU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ПЕНСИОННЫЙ </a:t>
            </a:r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5049648"/>
            <a:ext cx="6624736" cy="53959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504" y="4221088"/>
            <a:ext cx="2520280" cy="62318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       РКС (МКС)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09735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52" name="Стрелка вниз 51"/>
          <p:cNvSpPr/>
          <p:nvPr/>
        </p:nvSpPr>
        <p:spPr>
          <a:xfrm>
            <a:off x="3645522" y="5589240"/>
            <a:ext cx="2448272" cy="360038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05" y="5949279"/>
            <a:ext cx="8856984" cy="750755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b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</a:t>
            </a: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2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</a:t>
            </a:r>
            <a:br>
              <a:rPr kumimoji="1" lang="ru-RU" sz="22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22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ПРЕДПЕНСИОННОГО ВОЗРАСТА                                                                            ПО ДОСРОЧНЫМ ОСНОВАНИЯМ</a:t>
            </a:r>
            <a:r>
              <a:rPr kumimoji="1" lang="ru-RU" sz="21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РФ, Закон ХМАО – Югры о региональных льготах)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7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://s00.yaplakal.com/pics/pics_original/3/3/1/443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1392" y="0"/>
            <a:ext cx="862608" cy="9263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4624"/>
            <a:ext cx="9004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по достижении которого назначается страховая пенсия по старости в период замещения государственных должностей, муниципальных должностей, должностей государственной гражданской и муниципальной службы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(часть 1.1. статьи 8 Закона от 28.12.2013 № 400-ФЗ изменения с 01.01.2018 Федеральный закон от 23.05.2016 № 143-ФЗ)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73" y="289796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Мужчины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Женщины</a:t>
            </a:r>
            <a:endParaRPr lang="ru-RU" sz="3200" dirty="0"/>
          </a:p>
        </p:txBody>
      </p:sp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8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35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697229" y="2933249"/>
            <a:ext cx="3794348" cy="814526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79185" y="2545054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</a:rPr>
              <a:t>п</a:t>
            </a:r>
            <a:r>
              <a:rPr lang="ru-RU" sz="2200" b="1" dirty="0" smtClean="0">
                <a:solidFill>
                  <a:srgbClr val="0000CC"/>
                </a:solidFill>
              </a:rPr>
              <a:t>енсионный возраст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7" y="293324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89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38" y="2933249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047739" y="2975941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9" descr="RY_circl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39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RY_circl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94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3483514" y="528368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47739" y="5094416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8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82" y="5314423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7" y="5317717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3" y="5299715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nu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17717"/>
            <a:ext cx="411278" cy="5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gray">
          <a:xfrm flipH="1" flipV="1">
            <a:off x="595312" y="3883023"/>
            <a:ext cx="8167687" cy="2898775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609599" y="1066800"/>
            <a:ext cx="8086725" cy="2879725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725462" y="2133600"/>
            <a:ext cx="2373338" cy="148272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square" anchor="ctr"/>
          <a:lstStyle/>
          <a:p>
            <a:pPr lvl="0" algn="ctr"/>
            <a:r>
              <a:rPr lang="ru-RU" sz="2000" dirty="0" smtClean="0"/>
              <a:t>Увеличение пенсионного возраста</a:t>
            </a:r>
            <a:endParaRPr lang="en-US" sz="2000" dirty="0" smtClean="0"/>
          </a:p>
          <a:p>
            <a:pPr lvl="0" algn="ctr"/>
            <a:r>
              <a:rPr lang="ru-RU" sz="2000" dirty="0" smtClean="0"/>
              <a:t>для назначения страховой пенсии</a:t>
            </a:r>
            <a:endParaRPr lang="ru-RU" sz="20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7286495" y="2241438"/>
            <a:ext cx="1289586" cy="65491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>
            <a:off x="3098800" y="2566890"/>
            <a:ext cx="4134919" cy="2005"/>
          </a:xfrm>
          <a:prstGeom prst="bentConnector3">
            <a:avLst>
              <a:gd name="adj1" fmla="val 50000"/>
            </a:avLst>
          </a:prstGeom>
          <a:ln w="6032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5314" y="-61071"/>
            <a:ext cx="9078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порядка пенсионного обеспечения государственных (муниципальных) служащих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725462" y="4127500"/>
            <a:ext cx="2373338" cy="148272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square" anchor="ctr"/>
          <a:lstStyle/>
          <a:p>
            <a:pPr lvl="0" algn="ctr"/>
            <a:r>
              <a:rPr lang="ru-RU" sz="2000" dirty="0" smtClean="0"/>
              <a:t>Увеличение выслуги лет</a:t>
            </a:r>
          </a:p>
          <a:p>
            <a:pPr lvl="0" algn="ctr"/>
            <a:r>
              <a:rPr lang="ru-RU" sz="2000" dirty="0" smtClean="0"/>
              <a:t>для назначения государственной пенсии</a:t>
            </a:r>
            <a:endParaRPr lang="ru-RU" sz="2000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3098800" y="4879178"/>
            <a:ext cx="3582657" cy="1"/>
          </a:xfrm>
          <a:prstGeom prst="bentConnector3">
            <a:avLst>
              <a:gd name="adj1" fmla="val 50000"/>
            </a:avLst>
          </a:prstGeom>
          <a:ln w="6032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3180" y="4341260"/>
            <a:ext cx="193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 2026 году</a:t>
            </a:r>
            <a:endParaRPr lang="ru-RU" sz="2400" b="1" i="1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6681457" y="4092571"/>
            <a:ext cx="1825922" cy="1573211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лет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2906" y="2116283"/>
            <a:ext cx="193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 2023 году</a:t>
            </a:r>
            <a:endParaRPr lang="ru-RU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20270" y="3043247"/>
            <a:ext cx="193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 2026 году</a:t>
            </a:r>
            <a:endParaRPr lang="ru-RU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28809" y="238557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до 65 лет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1180" y="2588345"/>
            <a:ext cx="165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Мужчины</a:t>
            </a:r>
            <a:endParaRPr lang="ru-RU" dirty="0"/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3131906" y="3464402"/>
            <a:ext cx="4134919" cy="2005"/>
          </a:xfrm>
          <a:prstGeom prst="bentConnector3">
            <a:avLst>
              <a:gd name="adj1" fmla="val 50000"/>
            </a:avLst>
          </a:prstGeom>
          <a:ln w="6032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8541" y="3473455"/>
            <a:ext cx="165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Женщины</a:t>
            </a:r>
            <a:endParaRPr lang="ru-RU" dirty="0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7286495" y="3128894"/>
            <a:ext cx="1289586" cy="65491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3461993" y="3136052"/>
            <a:ext cx="1289586" cy="65491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3461993" y="2192488"/>
            <a:ext cx="1289586" cy="65491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77880" y="332024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до 63 лет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2353" y="2349361"/>
            <a:ext cx="1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с 60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57911" y="3279736"/>
            <a:ext cx="1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с 55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3233594" y="4541404"/>
            <a:ext cx="1289586" cy="65491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9512" y="4685088"/>
            <a:ext cx="1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15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8690" y="5867398"/>
            <a:ext cx="52266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УЧЕТОМ ПЕРЕХОДНЫХ ПОЛОЖЕНИЙ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874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8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ВОЗРАСТ, ПО ДОСТИЖЕНИИ КОТОРОГО НАЗНАЧАЕТСЯ СТРАХОВАЯ ПЕНСИЯ ПО СТАРОСТИ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ГОССЛУЖАЩИМ (с 01.01.2019 изменения в переходные положения)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5487"/>
              </p:ext>
            </p:extLst>
          </p:nvPr>
        </p:nvGraphicFramePr>
        <p:xfrm>
          <a:off x="539752" y="741145"/>
          <a:ext cx="8366531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496"/>
                <a:gridCol w="2252252"/>
                <a:gridCol w="1984783"/>
              </a:tblGrid>
              <a:tr h="339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Год, в котором гражданин приобретает право на назначение страховой пенсии по старости в соответствии с частью 1 статьи 8 и статьями 30 - 33 Закона № 400-ФЗ по состоянию на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31.12.2016</a:t>
                      </a:r>
                      <a:endParaRPr lang="ru-RU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Возраст, по достижении которого назначается страховая пенсия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72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Женщины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V* 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+ 6 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+ 6 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+ 12 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+ 12 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+ 18 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+ 18 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91432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+ 24 месяца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91432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+ 24 месяца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+ 60 месяцев</a:t>
                      </a: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 месяцев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 месяца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 месяца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последующие годы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 +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6571" y="5688449"/>
            <a:ext cx="8709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V*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возраст, по достижении которого гражданин приобрел право на назначение страховой пенсии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старости в соответствии с частью 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8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30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№ 400-ФЗ по состоянию  на 31 декабря 2016 года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371-C90F-4966-AE7B-F45B3931FA1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7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66863" y="2095500"/>
            <a:ext cx="184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0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600">
                <a:solidFill>
                  <a:prstClr val="black"/>
                </a:solidFill>
                <a:latin typeface="Arial" charset="0"/>
              </a:rPr>
            </a:br>
            <a:endParaRPr lang="ru-RU" altLang="ru-RU">
              <a:solidFill>
                <a:prstClr val="black"/>
              </a:solidFill>
              <a:latin typeface="Arial" charset="0"/>
            </a:endParaRPr>
          </a:p>
          <a:p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6461" y="433197"/>
            <a:ext cx="8496052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 части 1.1 статьи 8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28.12.2013 № 400-ФЗ «О страховых пенсиях» </a:t>
            </a:r>
          </a:p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повышении возраста для назначения страховых пенсий по старости действуют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исключительно на период замещения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соответствующих должностей (государственных должностей, муниципальных должностей государственной гражданской (муниципальной) службы.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456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66863" y="2095500"/>
            <a:ext cx="184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0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600">
                <a:solidFill>
                  <a:prstClr val="black"/>
                </a:solidFill>
                <a:latin typeface="Arial" charset="0"/>
              </a:rPr>
            </a:br>
            <a:endParaRPr lang="ru-RU" altLang="ru-RU">
              <a:solidFill>
                <a:prstClr val="black"/>
              </a:solidFill>
              <a:latin typeface="Arial" charset="0"/>
            </a:endParaRPr>
          </a:p>
          <a:p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6461" y="433197"/>
            <a:ext cx="849605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государственных служащих, у которых реализация права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досрочное пенсионное обеспечение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независимо от возраста (пункты 19-21 части 1 ст. 30 и ст. 31 Закона от 28.12.2013 № 400-ФЗ), право на страховую пенсию определяется с учетом даты соответствующего года, на которую  указанные лица, не будучи государственными служащими, приобрели бы право на пенсию исходя из установленных требований к продолжительности стажа на соответствующих видах работ и   величине ИПК.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случае приобретения 25-летнего стажа педагогической деятельности в учреждениях для детей 15.01.2019 право на досрочную страховую пенсию у госслужащего возникает через полтора года (15.07.2021).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6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66863" y="2095500"/>
            <a:ext cx="184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0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600">
                <a:solidFill>
                  <a:prstClr val="black"/>
                </a:solidFill>
                <a:latin typeface="Arial" charset="0"/>
              </a:rPr>
            </a:br>
            <a:endParaRPr lang="ru-RU" altLang="ru-RU">
              <a:solidFill>
                <a:prstClr val="black"/>
              </a:solidFill>
              <a:latin typeface="Arial" charset="0"/>
            </a:endParaRPr>
          </a:p>
          <a:p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6461" y="433197"/>
            <a:ext cx="849605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государственных служащих, у которых реализация права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досрочное пенсионное обеспечение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осуществляется в зависимости от установленного возраста («северяне») (ст. 32 Закона от 28.12.2013 № 400-ФЗ), право на страховую пенсию определяется с учетом даты соответствующего года, на которую  указанные лица, не будучи государственными служащими, приобрели бы право на пенсию исходя из установленных требований к продолжительности стажа на соответствующих видах работ, возрасту и   величине ИПК.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случае приобретения 15 летнего стажа в РКС или 20-летнего стажа МПКС и соответствующего возраста (50 лет для женщин)  15.01.2019 право на досрочную страховую пенсию у госслужащего возникает через полтора года (15.07.2021).</a:t>
            </a:r>
          </a:p>
          <a:p>
            <a:pPr indent="450215" algn="just">
              <a:spcAft>
                <a:spcPts val="0"/>
              </a:spcAft>
            </a:pP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6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63561"/>
              </p:ext>
            </p:extLst>
          </p:nvPr>
        </p:nvGraphicFramePr>
        <p:xfrm>
          <a:off x="251519" y="1556788"/>
          <a:ext cx="8712969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938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4"/>
              </a:tblGrid>
              <a:tr h="4620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МУЖЧИНЫ - ГОССЛУЖАЩИЕ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- ГОССЛУЖАЩИХ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b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556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 (на общих основаниях)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4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033656" y="0"/>
            <a:ext cx="1110343" cy="765092"/>
            <a:chOff x="7740352" y="0"/>
            <a:chExt cx="1403648" cy="97358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31" y="401216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5 часть 1 статьи 11 Федерального закона 166-ФЗ (социальная пенсия по старости)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2383736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82745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14262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35" y="2114262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4182745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2374955"/>
            <a:ext cx="4128046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481956" y="4412747"/>
            <a:ext cx="4272155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87221" y="195284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5655" y="4983004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02207" y="3259415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69313" y="2258307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54112" y="2243713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4502" y="427511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40494" y="427511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ПРЕДЪЯВЛЯЮТСЯ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4053450" y="2716885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39752" y="33670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15701" y="32890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875407" y="2716880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771422" y="2716884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597175" y="2716880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082416" y="4755622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947876" y="4755626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702749" y="4755625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607711" y="4743497"/>
            <a:ext cx="4774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054806" y="30596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83295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72357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400799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481957" y="2466840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82824" y="2466836"/>
            <a:ext cx="119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15895" y="2466841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54381" y="2466840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848806" y="2466840"/>
            <a:ext cx="11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45630" y="4505578"/>
            <a:ext cx="110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305082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127039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952792" y="4505578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377933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010882" y="40903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877931" y="40904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29626" y="40904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6402389" y="4090452"/>
            <a:ext cx="9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03736"/>
              </p:ext>
            </p:extLst>
          </p:nvPr>
        </p:nvGraphicFramePr>
        <p:xfrm>
          <a:off x="323528" y="1628799"/>
          <a:ext cx="8640962" cy="487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062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</a:tblGrid>
              <a:tr h="4863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 - ГОССЛУЖАЩИЕ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- ГОССЛУЖАЩИХ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b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44016"/>
            <a:ext cx="882047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 (на общих основаниях)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4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968342" y="0"/>
            <a:ext cx="1175657" cy="765092"/>
            <a:chOff x="7740352" y="0"/>
            <a:chExt cx="1403648" cy="97358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07" y="546922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63561"/>
              </p:ext>
            </p:extLst>
          </p:nvPr>
        </p:nvGraphicFramePr>
        <p:xfrm>
          <a:off x="251519" y="1556788"/>
          <a:ext cx="8712969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938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4"/>
              </a:tblGrid>
              <a:tr h="4620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МУЖЧИНЫ - ГОССЛУЖАЩИЕ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- ГОССЛУЖАЩИХ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556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 («северяне»)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31" y="379445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03736"/>
              </p:ext>
            </p:extLst>
          </p:nvPr>
        </p:nvGraphicFramePr>
        <p:xfrm>
          <a:off x="323528" y="1628799"/>
          <a:ext cx="8640962" cy="487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062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</a:tblGrid>
              <a:tr h="4863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 - ГОССЛУЖАЩИЕ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- ГОССЛУЖАЩИХ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44016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 («северяне»)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4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903028" y="0"/>
            <a:ext cx="1240971" cy="765092"/>
            <a:chOff x="7740352" y="0"/>
            <a:chExt cx="1403648" cy="97358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31" y="492493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3157952" y="3789040"/>
            <a:ext cx="3024336" cy="504056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036496" cy="1340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br>
              <a:rPr kumimoji="1" lang="ru-RU" sz="19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i="0" u="none" strike="noStrike" kern="1200" cap="none" spc="10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553995" y="2426396"/>
            <a:ext cx="2232248" cy="216024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20134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71800" y="2636912"/>
            <a:ext cx="3672408" cy="11521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 </a:t>
            </a:r>
            <a:r>
              <a:rPr lang="ru-RU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возраст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9672" y="4293096"/>
            <a:ext cx="5976664" cy="100811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</a:t>
            </a:r>
            <a:r>
              <a:rPr lang="ru-RU" sz="2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                 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КОДЕКС РФ) </a:t>
            </a:r>
            <a: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67642"/>
              </p:ext>
            </p:extLst>
          </p:nvPr>
        </p:nvGraphicFramePr>
        <p:xfrm>
          <a:off x="107501" y="1556792"/>
          <a:ext cx="8928999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3944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МУЖЧИНЫ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1961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1961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1966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62,5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63,5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64,5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03649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kumimoji="1" lang="ru-RU" sz="28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 </a:t>
            </a:r>
            <a:br>
              <a:rPr kumimoji="1" lang="ru-RU" sz="19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5546"/>
              </p:ext>
            </p:extLst>
          </p:nvPr>
        </p:nvGraphicFramePr>
        <p:xfrm>
          <a:off x="111139" y="4005064"/>
          <a:ext cx="8928999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43137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ЖЕНЩИНЫ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ВОЗРАСТ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4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036496" cy="1340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  <a:endParaRPr kumimoji="1" lang="ru-RU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81888" y="2492896"/>
            <a:ext cx="4176464" cy="115212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595625" y="2440726"/>
            <a:ext cx="3492644" cy="1508105"/>
            <a:chOff x="2677849" y="2470904"/>
            <a:chExt cx="3492644" cy="1508105"/>
          </a:xfrm>
        </p:grpSpPr>
        <p:pic>
          <p:nvPicPr>
            <p:cNvPr id="2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77849" y="2470904"/>
              <a:ext cx="20021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для госслужащих</a:t>
              </a:r>
              <a:endPara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609778" y="4149079"/>
            <a:ext cx="6120680" cy="7888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3741490" y="3645024"/>
            <a:ext cx="1857257" cy="504055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60000"/>
                <a:lumOff val="40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574857" y="4937904"/>
            <a:ext cx="806146" cy="2184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94154" y="5156307"/>
            <a:ext cx="2736304" cy="591562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09778" y="5152206"/>
            <a:ext cx="2736304" cy="595663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5959233" y="4937905"/>
            <a:ext cx="806146" cy="21840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49" y="3952182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2008"/>
            <a:ext cx="9036496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ПРЕДОСТАВЛЕНИЕ СВЕДЕНИЙ О  ГРАЖДАНАХ ПРЕДПЕНСИОННОГО ВОЗРАСТА</a:t>
            </a:r>
            <a:endParaRPr kumimoji="1" lang="ru-RU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3" name="Picture 2" descr="C:\КОПИЛКА\вопрос ч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576" y="963043"/>
            <a:ext cx="1971541" cy="22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5414" y="3190810"/>
            <a:ext cx="267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В электронном виде: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1" y="3560142"/>
            <a:ext cx="864096" cy="8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47" y="3560142"/>
            <a:ext cx="902072" cy="89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C:\Users\12016\Desktop\Скриншоты\Mobilnoe_prilojenie_PF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51" y="3560142"/>
            <a:ext cx="514017" cy="9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394847"/>
            <a:ext cx="20138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Личный кабинет </a:t>
            </a:r>
            <a:endParaRPr kumimoji="1" lang="en-US" sz="1600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гражданина на </a:t>
            </a:r>
            <a:endParaRPr kumimoji="1" lang="en-US" sz="1600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сайте ПФР </a:t>
            </a:r>
            <a:endParaRPr kumimoji="1" lang="en-US" sz="1600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en-US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www.pfrf.ru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16405" y="4394847"/>
            <a:ext cx="1939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ЕПГУ</a:t>
            </a:r>
            <a:endParaRPr kumimoji="1" lang="en-US" sz="1600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en-US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www.gosuslugi.ru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02736" y="4456948"/>
            <a:ext cx="1507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Мобильное</a:t>
            </a:r>
          </a:p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приложение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118872" y="2816352"/>
            <a:ext cx="4873751" cy="352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30" y="3961757"/>
            <a:ext cx="711356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2838335"/>
            <a:ext cx="864096" cy="8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773530" y="5041723"/>
            <a:ext cx="751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МФЦ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5080" y="3673040"/>
            <a:ext cx="1493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Клиентская </a:t>
            </a:r>
          </a:p>
          <a:p>
            <a:pPr algn="ctr"/>
            <a:r>
              <a:rPr kumimoji="1" lang="ru-RU" sz="16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служба ПФР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25964" y="5472065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8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ПРИОРИТЕТ!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34153">
            <a:off x="5724277" y="2592631"/>
            <a:ext cx="2526392" cy="2845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47080">
            <a:off x="5357876" y="3228765"/>
            <a:ext cx="1848214" cy="2845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963924">
            <a:off x="2612600" y="2491176"/>
            <a:ext cx="1241039" cy="2845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89148" y="1156102"/>
            <a:ext cx="147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Гражданин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39594" y="5870545"/>
            <a:ext cx="1733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Работодатель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3908918">
            <a:off x="4373632" y="3787303"/>
            <a:ext cx="1848214" cy="2845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12024\Desktop\К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48" y="4827937"/>
            <a:ext cx="1390144" cy="104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31047" y="239779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8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60774" y="4394847"/>
            <a:ext cx="42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64370" y="3411430"/>
            <a:ext cx="42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69646" y="2508040"/>
            <a:ext cx="42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154" y="0"/>
            <a:ext cx="9036496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ПРЕДОСТАВЛЕНИЕ СВЕДЕНИЙ О  ГРАЖДАНАХ ПРЕДПЕНСИОННОГО ВОЗРАСТА</a:t>
            </a:r>
            <a:endParaRPr kumimoji="1" lang="ru-RU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61389" y="1455812"/>
            <a:ext cx="1224538" cy="891942"/>
            <a:chOff x="7740352" y="0"/>
            <a:chExt cx="1403648" cy="97358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455812"/>
            <a:ext cx="1110412" cy="11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00.yaplakal.com/pics/pics_original/3/3/1/443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6126" y="1391751"/>
            <a:ext cx="1062147" cy="1140669"/>
          </a:xfrm>
          <a:prstGeom prst="rect">
            <a:avLst/>
          </a:prstGeom>
          <a:noFill/>
        </p:spPr>
      </p:pic>
      <p:pic>
        <p:nvPicPr>
          <p:cNvPr id="7172" name="Picture 4" descr="http://falle.ukit.me/uploads/s/5/l/m/5lmtsroykk18/img/eb4FHIg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932" y="1391751"/>
            <a:ext cx="1266477" cy="11012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154" y="2070755"/>
            <a:ext cx="2134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kumimoji="1" lang="ru-RU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Предоставление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налоговых льгот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2095432"/>
            <a:ext cx="2563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kumimoji="1" lang="ru-RU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Предоставление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региональных льгот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41833" y="1956932"/>
            <a:ext cx="274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kumimoji="1" lang="ru-RU" b="1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Выплата пособия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по безработице в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повышенном размере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01616" y="2387138"/>
            <a:ext cx="22418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Предоставление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дополнительных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дней отдыха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для прохождения </a:t>
            </a:r>
          </a:p>
          <a:p>
            <a:pPr algn="ctr"/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диспансеризации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5543" y="1061803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ФНС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50029" y="1061803"/>
            <a:ext cx="736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ОИВ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41833" y="1086480"/>
            <a:ext cx="22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Служба занятости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01616" y="1086480"/>
            <a:ext cx="174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Работодатели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3253800" y="-280470"/>
            <a:ext cx="420171" cy="6875461"/>
          </a:xfrm>
          <a:prstGeom prst="rightBrace">
            <a:avLst>
              <a:gd name="adj1" fmla="val 8333"/>
              <a:gd name="adj2" fmla="val 49677"/>
            </a:avLst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74649" y="6537818"/>
            <a:ext cx="2555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Базы данных ПФР</a:t>
            </a:r>
          </a:p>
        </p:txBody>
      </p:sp>
      <p:pic>
        <p:nvPicPr>
          <p:cNvPr id="2" name="Picture 2" descr="http://nzd22.ru/wp-content/uploads/2017/12/%D0%BA%D0%B0%D0%BA-%D1%80%D0%B0%D0%B1%D0%BE%D1%82%D0%B0%D0%B5%D1%82-%D0%A1%D0%9C%D0%AD%D0%9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881" y="3864466"/>
            <a:ext cx="1270821" cy="1270821"/>
          </a:xfrm>
          <a:prstGeom prst="rect">
            <a:avLst/>
          </a:prstGeom>
          <a:noFill/>
        </p:spPr>
      </p:pic>
      <p:pic>
        <p:nvPicPr>
          <p:cNvPr id="8" name="Picture 4" descr="http://ds27irbit.ru/upload/images/%D0%95%D0%93%D0%98%D0%A1%D0%A1%D0%9E%281%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8774" y="3983380"/>
            <a:ext cx="2289499" cy="1401284"/>
          </a:xfrm>
          <a:prstGeom prst="rect">
            <a:avLst/>
          </a:prstGeom>
          <a:noFill/>
        </p:spPr>
      </p:pic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2788019" y="4684022"/>
            <a:ext cx="688607" cy="451265"/>
            <a:chOff x="0" y="0"/>
            <a:chExt cx="2637954" cy="2139674"/>
          </a:xfrm>
        </p:grpSpPr>
        <p:pic>
          <p:nvPicPr>
            <p:cNvPr id="35" name="Picture 15" descr="image8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2637954" cy="21396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36" name="Picture 16" descr="C:\Users\Пользователь\Downloads\Снимок экрана 8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2178" y="156336"/>
              <a:ext cx="2400505" cy="1440303"/>
            </a:xfrm>
            <a:prstGeom prst="rect">
              <a:avLst/>
            </a:prstGeom>
            <a:noFill/>
            <a:ln w="12700" cap="flat" cmpd="sng">
              <a:solidFill>
                <a:srgbClr val="A7A7A7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37" name="Rectangle 10"/>
          <p:cNvSpPr>
            <a:spLocks/>
          </p:cNvSpPr>
          <p:nvPr/>
        </p:nvSpPr>
        <p:spPr bwMode="auto">
          <a:xfrm>
            <a:off x="1768780" y="4887686"/>
            <a:ext cx="1225191" cy="53091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34290" tIns="34290" rIns="3429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Кабинет </a:t>
            </a: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потребителя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8" name="Rectangle 10"/>
          <p:cNvSpPr>
            <a:spLocks/>
          </p:cNvSpPr>
          <p:nvPr/>
        </p:nvSpPr>
        <p:spPr bwMode="auto">
          <a:xfrm>
            <a:off x="658368" y="4684022"/>
            <a:ext cx="502662" cy="34624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34290" tIns="34290" rIns="34290" bIns="34290">
            <a:spAutoFit/>
          </a:bodyPr>
          <a:lstStyle/>
          <a:p>
            <a:r>
              <a:rPr lang="ru-RU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  3.0</a:t>
            </a:r>
            <a:endParaRPr lang="ru-RU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7174" name="Picture 6" descr="http://taldykorgan.gosexpertiza.kz/sites/gosexpertiza/files/img_news/vipnet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86128" y="4090853"/>
            <a:ext cx="1530757" cy="1186337"/>
          </a:xfrm>
          <a:prstGeom prst="rect">
            <a:avLst/>
          </a:prstGeom>
          <a:noFill/>
        </p:spPr>
      </p:pic>
      <p:pic>
        <p:nvPicPr>
          <p:cNvPr id="40" name="Picture 18" descr="10b0e65efd9b395b8e3e3b9f41bdc354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599" y="5365288"/>
            <a:ext cx="1218019" cy="135719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41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8" y="5869027"/>
            <a:ext cx="604461" cy="6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s01.infourok.ru/uploads/ex/0f9b/0000d2ea-00f2d67d/hello_html_m1b85fae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2182" y="4165332"/>
            <a:ext cx="1432843" cy="1037379"/>
          </a:xfrm>
          <a:prstGeom prst="rect">
            <a:avLst/>
          </a:prstGeom>
          <a:noFill/>
        </p:spPr>
      </p:pic>
      <p:sp>
        <p:nvSpPr>
          <p:cNvPr id="48" name="Овал 47"/>
          <p:cNvSpPr/>
          <p:nvPr/>
        </p:nvSpPr>
        <p:spPr>
          <a:xfrm>
            <a:off x="26154" y="3718542"/>
            <a:ext cx="3659973" cy="2623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8290551">
            <a:off x="5244798" y="4887974"/>
            <a:ext cx="3313635" cy="284591"/>
          </a:xfrm>
          <a:prstGeom prst="rightArrow">
            <a:avLst>
              <a:gd name="adj1" fmla="val 50062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19080698">
            <a:off x="5867936" y="5222993"/>
            <a:ext cx="3313635" cy="284591"/>
          </a:xfrm>
          <a:prstGeom prst="rightArrow">
            <a:avLst>
              <a:gd name="adj1" fmla="val 50062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https://www.nalog.ru/cdn/image/759019/original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38860">
            <a:off x="6658303" y="5126878"/>
            <a:ext cx="661511" cy="440732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 rot="18977552">
            <a:off x="7081684" y="4610338"/>
            <a:ext cx="100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БПИ</a:t>
            </a:r>
          </a:p>
        </p:txBody>
      </p:sp>
      <p:sp>
        <p:nvSpPr>
          <p:cNvPr id="55" name="Прямоугольник 54"/>
          <p:cNvSpPr/>
          <p:nvPr/>
        </p:nvSpPr>
        <p:spPr>
          <a:xfrm rot="19096563">
            <a:off x="6535025" y="4703020"/>
            <a:ext cx="94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запрос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rot="19096563">
            <a:off x="7088936" y="5180622"/>
            <a:ext cx="75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96776" y="3341925"/>
            <a:ext cx="121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ЗАПРОС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994723" y="6119336"/>
            <a:ext cx="104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spc="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10800000">
            <a:off x="1142489" y="5030272"/>
            <a:ext cx="2091386" cy="108906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6200000" flipV="1">
            <a:off x="2873329" y="5221715"/>
            <a:ext cx="859997" cy="81310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29288" y="5472065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8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ПРИОРИТЕТ!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 flipH="1" flipV="1">
            <a:off x="3648062" y="5460895"/>
            <a:ext cx="781075" cy="26470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4109481" y="5135287"/>
            <a:ext cx="1462594" cy="92297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 flipV="1">
            <a:off x="1293037" y="3526592"/>
            <a:ext cx="1603740" cy="63873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2872065" y="3691674"/>
            <a:ext cx="574471" cy="47365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709879" y="3691674"/>
            <a:ext cx="541584" cy="47365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4170953" y="3526592"/>
            <a:ext cx="1401122" cy="78622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877" y="133018"/>
            <a:ext cx="6835376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Порядок обращения гражданина за проведением заблаговременной подготовки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2236" y="1117600"/>
            <a:ext cx="3631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Гражданин </a:t>
            </a:r>
            <a:r>
              <a:rPr lang="ru-RU" sz="1400" b="1" dirty="0" err="1"/>
              <a:t>предпенсионного</a:t>
            </a:r>
            <a:r>
              <a:rPr lang="ru-RU" sz="1400" b="1" dirty="0"/>
              <a:t> возраста</a:t>
            </a:r>
          </a:p>
        </p:txBody>
      </p:sp>
      <p:pic>
        <p:nvPicPr>
          <p:cNvPr id="1026" name="Picture 2" descr="C:\Users\06017\Desktop\Новая папка (2)\depositphotos_31075487-stock-photo-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1" y="1772816"/>
            <a:ext cx="1521502" cy="20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20518580" flipH="1">
            <a:off x="2257571" y="3216529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619672" y="1556793"/>
            <a:ext cx="2416216" cy="1482348"/>
          </a:xfrm>
          <a:prstGeom prst="cloudCallout">
            <a:avLst>
              <a:gd name="adj1" fmla="val -12380"/>
              <a:gd name="adj2" fmla="val 753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965713"/>
            <a:ext cx="22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отделом кадров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1420">
            <a:off x="5249831" y="3307634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 flipH="1">
            <a:off x="5436095" y="1556793"/>
            <a:ext cx="2389235" cy="1512167"/>
          </a:xfrm>
          <a:prstGeom prst="cloudCallout">
            <a:avLst>
              <a:gd name="adj1" fmla="val -13683"/>
              <a:gd name="adj2" fmla="val 762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15505" y="1886247"/>
            <a:ext cx="218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 УПФР лично </a:t>
            </a:r>
          </a:p>
        </p:txBody>
      </p:sp>
      <p:pic>
        <p:nvPicPr>
          <p:cNvPr id="1029" name="Picture 5" descr="C:\Users\06017\Desktop\Новая папка (2)\oblast-primeneniya-public-build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36" y="4353318"/>
            <a:ext cx="3360121" cy="22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2888" y="4748713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Пенсионный фонд России</a:t>
            </a:r>
          </a:p>
        </p:txBody>
      </p:sp>
      <p:sp>
        <p:nvSpPr>
          <p:cNvPr id="12" name="Выгнутая вниз стрелка 11"/>
          <p:cNvSpPr/>
          <p:nvPr/>
        </p:nvSpPr>
        <p:spPr>
          <a:xfrm rot="19184342" flipH="1">
            <a:off x="5974722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7150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99743" y="4331611"/>
            <a:ext cx="196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Лично обратиться </a:t>
            </a:r>
          </a:p>
        </p:txBody>
      </p:sp>
      <p:sp>
        <p:nvSpPr>
          <p:cNvPr id="28" name="Выгнутая вниз стрелка 27"/>
          <p:cNvSpPr/>
          <p:nvPr/>
        </p:nvSpPr>
        <p:spPr>
          <a:xfrm rot="2415658">
            <a:off x="865644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0" y="2942156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146" y="4540477"/>
            <a:ext cx="294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</a:t>
            </a:r>
            <a:r>
              <a:rPr lang="ru-RU" dirty="0" smtClean="0"/>
              <a:t>работодателя</a:t>
            </a:r>
          </a:p>
          <a:p>
            <a:r>
              <a:rPr lang="ru-RU" dirty="0" smtClean="0"/>
              <a:t>(заключение соглашения </a:t>
            </a:r>
          </a:p>
          <a:p>
            <a:r>
              <a:rPr lang="ru-RU" dirty="0" smtClean="0"/>
              <a:t>о взаимодействии)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Штриховая стрелка вправо 61"/>
          <p:cNvSpPr/>
          <p:nvPr/>
        </p:nvSpPr>
        <p:spPr>
          <a:xfrm rot="2478014">
            <a:off x="2508484" y="4302089"/>
            <a:ext cx="2665466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триховая стрелка вправо 60"/>
          <p:cNvSpPr/>
          <p:nvPr/>
        </p:nvSpPr>
        <p:spPr>
          <a:xfrm rot="10800000">
            <a:off x="1178642" y="1497851"/>
            <a:ext cx="6204501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>
            <a:off x="5198534" y="2481116"/>
            <a:ext cx="233055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триховая стрелка вправо 58"/>
          <p:cNvSpPr/>
          <p:nvPr/>
        </p:nvSpPr>
        <p:spPr>
          <a:xfrm>
            <a:off x="1178643" y="2481116"/>
            <a:ext cx="243088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gray">
          <a:xfrm>
            <a:off x="60761" y="1171574"/>
            <a:ext cx="1077987" cy="2819401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endParaRPr lang="ru-RU" b="1" dirty="0"/>
          </a:p>
        </p:txBody>
      </p:sp>
      <p:pic>
        <p:nvPicPr>
          <p:cNvPr id="5" name="Picture 60" descr="http://ts2.mm.bing.net/th?id=HN.608003889972906511&amp;w=154&amp;h=151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" y="1590990"/>
            <a:ext cx="983253" cy="1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49" y="190347"/>
            <a:ext cx="849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пенсионный процесс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918" y="2859999"/>
            <a:ext cx="24446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з</a:t>
            </a:r>
            <a:r>
              <a:rPr lang="ru-RU" altLang="ru-RU" sz="1200" b="1" dirty="0" smtClean="0"/>
              <a:t>аявление </a:t>
            </a:r>
            <a:endParaRPr lang="ru-RU" altLang="ru-RU" sz="1200" b="1" dirty="0"/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>
                <a:solidFill>
                  <a:srgbClr val="C00000"/>
                </a:solidFill>
              </a:rPr>
              <a:t>в электронном виде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(ЕПГУ, Личный кабинет, </a:t>
            </a:r>
            <a:r>
              <a:rPr lang="ru-RU" altLang="ru-RU" sz="1200" b="1" dirty="0" smtClean="0"/>
              <a:t>МФЦ, работодатель)</a:t>
            </a:r>
            <a:endParaRPr lang="ru-RU" alt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9" y="1193980"/>
            <a:ext cx="122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Гражданин</a:t>
            </a:r>
            <a:endParaRPr lang="ru-RU" sz="1400" b="1" dirty="0"/>
          </a:p>
        </p:txBody>
      </p:sp>
      <p:pic>
        <p:nvPicPr>
          <p:cNvPr id="34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21" y="1281643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0761" y="2643125"/>
            <a:ext cx="116628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собирает документы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посещает ПФР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ожидает в очереди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Экономит личное время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9636" y="116625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Уведомление</a:t>
            </a:r>
            <a:endParaRPr lang="ru-RU" sz="2000" b="1" dirty="0"/>
          </a:p>
        </p:txBody>
      </p:sp>
      <p:pic>
        <p:nvPicPr>
          <p:cNvPr id="35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58" y="2323005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Изображение 1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218" y="2105070"/>
            <a:ext cx="1255719" cy="13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10" y="2288366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13" y="4387908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8" descr="3D_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04" y="4387908"/>
            <a:ext cx="9493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0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92" y="1552587"/>
            <a:ext cx="14351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5198534" y="5711793"/>
            <a:ext cx="149013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400" b="1" dirty="0"/>
              <a:t>Сведения </a:t>
            </a:r>
            <a:r>
              <a:rPr lang="ru-RU" sz="1400" b="1" dirty="0" smtClean="0"/>
              <a:t>ПУ о </a:t>
            </a:r>
            <a:r>
              <a:rPr lang="ru-RU" sz="1400" b="1" dirty="0"/>
              <a:t>пенсионных правах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7212807" y="1073089"/>
            <a:ext cx="1931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cs typeface="Arial" charset="0"/>
              </a:rPr>
              <a:t>Принятие решения</a:t>
            </a:r>
            <a:endParaRPr lang="en-US" altLang="ru-RU" b="1" dirty="0">
              <a:cs typeface="Arial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13287658">
            <a:off x="2189229" y="4556312"/>
            <a:ext cx="2840605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95023" y="4817533"/>
            <a:ext cx="24446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Сведения из ИЛС в форме СЗИ-6</a:t>
            </a:r>
            <a:endParaRPr lang="ru-RU" alt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58878" y="3801896"/>
            <a:ext cx="15380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Запрос о состоянии ИЛС</a:t>
            </a:r>
            <a:endParaRPr lang="ru-RU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0691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11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пенсию по государственному пенсионному обеспечению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5274" y="1156071"/>
          <a:ext cx="8742783" cy="4058819"/>
        </p:xfrm>
        <a:graphic>
          <a:graphicData uri="http://schemas.openxmlformats.org/drawingml/2006/table">
            <a:tbl>
              <a:tblPr/>
              <a:tblGrid>
                <a:gridCol w="4128537"/>
                <a:gridCol w="2428551"/>
                <a:gridCol w="2185695"/>
              </a:tblGrid>
              <a:tr h="13529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Год, в котором гражданин приобретает право на пенсию по государственному пенсионному обеспечению по состоянию 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декабря 2018 года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Возраст, по достижении которого возникает право на пенсию по государственному пенсионному обеспечению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*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2023 и последующие годы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4523" y="5380672"/>
            <a:ext cx="832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V - возраст, по достижении которого возникает право на пенсию по государственному пенсионному обеспечению по состоянию на 31 декабря 2018 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142852"/>
            <a:ext cx="8392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 году запущено Мобильное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ПФР, которое предназначено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обеспечения доступа к электронным сервисам ПФР с мобильных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устройств, работающих на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iOS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Android.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ПФР доступно для скачивания из официальных магазинов приложений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AppStore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 Play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377682"/>
            <a:ext cx="2870332" cy="2690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28" y="3377682"/>
            <a:ext cx="2778080" cy="2690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55" y="205274"/>
            <a:ext cx="840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предоставит доступ к Электронным сервисам ПФР: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661765"/>
              </p:ext>
            </p:extLst>
          </p:nvPr>
        </p:nvGraphicFramePr>
        <p:xfrm>
          <a:off x="307457" y="1380930"/>
          <a:ext cx="8640600" cy="487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.romanyuk\AppData\Local\Microsoft\Windows\Temporary Internet Files\Content.Word\02.1 Pin co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786058"/>
            <a:ext cx="1532559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m.romanyuk\AppData\Local\Microsoft\Windows\Temporary Internet Files\Content.Word\02.2 Pin 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1536518" cy="259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m.romanyuk\AppData\Local\Microsoft\Windows\Temporary Internet Files\Content.Word\03 Login i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9" y="2786058"/>
            <a:ext cx="1536561" cy="259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928802"/>
            <a:ext cx="1447939" cy="361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928802"/>
            <a:ext cx="1438020" cy="360302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6672885"/>
              </p:ext>
            </p:extLst>
          </p:nvPr>
        </p:nvGraphicFramePr>
        <p:xfrm>
          <a:off x="285720" y="285728"/>
          <a:ext cx="8501122" cy="165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564357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успешной авторизации необходимо, чтобы пользователь мобильного приложения был зарегистрирован в ЕСИА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gray">
          <a:xfrm>
            <a:off x="579123" y="1694636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16" y="117693"/>
            <a:ext cx="905248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Зарегистрируйтесь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портале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госуслуг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gosuslugi.ru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!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Следите за своим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лицевым счетом!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1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1 статьи 8 Федерального закона 400-ФЗ (общие основания)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6415" y="2383736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25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82745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14262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35" y="2114262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4182745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3516089" y="2374955"/>
            <a:ext cx="4128046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481956" y="4412747"/>
            <a:ext cx="4272155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687221" y="195284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5655" y="4983004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02207" y="3259415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69313" y="2258307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54112" y="2243713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4502" y="427511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40494" y="427511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4053450" y="2716885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339752" y="33670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515701" y="32890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875407" y="2716880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771422" y="2716884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597175" y="2716880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082416" y="4755622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947876" y="4755626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702749" y="4755625"/>
            <a:ext cx="5016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607711" y="4743497"/>
            <a:ext cx="4774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054806" y="30596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83295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772357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00799" y="30230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481957" y="2466840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282824" y="2466836"/>
            <a:ext cx="119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115895" y="2466841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54381" y="2466840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48806" y="2466840"/>
            <a:ext cx="11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45630" y="4505578"/>
            <a:ext cx="110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+60 мес.</a:t>
            </a:r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305082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 мес.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27039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+36 мес.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952792" y="4505578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+48 мес.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377933" y="4505582"/>
            <a:ext cx="10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 мес.</a:t>
            </a:r>
            <a:endParaRPr lang="ru-RU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010882" y="40903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877931" y="40904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629626" y="40904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6402389" y="4090452"/>
            <a:ext cx="9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6853" y="307305"/>
            <a:ext cx="8560848" cy="15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частью 1 статьи 8 Федерального закона 400-ФЗ (общие основания)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943" y="1716836"/>
          <a:ext cx="8801757" cy="4917225"/>
        </p:xfrm>
        <a:graphic>
          <a:graphicData uri="http://schemas.openxmlformats.org/drawingml/2006/table">
            <a:tbl>
              <a:tblPr/>
              <a:tblGrid>
                <a:gridCol w="1110632"/>
                <a:gridCol w="1818660"/>
                <a:gridCol w="1818660"/>
                <a:gridCol w="1999136"/>
                <a:gridCol w="2054669"/>
              </a:tblGrid>
              <a:tr h="54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 рождения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переходного периода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возраст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мужчины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1959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1959(II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63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64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1963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65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женщины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58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60 лет 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                 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986"/>
              </p:ext>
            </p:extLst>
          </p:nvPr>
        </p:nvGraphicFramePr>
        <p:xfrm>
          <a:off x="683567" y="1844824"/>
          <a:ext cx="8352929" cy="482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9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5402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79905"/>
              </p:ext>
            </p:extLst>
          </p:nvPr>
        </p:nvGraphicFramePr>
        <p:xfrm>
          <a:off x="683568" y="1700808"/>
          <a:ext cx="8352928" cy="504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8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3869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i="0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</a:t>
            </a: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0" y="72008"/>
            <a:ext cx="9036496" cy="1412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</a:t>
            </a:r>
            <a:r>
              <a:rPr kumimoji="1" lang="en-US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</a:t>
            </a: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  <a:endParaRPr kumimoji="1" lang="ru-RU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9752" y="2805591"/>
            <a:ext cx="4176464" cy="110570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591524" y="2849564"/>
            <a:ext cx="3492644" cy="1292662"/>
            <a:chOff x="2677849" y="2470904"/>
            <a:chExt cx="3492644" cy="1292662"/>
          </a:xfrm>
        </p:grpSpPr>
        <p:pic>
          <p:nvPicPr>
            <p:cNvPr id="2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77849" y="2470904"/>
              <a:ext cx="200216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426683" y="4726519"/>
            <a:ext cx="6120680" cy="7888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3499355" y="3911299"/>
            <a:ext cx="1857257" cy="788791"/>
          </a:xfrm>
          <a:prstGeom prst="downArrow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339752" y="5515344"/>
            <a:ext cx="806146" cy="22003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23520" y="5744413"/>
            <a:ext cx="2736304" cy="700563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74673" y="5744413"/>
            <a:ext cx="2736304" cy="700563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5788599" y="5515344"/>
            <a:ext cx="806146" cy="229069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757"/>
            <a:ext cx="1907704" cy="16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1115616" y="1556792"/>
            <a:ext cx="7488832" cy="9361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u="sng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стажа И   </a:t>
            </a:r>
            <a:r>
              <a:rPr lang="ru-RU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</a:t>
            </a: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36" y="4260219"/>
            <a:ext cx="792088" cy="23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5940" y="4340904"/>
            <a:ext cx="108624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8097398" y="0"/>
            <a:ext cx="1046602" cy="765092"/>
            <a:chOff x="7740352" y="0"/>
            <a:chExt cx="1403648" cy="973584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4470</Words>
  <Application>Microsoft Office PowerPoint</Application>
  <PresentationFormat>Прозрачка</PresentationFormat>
  <Paragraphs>1866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Кытманова Дина Михайлова</cp:lastModifiedBy>
  <cp:revision>1667</cp:revision>
  <cp:lastPrinted>2015-02-02T08:38:01Z</cp:lastPrinted>
  <dcterms:created xsi:type="dcterms:W3CDTF">2014-07-04T05:40:34Z</dcterms:created>
  <dcterms:modified xsi:type="dcterms:W3CDTF">2019-03-25T06:35:59Z</dcterms:modified>
</cp:coreProperties>
</file>