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0"/>
  </p:notesMasterIdLst>
  <p:sldIdLst>
    <p:sldId id="256" r:id="rId2"/>
    <p:sldId id="258" r:id="rId3"/>
    <p:sldId id="298" r:id="rId4"/>
    <p:sldId id="314" r:id="rId5"/>
    <p:sldId id="315" r:id="rId6"/>
    <p:sldId id="316" r:id="rId7"/>
    <p:sldId id="313" r:id="rId8"/>
    <p:sldId id="290" r:id="rId9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03" userDrawn="1">
          <p15:clr>
            <a:srgbClr val="A4A3A4"/>
          </p15:clr>
        </p15:guide>
        <p15:guide id="2" pos="4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B7885"/>
    <a:srgbClr val="DBF6FE"/>
    <a:srgbClr val="F1FCFE"/>
    <a:srgbClr val="6BC5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77445" autoAdjust="0"/>
  </p:normalViewPr>
  <p:slideViewPr>
    <p:cSldViewPr snapToGrid="0">
      <p:cViewPr varScale="1">
        <p:scale>
          <a:sx n="90" d="100"/>
          <a:sy n="90" d="100"/>
        </p:scale>
        <p:origin x="1836" y="84"/>
      </p:cViewPr>
      <p:guideLst>
        <p:guide orient="horz" pos="1003"/>
        <p:guide pos="4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5,89930000</a:t>
            </a:r>
            <a:r>
              <a:rPr lang="ru-RU" b="1" baseline="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b="1" baseline="0" dirty="0">
                <a:solidFill>
                  <a:schemeClr val="accent1">
                    <a:lumMod val="75000"/>
                  </a:schemeClr>
                </a:solidFill>
              </a:rPr>
              <a:t>млн. руб</a:t>
            </a:r>
            <a:r>
              <a:rPr lang="ru-RU" baseline="0" dirty="0"/>
              <a:t>.</a:t>
            </a:r>
            <a:endParaRPr lang="ru-RU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0.18379374453193351"/>
          <c:y val="0.13311383330582754"/>
          <c:w val="0.57685717410323711"/>
          <c:h val="0.74531035581951077"/>
        </c:manualLayout>
      </c:layout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Лист1!$E$5:$E$10</c:f>
              <c:strCache>
                <c:ptCount val="6"/>
                <c:pt idx="0">
                  <c:v>ФБ</c:v>
                </c:pt>
                <c:pt idx="1">
                  <c:v>ОБ </c:v>
                </c:pt>
                <c:pt idx="2">
                  <c:v>МБ</c:v>
                </c:pt>
                <c:pt idx="3">
                  <c:v>СС</c:v>
                </c:pt>
                <c:pt idx="4">
                  <c:v>СП</c:v>
                </c:pt>
                <c:pt idx="5">
                  <c:v>ИИ</c:v>
                </c:pt>
              </c:strCache>
            </c:strRef>
          </c:cat>
          <c:val>
            <c:numRef>
              <c:f>Лист1!$F$5:$F$10</c:f>
              <c:numCache>
                <c:formatCode>General</c:formatCode>
                <c:ptCount val="6"/>
                <c:pt idx="0">
                  <c:v>0</c:v>
                </c:pt>
                <c:pt idx="1">
                  <c:v>5.8</c:v>
                </c:pt>
                <c:pt idx="2">
                  <c:v>3.3000000000000002E-2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3"/>
      </c:doughnut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9052055993000874"/>
          <c:y val="0.87842418912533826"/>
          <c:w val="0.52451443569553802"/>
          <c:h val="0.1215758108746617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E2E293-8A7E-4A1F-A8EB-8D025A56A6DB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60616A-6DF1-4AE2-B7B6-2273E8C789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2355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73496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5839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519113" indent="-342900">
              <a:buFont typeface="Arial" pitchFamily="34" charset="0"/>
              <a:buChar char="•"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5423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60639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92781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00382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51155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04617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2/6/2023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4973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2/6/2023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4567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2/6/2023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8655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2/6/2023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7551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2/6/2023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9005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2/6/2023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3790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2/6/2023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3206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2/6/2023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6025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2/6/2023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7671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2/6/2023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5598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2/6/2023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7430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E7815E-F7B8-4E93-9F6C-89F6C3C8DBB8}" type="datetimeFigureOut">
              <a:rPr lang="en-US" smtClean="0"/>
              <a:pPr/>
              <a:t>2/6/2023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0311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xmlns="" id="{0A27F27E-F580-443D-9596-5D833176EA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9709" y="1231900"/>
            <a:ext cx="7914904" cy="1412223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2400" b="1" dirty="0">
                <a:solidFill>
                  <a:srgbClr val="002060"/>
                </a:solidFill>
                <a:latin typeface="Franklin Gothic Medium" panose="020B0603020102020204" pitchFamily="34" charset="0"/>
              </a:rPr>
              <a:t>Публичная декларация</a:t>
            </a:r>
            <a:br>
              <a:rPr lang="ru-RU" sz="2400" b="1" dirty="0">
                <a:solidFill>
                  <a:srgbClr val="002060"/>
                </a:solidFill>
                <a:latin typeface="Franklin Gothic Medium" panose="020B0603020102020204" pitchFamily="34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Franklin Gothic Medium" panose="020B0603020102020204" pitchFamily="34" charset="0"/>
              </a:rPr>
              <a:t>муниципальной программы Нефтеюганского района</a:t>
            </a:r>
            <a:endParaRPr lang="en-US" sz="2400" b="1" dirty="0">
              <a:solidFill>
                <a:srgbClr val="002060"/>
              </a:solidFill>
              <a:latin typeface="Franklin Gothic Medium" panose="020B0603020102020204" pitchFamily="34" charset="0"/>
            </a:endParaRPr>
          </a:p>
        </p:txBody>
      </p:sp>
      <p:grpSp>
        <p:nvGrpSpPr>
          <p:cNvPr id="5" name="Группа 4">
            <a:extLst>
              <a:ext uri="{FF2B5EF4-FFF2-40B4-BE49-F238E27FC236}">
                <a16:creationId xmlns:a16="http://schemas.microsoft.com/office/drawing/2014/main" xmlns="" id="{CAE22D93-86C6-4012-8C95-C05004B2E97F}"/>
              </a:ext>
            </a:extLst>
          </p:cNvPr>
          <p:cNvGrpSpPr/>
          <p:nvPr/>
        </p:nvGrpSpPr>
        <p:grpSpPr>
          <a:xfrm>
            <a:off x="947651" y="2754884"/>
            <a:ext cx="7721336" cy="89285"/>
            <a:chOff x="947651" y="2754884"/>
            <a:chExt cx="7257566" cy="89285"/>
          </a:xfrm>
        </p:grpSpPr>
        <p:sp>
          <p:nvSpPr>
            <p:cNvPr id="16" name="Прямоугольник 15">
              <a:extLst>
                <a:ext uri="{FF2B5EF4-FFF2-40B4-BE49-F238E27FC236}">
                  <a16:creationId xmlns:a16="http://schemas.microsoft.com/office/drawing/2014/main" xmlns="" id="{37A4C5B6-209B-448F-B247-975927B0C84B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Прямоугольник 16">
              <a:extLst>
                <a:ext uri="{FF2B5EF4-FFF2-40B4-BE49-F238E27FC236}">
                  <a16:creationId xmlns:a16="http://schemas.microsoft.com/office/drawing/2014/main" xmlns="" id="{C1FFCA75-318C-48BA-A2C5-8D9CCF5F7332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8" name="Title 1">
            <a:extLst>
              <a:ext uri="{FF2B5EF4-FFF2-40B4-BE49-F238E27FC236}">
                <a16:creationId xmlns:a16="http://schemas.microsoft.com/office/drawing/2014/main" xmlns="" id="{7EC25E79-69F1-4C15-99AF-A1FE4E9DF738}"/>
              </a:ext>
            </a:extLst>
          </p:cNvPr>
          <p:cNvSpPr txBox="1">
            <a:spLocks/>
          </p:cNvSpPr>
          <p:nvPr/>
        </p:nvSpPr>
        <p:spPr>
          <a:xfrm>
            <a:off x="1774607" y="2865206"/>
            <a:ext cx="5702039" cy="141706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/>
            </a:r>
            <a:br>
              <a:rPr lang="en-US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</a:br>
            <a:endParaRPr lang="en-US" sz="2400" b="1" dirty="0">
              <a:solidFill>
                <a:schemeClr val="accent5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pic>
        <p:nvPicPr>
          <p:cNvPr id="1028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820" y="77189"/>
            <a:ext cx="1365661" cy="1888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47651" y="3573738"/>
            <a:ext cx="77213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«Улучшение условий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охраны труда, содействие занятости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населения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94360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647701" y="2726700"/>
            <a:ext cx="2295857" cy="1009024"/>
          </a:xfrm>
          <a:prstGeom prst="rect">
            <a:avLst/>
          </a:prstGeom>
          <a:solidFill>
            <a:schemeClr val="bg1">
              <a:lumMod val="85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Franklin Gothic Medium" pitchFamily="34" charset="0"/>
              </a:rPr>
              <a:t>Соисполнитель</a:t>
            </a:r>
            <a:endParaRPr lang="ru-RU" dirty="0">
              <a:solidFill>
                <a:schemeClr val="tx2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681005" y="1344388"/>
            <a:ext cx="2262553" cy="932313"/>
          </a:xfrm>
          <a:prstGeom prst="rect">
            <a:avLst/>
          </a:prstGeom>
          <a:solidFill>
            <a:schemeClr val="bg1">
              <a:lumMod val="85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Franklin Gothic Medium" pitchFamily="34" charset="0"/>
              </a:rPr>
              <a:t>Ответственный исполнитель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93386" y="88250"/>
            <a:ext cx="8646853" cy="896209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Franklin Gothic Medium" pitchFamily="34" charset="0"/>
              </a:rPr>
              <a:t>Ответственный исполнитель (соисполнители ) муниципальной программы</a:t>
            </a:r>
            <a:endParaRPr lang="en-US" sz="2800" b="1" dirty="0">
              <a:solidFill>
                <a:schemeClr val="accent1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57730" y="1471222"/>
            <a:ext cx="24878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</a:rPr>
              <a:t> </a:t>
            </a:r>
            <a:endParaRPr lang="ru-RU" sz="2000" b="1" dirty="0">
              <a:solidFill>
                <a:schemeClr val="tx2">
                  <a:lumMod val="50000"/>
                </a:schemeClr>
              </a:solidFill>
              <a:latin typeface="Franklin Gothic Book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83203" y="1471222"/>
            <a:ext cx="557275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Franklin Gothic Medium" pitchFamily="34" charset="0"/>
              </a:rPr>
              <a:t>Отдел социально-трудовых отношений администрации Нефтеюганского района</a:t>
            </a:r>
            <a:endParaRPr lang="ru-RU" dirty="0">
              <a:solidFill>
                <a:schemeClr val="tx2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178181" y="2808164"/>
            <a:ext cx="578279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Franklin Gothic Medium" pitchFamily="34" charset="0"/>
              </a:rPr>
              <a:t>Отдел по делам молодежи </a:t>
            </a:r>
            <a:r>
              <a:rPr lang="ru-RU" dirty="0" smtClean="0">
                <a:solidFill>
                  <a:srgbClr val="44546A">
                    <a:lumMod val="50000"/>
                  </a:srgbClr>
                </a:solidFill>
                <a:latin typeface="Franklin Gothic Medium" pitchFamily="34" charset="0"/>
              </a:rPr>
              <a:t>администрации </a:t>
            </a:r>
            <a:r>
              <a:rPr lang="ru-RU" dirty="0">
                <a:solidFill>
                  <a:srgbClr val="44546A">
                    <a:lumMod val="50000"/>
                  </a:srgbClr>
                </a:solidFill>
                <a:latin typeface="Franklin Gothic Medium" pitchFamily="34" charset="0"/>
              </a:rPr>
              <a:t>Нефтеюганского района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Franklin Gothic Medium" pitchFamily="34" charset="0"/>
              </a:rPr>
              <a:t>  </a:t>
            </a:r>
            <a:endParaRPr lang="ru-RU" dirty="0">
              <a:solidFill>
                <a:schemeClr val="tx2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grpSp>
        <p:nvGrpSpPr>
          <p:cNvPr id="35" name="Группа 34">
            <a:extLst>
              <a:ext uri="{FF2B5EF4-FFF2-40B4-BE49-F238E27FC236}">
                <a16:creationId xmlns:a16="http://schemas.microsoft.com/office/drawing/2014/main" xmlns="" id="{ECF62C37-E2BB-4DBB-8005-DED4B6C3F29B}"/>
              </a:ext>
            </a:extLst>
          </p:cNvPr>
          <p:cNvGrpSpPr/>
          <p:nvPr/>
        </p:nvGrpSpPr>
        <p:grpSpPr>
          <a:xfrm>
            <a:off x="93386" y="959530"/>
            <a:ext cx="7859486" cy="89285"/>
            <a:chOff x="947651" y="2754884"/>
            <a:chExt cx="7257566" cy="89285"/>
          </a:xfrm>
        </p:grpSpPr>
        <p:sp>
          <p:nvSpPr>
            <p:cNvPr id="36" name="Прямоугольник 35">
              <a:extLst>
                <a:ext uri="{FF2B5EF4-FFF2-40B4-BE49-F238E27FC236}">
                  <a16:creationId xmlns:a16="http://schemas.microsoft.com/office/drawing/2014/main" xmlns="" id="{046A3631-639E-466D-8A77-3657DE9080D8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Прямоугольник 36">
              <a:extLst>
                <a:ext uri="{FF2B5EF4-FFF2-40B4-BE49-F238E27FC236}">
                  <a16:creationId xmlns:a16="http://schemas.microsoft.com/office/drawing/2014/main" xmlns="" id="{E49B628D-02C5-4A3B-B622-8A9166518EC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20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4709" y="67598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9746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497147" y="-14262"/>
            <a:ext cx="8646853" cy="89620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Franklin Gothic Medium" pitchFamily="34" charset="0"/>
              </a:rPr>
              <a:t>Цели и задачи муниципальной программы</a:t>
            </a:r>
            <a:endParaRPr lang="en-US" sz="2800" b="1" dirty="0">
              <a:solidFill>
                <a:schemeClr val="accent1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2779143" y="1581342"/>
            <a:ext cx="5477774" cy="12863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100000"/>
              </a:lnSpc>
              <a:buClr>
                <a:srgbClr val="FF0000"/>
              </a:buClr>
            </a:pPr>
            <a:endParaRPr lang="ru-RU" sz="2000" dirty="0">
              <a:solidFill>
                <a:schemeClr val="tx2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2343262" y="1694767"/>
            <a:ext cx="336492" cy="299892"/>
            <a:chOff x="2147276" y="1700808"/>
            <a:chExt cx="336492" cy="299892"/>
          </a:xfrm>
          <a:solidFill>
            <a:srgbClr val="00B050"/>
          </a:solidFill>
        </p:grpSpPr>
        <p:sp>
          <p:nvSpPr>
            <p:cNvPr id="10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11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2" name="Овал 1"/>
          <p:cNvSpPr/>
          <p:nvPr/>
        </p:nvSpPr>
        <p:spPr>
          <a:xfrm>
            <a:off x="454241" y="1581342"/>
            <a:ext cx="545182" cy="545182"/>
          </a:xfrm>
          <a:prstGeom prst="ellipse">
            <a:avLst/>
          </a:prstGeom>
          <a:solidFill>
            <a:schemeClr val="bg1"/>
          </a:solidFill>
          <a:ln w="28575">
            <a:solidFill>
              <a:srgbClr val="00B050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1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251116" y="1613880"/>
            <a:ext cx="9492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ЦЕЛЬ</a:t>
            </a:r>
          </a:p>
        </p:txBody>
      </p:sp>
      <p:grpSp>
        <p:nvGrpSpPr>
          <p:cNvPr id="42" name="Группа 41">
            <a:extLst>
              <a:ext uri="{FF2B5EF4-FFF2-40B4-BE49-F238E27FC236}">
                <a16:creationId xmlns:a16="http://schemas.microsoft.com/office/drawing/2014/main" xmlns="" id="{D1C832A0-B704-4DAC-A887-33C365C9CC61}"/>
              </a:ext>
            </a:extLst>
          </p:cNvPr>
          <p:cNvGrpSpPr/>
          <p:nvPr/>
        </p:nvGrpSpPr>
        <p:grpSpPr>
          <a:xfrm>
            <a:off x="0" y="959530"/>
            <a:ext cx="7859486" cy="89285"/>
            <a:chOff x="947651" y="2754884"/>
            <a:chExt cx="7257566" cy="89285"/>
          </a:xfrm>
        </p:grpSpPr>
        <p:sp>
          <p:nvSpPr>
            <p:cNvPr id="43" name="Прямоугольник 42">
              <a:extLst>
                <a:ext uri="{FF2B5EF4-FFF2-40B4-BE49-F238E27FC236}">
                  <a16:creationId xmlns:a16="http://schemas.microsoft.com/office/drawing/2014/main" xmlns="" id="{07582EAA-751A-47BF-9A96-FE8787FF747A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Прямоугольник 43">
              <a:extLst>
                <a:ext uri="{FF2B5EF4-FFF2-40B4-BE49-F238E27FC236}">
                  <a16:creationId xmlns:a16="http://schemas.microsoft.com/office/drawing/2014/main" xmlns="" id="{1DDBB906-6737-434B-986D-5731AE3FD97B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4" name="Овал 13"/>
          <p:cNvSpPr/>
          <p:nvPr/>
        </p:nvSpPr>
        <p:spPr>
          <a:xfrm>
            <a:off x="434210" y="3386234"/>
            <a:ext cx="545182" cy="54518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5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1</a:t>
            </a:r>
          </a:p>
        </p:txBody>
      </p:sp>
      <p:sp>
        <p:nvSpPr>
          <p:cNvPr id="15" name="Овал 14"/>
          <p:cNvSpPr/>
          <p:nvPr/>
        </p:nvSpPr>
        <p:spPr>
          <a:xfrm>
            <a:off x="454241" y="4351428"/>
            <a:ext cx="545182" cy="54518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5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2</a:t>
            </a:r>
            <a:endParaRPr lang="ru-RU" sz="2000" dirty="0">
              <a:solidFill>
                <a:schemeClr val="accent1">
                  <a:lumMod val="50000"/>
                </a:schemeClr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136844" y="3427992"/>
            <a:ext cx="13504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ЗАДАЧА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136844" y="4393186"/>
            <a:ext cx="13504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ЗАДАЧА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Franklin Gothic Heavy" panose="020B0903020102020204" pitchFamily="34" charset="0"/>
            </a:endParaRPr>
          </a:p>
        </p:txBody>
      </p:sp>
      <p:grpSp>
        <p:nvGrpSpPr>
          <p:cNvPr id="21" name="Группа 20"/>
          <p:cNvGrpSpPr/>
          <p:nvPr/>
        </p:nvGrpSpPr>
        <p:grpSpPr>
          <a:xfrm>
            <a:off x="2631976" y="4474073"/>
            <a:ext cx="336492" cy="299892"/>
            <a:chOff x="2147276" y="1700808"/>
            <a:chExt cx="336492" cy="299892"/>
          </a:xfrm>
          <a:solidFill>
            <a:schemeClr val="accent5"/>
          </a:solidFill>
        </p:grpSpPr>
        <p:sp>
          <p:nvSpPr>
            <p:cNvPr id="22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23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24" name="Объект 2"/>
          <p:cNvSpPr txBox="1">
            <a:spLocks/>
          </p:cNvSpPr>
          <p:nvPr/>
        </p:nvSpPr>
        <p:spPr>
          <a:xfrm>
            <a:off x="3131568" y="3386234"/>
            <a:ext cx="5477774" cy="7418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100000"/>
              </a:lnSpc>
              <a:spcBef>
                <a:spcPts val="0"/>
              </a:spcBef>
              <a:defRPr/>
            </a:pPr>
            <a:r>
              <a:rPr lang="ru-RU" sz="1800" b="1" dirty="0" smtClean="0">
                <a:latin typeface="Franklin Gothic Book" panose="020B0503020102020204" pitchFamily="34" charset="0"/>
              </a:rPr>
              <a:t>Информационное обеспечение и пропаганда охраны труда.</a:t>
            </a:r>
            <a:endParaRPr lang="ru-RU" sz="1800" b="1" dirty="0">
              <a:latin typeface="Franklin Gothic Book" panose="020B0503020102020204" pitchFamily="34" charset="0"/>
            </a:endParaRPr>
          </a:p>
        </p:txBody>
      </p:sp>
      <p:sp>
        <p:nvSpPr>
          <p:cNvPr id="25" name="Объект 2"/>
          <p:cNvSpPr txBox="1">
            <a:spLocks/>
          </p:cNvSpPr>
          <p:nvPr/>
        </p:nvSpPr>
        <p:spPr>
          <a:xfrm>
            <a:off x="3131568" y="4249656"/>
            <a:ext cx="5477774" cy="6431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100000"/>
              </a:lnSpc>
              <a:spcBef>
                <a:spcPts val="0"/>
              </a:spcBef>
              <a:defRPr/>
            </a:pPr>
            <a:r>
              <a:rPr lang="ru-RU" sz="1800" b="1" dirty="0" smtClean="0">
                <a:latin typeface="Franklin Gothic Book"/>
              </a:rPr>
              <a:t>Реализация мер, направленных на улучшение условий труда работников.</a:t>
            </a:r>
            <a:endParaRPr lang="ru-RU" sz="1800" b="1" dirty="0">
              <a:latin typeface="Franklin Gothic Book"/>
            </a:endParaRPr>
          </a:p>
          <a:p>
            <a:pPr lvl="0" algn="just">
              <a:lnSpc>
                <a:spcPct val="100000"/>
              </a:lnSpc>
              <a:buClr>
                <a:srgbClr val="FF0000"/>
              </a:buClr>
            </a:pPr>
            <a:endParaRPr lang="ru-RU" sz="2000" b="1" dirty="0">
              <a:solidFill>
                <a:schemeClr val="tx2">
                  <a:lumMod val="50000"/>
                </a:schemeClr>
              </a:solidFill>
              <a:latin typeface="Franklin Gothic Book" pitchFamily="34" charset="0"/>
              <a:ea typeface="Times New Roman" panose="02020603050405020304" pitchFamily="18" charset="0"/>
            </a:endParaRPr>
          </a:p>
        </p:txBody>
      </p:sp>
      <p:pic>
        <p:nvPicPr>
          <p:cNvPr id="26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4709" y="67598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920008" y="1517139"/>
            <a:ext cx="54406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defRPr/>
            </a:pPr>
            <a:r>
              <a:rPr lang="ru-RU" b="1" dirty="0" smtClean="0">
                <a:latin typeface="Franklin Gothic Book"/>
              </a:rPr>
              <a:t>Улучшение условий и охраны труда работников Нефтеюганского района.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265337" y="2364299"/>
            <a:ext cx="9492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ЦЕЛЬ</a:t>
            </a:r>
          </a:p>
        </p:txBody>
      </p:sp>
      <p:sp>
        <p:nvSpPr>
          <p:cNvPr id="33" name="Овал 32"/>
          <p:cNvSpPr/>
          <p:nvPr/>
        </p:nvSpPr>
        <p:spPr>
          <a:xfrm>
            <a:off x="454241" y="2322541"/>
            <a:ext cx="545182" cy="545182"/>
          </a:xfrm>
          <a:prstGeom prst="ellipse">
            <a:avLst/>
          </a:prstGeom>
          <a:solidFill>
            <a:schemeClr val="bg1"/>
          </a:solidFill>
          <a:ln w="28575">
            <a:solidFill>
              <a:srgbClr val="00B050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2</a:t>
            </a:r>
            <a:endParaRPr lang="ru-RU" sz="2000" dirty="0">
              <a:solidFill>
                <a:schemeClr val="accent1">
                  <a:lumMod val="50000"/>
                </a:schemeClr>
              </a:solidFill>
              <a:latin typeface="Franklin Gothic Heavy" panose="020B0903020102020204" pitchFamily="34" charset="0"/>
            </a:endParaRPr>
          </a:p>
        </p:txBody>
      </p:sp>
      <p:grpSp>
        <p:nvGrpSpPr>
          <p:cNvPr id="38" name="Группа 37"/>
          <p:cNvGrpSpPr/>
          <p:nvPr/>
        </p:nvGrpSpPr>
        <p:grpSpPr>
          <a:xfrm>
            <a:off x="2343262" y="2445185"/>
            <a:ext cx="336492" cy="299892"/>
            <a:chOff x="2147276" y="1700808"/>
            <a:chExt cx="336492" cy="299892"/>
          </a:xfrm>
          <a:solidFill>
            <a:srgbClr val="00B050"/>
          </a:solidFill>
        </p:grpSpPr>
        <p:sp>
          <p:nvSpPr>
            <p:cNvPr id="39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40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47" name="Группа 46"/>
          <p:cNvGrpSpPr/>
          <p:nvPr/>
        </p:nvGrpSpPr>
        <p:grpSpPr>
          <a:xfrm>
            <a:off x="2631976" y="3508879"/>
            <a:ext cx="336492" cy="299892"/>
            <a:chOff x="2147276" y="1700808"/>
            <a:chExt cx="336492" cy="299892"/>
          </a:xfrm>
          <a:solidFill>
            <a:schemeClr val="accent5"/>
          </a:solidFill>
        </p:grpSpPr>
        <p:sp>
          <p:nvSpPr>
            <p:cNvPr id="48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49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51" name="Прямоугольник 50"/>
          <p:cNvSpPr/>
          <p:nvPr/>
        </p:nvSpPr>
        <p:spPr>
          <a:xfrm>
            <a:off x="2920008" y="2410465"/>
            <a:ext cx="54406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defRPr/>
            </a:pPr>
            <a:r>
              <a:rPr lang="ru-RU" b="1" dirty="0">
                <a:latin typeface="Franklin Gothic Book"/>
              </a:rPr>
              <a:t>Содействие занятости населения.</a:t>
            </a:r>
          </a:p>
        </p:txBody>
      </p:sp>
      <p:sp>
        <p:nvSpPr>
          <p:cNvPr id="52" name="Овал 51"/>
          <p:cNvSpPr/>
          <p:nvPr/>
        </p:nvSpPr>
        <p:spPr>
          <a:xfrm>
            <a:off x="454241" y="5393419"/>
            <a:ext cx="545182" cy="54518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5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3</a:t>
            </a:r>
            <a:endParaRPr lang="ru-RU" sz="2000" dirty="0">
              <a:solidFill>
                <a:schemeClr val="accent1">
                  <a:lumMod val="50000"/>
                </a:schemeClr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136844" y="5435177"/>
            <a:ext cx="13504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ЗАДАЧА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Franklin Gothic Heavy" panose="020B0903020102020204" pitchFamily="34" charset="0"/>
            </a:endParaRPr>
          </a:p>
        </p:txBody>
      </p:sp>
      <p:grpSp>
        <p:nvGrpSpPr>
          <p:cNvPr id="58" name="Группа 57"/>
          <p:cNvGrpSpPr/>
          <p:nvPr/>
        </p:nvGrpSpPr>
        <p:grpSpPr>
          <a:xfrm>
            <a:off x="2631976" y="5516063"/>
            <a:ext cx="336492" cy="299892"/>
            <a:chOff x="2147276" y="1700808"/>
            <a:chExt cx="336492" cy="299892"/>
          </a:xfrm>
          <a:solidFill>
            <a:schemeClr val="accent5"/>
          </a:solidFill>
        </p:grpSpPr>
        <p:sp>
          <p:nvSpPr>
            <p:cNvPr id="59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60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61" name="Объект 2"/>
          <p:cNvSpPr txBox="1">
            <a:spLocks/>
          </p:cNvSpPr>
          <p:nvPr/>
        </p:nvSpPr>
        <p:spPr>
          <a:xfrm>
            <a:off x="3131568" y="5331553"/>
            <a:ext cx="5477774" cy="6431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100000"/>
              </a:lnSpc>
              <a:spcBef>
                <a:spcPts val="0"/>
              </a:spcBef>
              <a:defRPr/>
            </a:pPr>
            <a:r>
              <a:rPr lang="ru-RU" sz="1800" b="1" dirty="0" smtClean="0">
                <a:latin typeface="Franklin Gothic Book"/>
              </a:rPr>
              <a:t>Участие в обеспечении реализации единой государственной политики в сфере труда и занятости.</a:t>
            </a:r>
            <a:endParaRPr lang="ru-RU" sz="1800" b="1" dirty="0">
              <a:latin typeface="Franklin Gothic Book"/>
            </a:endParaRPr>
          </a:p>
          <a:p>
            <a:pPr lvl="0" algn="just">
              <a:lnSpc>
                <a:spcPct val="100000"/>
              </a:lnSpc>
              <a:buClr>
                <a:srgbClr val="FF0000"/>
              </a:buClr>
            </a:pPr>
            <a:endParaRPr lang="ru-RU" sz="2000" b="1" dirty="0">
              <a:solidFill>
                <a:schemeClr val="tx2">
                  <a:lumMod val="50000"/>
                </a:schemeClr>
              </a:solidFill>
              <a:latin typeface="Franklin Gothic Book" pitchFamily="34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6632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36654" y="132053"/>
            <a:ext cx="843319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defRPr/>
            </a:pPr>
            <a:r>
              <a:rPr lang="ru-RU" sz="21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1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Улучшение условий и охраны труда работников Нефтеюганского </a:t>
            </a:r>
            <a:r>
              <a:rPr lang="ru-RU" sz="21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района</a:t>
            </a:r>
            <a:endParaRPr lang="ru-RU" sz="21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3653776" y="1750778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338038" y="1750778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304515" y="1677686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761273" y="1703730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080677" y="1767122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2388" y="1815651"/>
            <a:ext cx="450824" cy="411114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499739" y="1238963"/>
            <a:ext cx="58314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FF0000"/>
              </a:buClr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1 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Franklin Gothic Book" pitchFamily="34" charset="0"/>
            </a:endParaRPr>
          </a:p>
        </p:txBody>
      </p:sp>
      <p:grpSp>
        <p:nvGrpSpPr>
          <p:cNvPr id="2" name="Группа 33">
            <a:extLst>
              <a:ext uri="{FF2B5EF4-FFF2-40B4-BE49-F238E27FC236}">
                <a16:creationId xmlns:a16="http://schemas.microsoft.com/office/drawing/2014/main" xmlns="" id="{1E7A8EA8-48FA-43F3-8FE3-6FA1BB797EF9}"/>
              </a:ext>
            </a:extLst>
          </p:cNvPr>
          <p:cNvGrpSpPr/>
          <p:nvPr/>
        </p:nvGrpSpPr>
        <p:grpSpPr>
          <a:xfrm>
            <a:off x="263257" y="115334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xmlns="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xmlns="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2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7083" y="521215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Прямоугольник 27"/>
          <p:cNvSpPr/>
          <p:nvPr/>
        </p:nvSpPr>
        <p:spPr>
          <a:xfrm>
            <a:off x="873131" y="1780734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441795" y="1739052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3503" y="1773897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469751" y="1726112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260589" y="1703549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011" y="1800061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6395819" y="2846302"/>
            <a:ext cx="2418459" cy="1055865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Специалист-эксперт отдела социально-трудовых отношений администрации Нефтеюганского района                                                    Докукина И.Ф.</a:t>
            </a: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6395819" y="4056471"/>
            <a:ext cx="2418459" cy="104379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rgbClr val="1D6FA9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Специалист-эксперт отдела социально-трудовых отношений администрации Нефтеюганского </a:t>
            </a:r>
            <a:r>
              <a:rPr lang="ru-RU" sz="1200" b="1" dirty="0" smtClean="0">
                <a:solidFill>
                  <a:srgbClr val="1D6FA9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района                                                          Кытманова Д.М.</a:t>
            </a:r>
            <a:endParaRPr lang="ru-RU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18028" y="1256179"/>
            <a:ext cx="64852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Franklin Gothic Book" panose="020B0503020102020204" pitchFamily="34" charset="0"/>
              </a:rPr>
              <a:t>Информационное обеспечение и пропаганда охраны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Franklin Gothic Book" panose="020B0503020102020204" pitchFamily="34" charset="0"/>
              </a:rPr>
              <a:t>труда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3410876" y="2646376"/>
            <a:ext cx="2858738" cy="116456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сбора и обработки информации о состоянии условий и охраны труда у работодателей, осуществляющих деятельность на территории муниципального образования Нефтеюганский район</a:t>
            </a:r>
            <a:endParaRPr lang="ru-RU" sz="1200" b="1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3417645" y="3922628"/>
            <a:ext cx="2858738" cy="88066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методического руководства работой служб охраны труда в организациях, расположенных на территории Нефтеюганского района</a:t>
            </a:r>
          </a:p>
        </p:txBody>
      </p:sp>
      <p:sp>
        <p:nvSpPr>
          <p:cNvPr id="46" name="Скругленный прямоугольник 45"/>
          <p:cNvSpPr/>
          <p:nvPr/>
        </p:nvSpPr>
        <p:spPr>
          <a:xfrm>
            <a:off x="3441795" y="4923710"/>
            <a:ext cx="2858738" cy="582283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Уведомительная регистрация коллективных договоров и территориальных соглашений</a:t>
            </a:r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263257" y="3374234"/>
            <a:ext cx="2858738" cy="116456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Исполнение переданных отдельных государственных полномочий в сфере трудовых отношений и государственного управления охраной труда</a:t>
            </a:r>
          </a:p>
        </p:txBody>
      </p:sp>
    </p:spTree>
    <p:extLst>
      <p:ext uri="{BB962C8B-B14F-4D97-AF65-F5344CB8AC3E}">
        <p14:creationId xmlns:p14="http://schemas.microsoft.com/office/powerpoint/2010/main" val="35244906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36654" y="132053"/>
            <a:ext cx="843319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defRPr/>
            </a:pPr>
            <a:r>
              <a:rPr lang="ru-RU" sz="21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1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Улучшение условий и охраны труда работников Нефтеюганского </a:t>
            </a:r>
            <a:r>
              <a:rPr lang="ru-RU" sz="21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района</a:t>
            </a:r>
            <a:endParaRPr lang="ru-RU" sz="21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3764332" y="1823001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463632" y="1784167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312255" y="1908136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832923" y="1768309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169591" y="1773028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1456" y="1845126"/>
            <a:ext cx="450824" cy="411114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419029" y="1230085"/>
            <a:ext cx="84950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2 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Franklin Gothic Book"/>
              </a:rPr>
              <a:t>Реализация мер, направленных на улучшение условий труда работников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 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Franklin Gothic Book" pitchFamily="34" charset="0"/>
            </a:endParaRPr>
          </a:p>
        </p:txBody>
      </p:sp>
      <p:grpSp>
        <p:nvGrpSpPr>
          <p:cNvPr id="2" name="Группа 33">
            <a:extLst>
              <a:ext uri="{FF2B5EF4-FFF2-40B4-BE49-F238E27FC236}">
                <a16:creationId xmlns:a16="http://schemas.microsoft.com/office/drawing/2014/main" xmlns="" id="{1E7A8EA8-48FA-43F3-8FE3-6FA1BB797EF9}"/>
              </a:ext>
            </a:extLst>
          </p:cNvPr>
          <p:cNvGrpSpPr/>
          <p:nvPr/>
        </p:nvGrpSpPr>
        <p:grpSpPr>
          <a:xfrm>
            <a:off x="263257" y="115334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xmlns="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xmlns="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2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2324" y="444865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Прямоугольник 27"/>
          <p:cNvSpPr/>
          <p:nvPr/>
        </p:nvSpPr>
        <p:spPr>
          <a:xfrm>
            <a:off x="903251" y="1787917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508282" y="1814374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414" y="1866090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453737" y="1718300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401798" y="1884576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510" y="1828134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6387899" y="3930637"/>
            <a:ext cx="2418459" cy="1055865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Специалист-эксперт отдела социально-трудовых отношений администрации Нефтеюганского района                                                    Докукина И.Ф.</a:t>
            </a: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6396793" y="5148926"/>
            <a:ext cx="2418459" cy="104379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rgbClr val="1D6FA9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Специалист-эксперт отдела социально-трудовых отношений администрации Нефтеюганского </a:t>
            </a:r>
            <a:r>
              <a:rPr lang="ru-RU" sz="1200" b="1" dirty="0" smtClean="0">
                <a:solidFill>
                  <a:srgbClr val="1D6FA9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района                                                          Кытманова Д.М.</a:t>
            </a:r>
            <a:endParaRPr lang="ru-RU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3382718" y="2936942"/>
            <a:ext cx="2858738" cy="1153000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проведения муниципальных конкурсов в сфере охраны </a:t>
            </a:r>
            <a:r>
              <a:rPr lang="ru-RU" sz="1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труда</a:t>
            </a:r>
            <a:endParaRPr lang="ru-RU" sz="1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3382718" y="4384141"/>
            <a:ext cx="2858738" cy="1314910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по охране труда, в том числе по оказанию первой помощи пострадавшим на производстве, проверка знаний требований охраны труда</a:t>
            </a:r>
            <a:endParaRPr lang="ru-RU" sz="12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324806" y="3423881"/>
            <a:ext cx="2858738" cy="116456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buClr>
                <a:srgbClr val="FF0000"/>
              </a:buClr>
            </a:pPr>
            <a:r>
              <a:rPr lang="ru-RU" sz="12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безопасности и создание благоприятных условий труда работающих</a:t>
            </a: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6396793" y="2638361"/>
            <a:ext cx="2418459" cy="1055865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Начальник отдела социально-трудовых отношений администрации Нефтеюганского района                                                    Рошка И.В.</a:t>
            </a:r>
          </a:p>
        </p:txBody>
      </p:sp>
    </p:spTree>
    <p:extLst>
      <p:ext uri="{BB962C8B-B14F-4D97-AF65-F5344CB8AC3E}">
        <p14:creationId xmlns:p14="http://schemas.microsoft.com/office/powerpoint/2010/main" val="10291837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77022" y="304680"/>
            <a:ext cx="843319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defRPr/>
            </a:pPr>
            <a:r>
              <a:rPr lang="ru-RU" sz="21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100" b="1" dirty="0">
                <a:solidFill>
                  <a:schemeClr val="accent1">
                    <a:lumMod val="50000"/>
                  </a:schemeClr>
                </a:solidFill>
                <a:latin typeface="Franklin Gothic Book"/>
              </a:rPr>
              <a:t>Содействие занятости </a:t>
            </a:r>
            <a:r>
              <a:rPr lang="ru-RU" sz="2100" b="1" dirty="0" smtClean="0">
                <a:solidFill>
                  <a:schemeClr val="accent1">
                    <a:lumMod val="50000"/>
                  </a:schemeClr>
                </a:solidFill>
                <a:latin typeface="Franklin Gothic Book"/>
              </a:rPr>
              <a:t>населения</a:t>
            </a:r>
            <a:endParaRPr lang="ru-RU" sz="2100" b="1" dirty="0">
              <a:solidFill>
                <a:schemeClr val="accent1">
                  <a:lumMod val="50000"/>
                </a:schemeClr>
              </a:solidFill>
              <a:latin typeface="Franklin Gothic Book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3753855" y="2235191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408424" y="2168069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229918" y="2341898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772474" y="2158409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210531" y="2169911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2396" y="2271764"/>
            <a:ext cx="450824" cy="411114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484549" y="1500312"/>
            <a:ext cx="849506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3 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Franklin Gothic Book"/>
              </a:rPr>
              <a:t>Участие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Franklin Gothic Book"/>
              </a:rPr>
              <a:t>в обеспечении реализации единой государственной политики в сфере труда и занятости 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Franklin Gothic Book" pitchFamily="34" charset="0"/>
            </a:endParaRPr>
          </a:p>
        </p:txBody>
      </p:sp>
      <p:grpSp>
        <p:nvGrpSpPr>
          <p:cNvPr id="2" name="Группа 33">
            <a:extLst>
              <a:ext uri="{FF2B5EF4-FFF2-40B4-BE49-F238E27FC236}">
                <a16:creationId xmlns:a16="http://schemas.microsoft.com/office/drawing/2014/main" xmlns="" id="{1E7A8EA8-48FA-43F3-8FE3-6FA1BB797EF9}"/>
              </a:ext>
            </a:extLst>
          </p:cNvPr>
          <p:cNvGrpSpPr/>
          <p:nvPr/>
        </p:nvGrpSpPr>
        <p:grpSpPr>
          <a:xfrm>
            <a:off x="263257" y="115334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xmlns="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xmlns="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2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7083" y="521215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Прямоугольник 27"/>
          <p:cNvSpPr/>
          <p:nvPr/>
        </p:nvSpPr>
        <p:spPr>
          <a:xfrm>
            <a:off x="958889" y="2336010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522267" y="2235191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2675" y="2294226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484549" y="2288304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388744" y="2415924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273" y="2421679"/>
            <a:ext cx="363500" cy="363500"/>
          </a:xfrm>
          <a:prstGeom prst="rect">
            <a:avLst/>
          </a:prstGeom>
        </p:spPr>
      </p:pic>
      <p:sp>
        <p:nvSpPr>
          <p:cNvPr id="34" name="Скругленный прямоугольник 33"/>
          <p:cNvSpPr/>
          <p:nvPr/>
        </p:nvSpPr>
        <p:spPr>
          <a:xfrm>
            <a:off x="3431366" y="3184921"/>
            <a:ext cx="2858738" cy="116456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временного трудоустройства несовершеннолетних граждан в возрасте от 14 до 18 лет в свободное от учебы время</a:t>
            </a:r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263257" y="3184921"/>
            <a:ext cx="2858738" cy="116456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Содействие </a:t>
            </a:r>
            <a:r>
              <a:rPr lang="ru-RU" sz="1200" b="1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занятости молодежи</a:t>
            </a:r>
            <a:endParaRPr lang="ru-RU" sz="1200" b="1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6408424" y="3090741"/>
            <a:ext cx="2418459" cy="125874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Начальник </a:t>
            </a:r>
            <a:r>
              <a:rPr lang="ru-RU" sz="12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отдела по делам молодежи  </a:t>
            </a:r>
            <a:r>
              <a:rPr lang="ru-RU" sz="12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администрации Нефтеюганского </a:t>
            </a:r>
            <a:r>
              <a:rPr lang="ru-RU" sz="12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района                                                                                   </a:t>
            </a:r>
            <a:r>
              <a:rPr lang="ru-RU" sz="1200" b="1" dirty="0" err="1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Смоленчук</a:t>
            </a:r>
            <a:r>
              <a:rPr lang="ru-RU" sz="12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Д.Б.</a:t>
            </a:r>
            <a:endParaRPr lang="ru-RU" sz="1200" b="1" dirty="0" smtClean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42832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33">
            <a:extLst>
              <a:ext uri="{FF2B5EF4-FFF2-40B4-BE49-F238E27FC236}">
                <a16:creationId xmlns:a16="http://schemas.microsoft.com/office/drawing/2014/main" xmlns="" id="{1E7A8EA8-48FA-43F3-8FE3-6FA1BB797EF9}"/>
              </a:ext>
            </a:extLst>
          </p:cNvPr>
          <p:cNvGrpSpPr/>
          <p:nvPr/>
        </p:nvGrpSpPr>
        <p:grpSpPr>
          <a:xfrm>
            <a:off x="85186" y="977958"/>
            <a:ext cx="7859486" cy="89285"/>
            <a:chOff x="947651" y="2754884"/>
            <a:chExt cx="7257566" cy="89285"/>
          </a:xfrm>
        </p:grpSpPr>
        <p:sp>
          <p:nvSpPr>
            <p:cNvPr id="6" name="Прямоугольник 5">
              <a:extLst>
                <a:ext uri="{FF2B5EF4-FFF2-40B4-BE49-F238E27FC236}">
                  <a16:creationId xmlns:a16="http://schemas.microsoft.com/office/drawing/2014/main" xmlns="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рямоугольник 6">
              <a:extLst>
                <a:ext uri="{FF2B5EF4-FFF2-40B4-BE49-F238E27FC236}">
                  <a16:creationId xmlns:a16="http://schemas.microsoft.com/office/drawing/2014/main" xmlns="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8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9425" y="132052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-139783" y="417918"/>
            <a:ext cx="845827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100" b="1" dirty="0" smtClean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Карта результатов </a:t>
            </a:r>
            <a:endParaRPr lang="ru-RU" sz="2100" b="1" dirty="0">
              <a:solidFill>
                <a:schemeClr val="accent1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43" name="Скругленный прямоугольник 27">
            <a:extLst>
              <a:ext uri="{FF2B5EF4-FFF2-40B4-BE49-F238E27FC236}">
                <a16:creationId xmlns="" xmlns:a16="http://schemas.microsoft.com/office/drawing/2014/main" id="{18BBF46F-3367-4218-942E-7D1BF5751F0E}"/>
              </a:ext>
            </a:extLst>
          </p:cNvPr>
          <p:cNvSpPr/>
          <p:nvPr/>
        </p:nvSpPr>
        <p:spPr>
          <a:xfrm>
            <a:off x="555033" y="1878397"/>
            <a:ext cx="3534323" cy="166658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 defTabSz="457200">
              <a:defRPr/>
            </a:pP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организованных и проведенных муниципальных конкурсов в сфере охраны </a:t>
            </a:r>
            <a:r>
              <a:rPr lang="ru-RU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труда                                                  </a:t>
            </a:r>
            <a:r>
              <a:rPr lang="ru-RU" sz="28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ед.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Скругленный прямоугольник 27">
            <a:extLst>
              <a:ext uri="{FF2B5EF4-FFF2-40B4-BE49-F238E27FC236}">
                <a16:creationId xmlns="" xmlns:a16="http://schemas.microsoft.com/office/drawing/2014/main" id="{18BBF46F-3367-4218-942E-7D1BF5751F0E}"/>
              </a:ext>
            </a:extLst>
          </p:cNvPr>
          <p:cNvSpPr/>
          <p:nvPr/>
        </p:nvSpPr>
        <p:spPr>
          <a:xfrm>
            <a:off x="5265256" y="1878397"/>
            <a:ext cx="3534323" cy="170529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 defTabSz="457200">
              <a:defRPr/>
            </a:pP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Доля организаций Нефтеюганского района, охваченных методической помощью по вопросам  труда и охраны труда от  количества организаций, охваченных </a:t>
            </a:r>
            <a:r>
              <a:rPr lang="ru-RU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отчетностью                                             </a:t>
            </a:r>
            <a:r>
              <a:rPr lang="ru-RU" sz="28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100 %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" name="Скругленный прямоугольник 27">
            <a:extLst>
              <a:ext uri="{FF2B5EF4-FFF2-40B4-BE49-F238E27FC236}">
                <a16:creationId xmlns="" xmlns:a16="http://schemas.microsoft.com/office/drawing/2014/main" id="{18BBF46F-3367-4218-942E-7D1BF5751F0E}"/>
              </a:ext>
            </a:extLst>
          </p:cNvPr>
          <p:cNvSpPr/>
          <p:nvPr/>
        </p:nvSpPr>
        <p:spPr>
          <a:xfrm>
            <a:off x="5265256" y="4863285"/>
            <a:ext cx="3534323" cy="170529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 defTabSz="457200">
              <a:defRPr/>
            </a:pP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Доля граждан, получивших услуги по содействию </a:t>
            </a:r>
            <a:r>
              <a:rPr lang="ru-RU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занятости                               </a:t>
            </a:r>
            <a:r>
              <a:rPr lang="ru-RU" sz="28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100 %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" name="Скругленный прямоугольник 27">
            <a:extLst>
              <a:ext uri="{FF2B5EF4-FFF2-40B4-BE49-F238E27FC236}">
                <a16:creationId xmlns="" xmlns:a16="http://schemas.microsoft.com/office/drawing/2014/main" id="{18BBF46F-3367-4218-942E-7D1BF5751F0E}"/>
              </a:ext>
            </a:extLst>
          </p:cNvPr>
          <p:cNvSpPr/>
          <p:nvPr/>
        </p:nvSpPr>
        <p:spPr>
          <a:xfrm>
            <a:off x="2874033" y="3290124"/>
            <a:ext cx="3540642" cy="1792176"/>
          </a:xfrm>
          <a:prstGeom prst="roundRect">
            <a:avLst>
              <a:gd name="adj" fmla="val 0"/>
            </a:avLst>
          </a:prstGeom>
          <a:solidFill>
            <a:sysClr val="window" lastClr="FFFFFF">
              <a:alpha val="71000"/>
            </a:sysClr>
          </a:solidFill>
          <a:ln w="28575" cap="flat" cmpd="sng" algn="ctr">
            <a:solidFill>
              <a:srgbClr val="00B0F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Общий объём</a:t>
            </a:r>
            <a:r>
              <a:rPr kumimoji="0" lang="ru-RU" sz="1600" b="1" i="0" u="none" strike="noStrike" kern="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финансирования на период до 2030 года, тыс. рублей: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47 075,40000                                                 </a:t>
            </a:r>
            <a:r>
              <a:rPr kumimoji="0" lang="ru-RU" b="1" i="0" u="none" strike="noStrike" kern="0" cap="none" spc="0" normalizeH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</a:t>
            </a:r>
            <a:r>
              <a:rPr kumimoji="0" lang="ru-RU" sz="1600" b="1" i="0" u="none" strike="noStrike" kern="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из них:                                                               2023  год – </a:t>
            </a:r>
            <a:r>
              <a:rPr lang="ru-RU" b="1" kern="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5 899,30000</a:t>
            </a:r>
            <a:endParaRPr kumimoji="0" lang="ru-RU" b="1" i="0" u="none" strike="noStrike" kern="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9419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0" y="31138"/>
            <a:ext cx="9144000" cy="89620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Franklin Gothic Medium" panose="020B0603020102020204" pitchFamily="34" charset="0"/>
              </a:rPr>
              <a:t>Финансирование</a:t>
            </a:r>
          </a:p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Franklin Gothic Medium" panose="020B0603020102020204" pitchFamily="34" charset="0"/>
              </a:rPr>
              <a:t>муниципальной программы на 2023 год, </a:t>
            </a:r>
            <a:r>
              <a:rPr lang="ru-RU" sz="2400" b="1" dirty="0" err="1" smtClean="0">
                <a:solidFill>
                  <a:schemeClr val="accent1">
                    <a:lumMod val="75000"/>
                  </a:schemeClr>
                </a:solidFill>
                <a:latin typeface="Franklin Gothic Medium" panose="020B0603020102020204" pitchFamily="34" charset="0"/>
              </a:rPr>
              <a:t>млн.рублей</a:t>
            </a:r>
            <a:endParaRPr lang="en-US" sz="2400" b="1" dirty="0">
              <a:solidFill>
                <a:schemeClr val="accent1">
                  <a:lumMod val="75000"/>
                </a:schemeClr>
              </a:solidFill>
              <a:latin typeface="Franklin Gothic Medium" panose="020B0603020102020204" pitchFamily="34" charset="0"/>
            </a:endParaRPr>
          </a:p>
        </p:txBody>
      </p:sp>
      <p:grpSp>
        <p:nvGrpSpPr>
          <p:cNvPr id="29" name="Группа 28">
            <a:extLst>
              <a:ext uri="{FF2B5EF4-FFF2-40B4-BE49-F238E27FC236}">
                <a16:creationId xmlns:a16="http://schemas.microsoft.com/office/drawing/2014/main" xmlns="" id="{C7C6CE0A-E69F-4027-BF8B-B33274183080}"/>
              </a:ext>
            </a:extLst>
          </p:cNvPr>
          <p:cNvGrpSpPr/>
          <p:nvPr/>
        </p:nvGrpSpPr>
        <p:grpSpPr>
          <a:xfrm>
            <a:off x="83739" y="1229547"/>
            <a:ext cx="7859486" cy="89285"/>
            <a:chOff x="947651" y="2754884"/>
            <a:chExt cx="7257566" cy="89285"/>
          </a:xfrm>
        </p:grpSpPr>
        <p:sp>
          <p:nvSpPr>
            <p:cNvPr id="30" name="Прямоугольник 29">
              <a:extLst>
                <a:ext uri="{FF2B5EF4-FFF2-40B4-BE49-F238E27FC236}">
                  <a16:creationId xmlns:a16="http://schemas.microsoft.com/office/drawing/2014/main" xmlns="" id="{5BCF956B-8B98-4760-9B8B-8D944EFE084A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Прямоугольник 30">
              <a:extLst>
                <a:ext uri="{FF2B5EF4-FFF2-40B4-BE49-F238E27FC236}">
                  <a16:creationId xmlns:a16="http://schemas.microsoft.com/office/drawing/2014/main" xmlns="" id="{16E1AAD6-6A42-4921-8BE0-C3245A6BD81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7083" y="165125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Прямоугольник 23"/>
          <p:cNvSpPr/>
          <p:nvPr/>
        </p:nvSpPr>
        <p:spPr>
          <a:xfrm>
            <a:off x="647785" y="2054078"/>
            <a:ext cx="4796086" cy="29305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  <a:latin typeface="Franklin Gothic Medium" pitchFamily="34" charset="0"/>
              </a:rPr>
              <a:t>Федеральный бюджет </a:t>
            </a:r>
            <a:r>
              <a:rPr lang="ru-RU" sz="1600" dirty="0">
                <a:solidFill>
                  <a:schemeClr val="accent4">
                    <a:lumMod val="50000"/>
                  </a:schemeClr>
                </a:solidFill>
                <a:latin typeface="Franklin Gothic Medium" pitchFamily="34" charset="0"/>
              </a:rPr>
              <a:t>–</a:t>
            </a:r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  <a:latin typeface="Franklin Gothic Medium" pitchFamily="34" charset="0"/>
              </a:rPr>
              <a:t> 0,00000000</a:t>
            </a:r>
          </a:p>
          <a:p>
            <a:endParaRPr lang="ru-RU" sz="1000" dirty="0">
              <a:solidFill>
                <a:schemeClr val="accent4">
                  <a:lumMod val="50000"/>
                </a:schemeClr>
              </a:solidFill>
              <a:latin typeface="Franklin Gothic Medium" pitchFamily="34" charset="0"/>
            </a:endParaRPr>
          </a:p>
          <a:p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  <a:latin typeface="Franklin Gothic Medium" pitchFamily="34" charset="0"/>
              </a:rPr>
              <a:t>Бюджет автономного округа – 5,86630000</a:t>
            </a:r>
          </a:p>
          <a:p>
            <a:endParaRPr lang="ru-RU" sz="1000" dirty="0" smtClean="0">
              <a:solidFill>
                <a:schemeClr val="accent4">
                  <a:lumMod val="50000"/>
                </a:schemeClr>
              </a:solidFill>
              <a:latin typeface="Franklin Gothic Medium" pitchFamily="34" charset="0"/>
            </a:endParaRPr>
          </a:p>
          <a:p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  <a:latin typeface="Franklin Gothic Medium" pitchFamily="34" charset="0"/>
              </a:rPr>
              <a:t>Местный бюджет </a:t>
            </a:r>
            <a:r>
              <a:rPr lang="ru-RU" sz="1600" dirty="0">
                <a:solidFill>
                  <a:schemeClr val="accent4">
                    <a:lumMod val="50000"/>
                  </a:schemeClr>
                </a:solidFill>
                <a:latin typeface="Franklin Gothic Medium" pitchFamily="34" charset="0"/>
              </a:rPr>
              <a:t>–</a:t>
            </a:r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  <a:latin typeface="Franklin Gothic Medium" pitchFamily="34" charset="0"/>
              </a:rPr>
              <a:t> 0,03300000</a:t>
            </a:r>
          </a:p>
          <a:p>
            <a:endParaRPr lang="ru-RU" sz="1000" dirty="0">
              <a:solidFill>
                <a:schemeClr val="accent4">
                  <a:lumMod val="50000"/>
                </a:schemeClr>
              </a:solidFill>
              <a:latin typeface="Franklin Gothic Medium" pitchFamily="34" charset="0"/>
            </a:endParaRPr>
          </a:p>
          <a:p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  <a:latin typeface="Franklin Gothic Medium" pitchFamily="34" charset="0"/>
              </a:rPr>
              <a:t>Средства по соглашениям – 0,00000000</a:t>
            </a:r>
          </a:p>
          <a:p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  <a:latin typeface="Franklin Gothic Medium" pitchFamily="34" charset="0"/>
              </a:rPr>
              <a:t>по передаче полномочий</a:t>
            </a:r>
          </a:p>
          <a:p>
            <a:endParaRPr lang="ru-RU" sz="1000" dirty="0">
              <a:solidFill>
                <a:schemeClr val="accent4">
                  <a:lumMod val="50000"/>
                </a:schemeClr>
              </a:solidFill>
              <a:latin typeface="Franklin Gothic Medium" pitchFamily="34" charset="0"/>
            </a:endParaRPr>
          </a:p>
          <a:p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  <a:latin typeface="Franklin Gothic Medium" pitchFamily="34" charset="0"/>
              </a:rPr>
              <a:t>Средства поселений – 0,00000000</a:t>
            </a:r>
          </a:p>
          <a:p>
            <a:endParaRPr lang="ru-RU" sz="1000" dirty="0">
              <a:solidFill>
                <a:schemeClr val="accent4">
                  <a:lumMod val="50000"/>
                </a:schemeClr>
              </a:solidFill>
              <a:latin typeface="Franklin Gothic Medium" pitchFamily="34" charset="0"/>
            </a:endParaRPr>
          </a:p>
          <a:p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  <a:latin typeface="Franklin Gothic Medium" pitchFamily="34" charset="0"/>
              </a:rPr>
              <a:t>Иные источники –0,00000000</a:t>
            </a:r>
            <a:endParaRPr lang="ru-RU" sz="1600" dirty="0">
              <a:solidFill>
                <a:schemeClr val="accent4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graphicFrame>
        <p:nvGraphicFramePr>
          <p:cNvPr id="16" name="Диаграмма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48356270"/>
              </p:ext>
            </p:extLst>
          </p:nvPr>
        </p:nvGraphicFramePr>
        <p:xfrm>
          <a:off x="4572001" y="2054078"/>
          <a:ext cx="4572000" cy="35386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115058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2624</TotalTime>
  <Words>462</Words>
  <Application>Microsoft Office PowerPoint</Application>
  <PresentationFormat>Экран (4:3)</PresentationFormat>
  <Paragraphs>89</Paragraphs>
  <Slides>8</Slides>
  <Notes>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6" baseType="lpstr">
      <vt:lpstr>Arial</vt:lpstr>
      <vt:lpstr>Calibri</vt:lpstr>
      <vt:lpstr>Calibri Light</vt:lpstr>
      <vt:lpstr>Franklin Gothic Book</vt:lpstr>
      <vt:lpstr>Franklin Gothic Heavy</vt:lpstr>
      <vt:lpstr>Franklin Gothic Medium</vt:lpstr>
      <vt:lpstr>Times New Roman</vt:lpstr>
      <vt:lpstr>Office Theme</vt:lpstr>
      <vt:lpstr>Публичная декларация муниципальной программы Нефтеюганского района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Кытманова Дина Михайлова</cp:lastModifiedBy>
  <cp:revision>337</cp:revision>
  <cp:lastPrinted>2018-10-02T05:15:37Z</cp:lastPrinted>
  <dcterms:created xsi:type="dcterms:W3CDTF">2018-09-04T12:10:47Z</dcterms:created>
  <dcterms:modified xsi:type="dcterms:W3CDTF">2023-02-06T06:20:28Z</dcterms:modified>
</cp:coreProperties>
</file>