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0"/>
  </p:notesMasterIdLst>
  <p:sldIdLst>
    <p:sldId id="256" r:id="rId2"/>
    <p:sldId id="258" r:id="rId3"/>
    <p:sldId id="298" r:id="rId4"/>
    <p:sldId id="314" r:id="rId5"/>
    <p:sldId id="315" r:id="rId6"/>
    <p:sldId id="316" r:id="rId7"/>
    <p:sldId id="313" r:id="rId8"/>
    <p:sldId id="290" r:id="rId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3" userDrawn="1">
          <p15:clr>
            <a:srgbClr val="A4A3A4"/>
          </p15:clr>
        </p15:guide>
        <p15:guide id="2" pos="4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7885"/>
    <a:srgbClr val="DBF6FE"/>
    <a:srgbClr val="F1FCFE"/>
    <a:srgbClr val="6BC5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77445" autoAdjust="0"/>
  </p:normalViewPr>
  <p:slideViewPr>
    <p:cSldViewPr snapToGrid="0">
      <p:cViewPr varScale="1">
        <p:scale>
          <a:sx n="90" d="100"/>
          <a:sy n="90" d="100"/>
        </p:scale>
        <p:origin x="1836" y="84"/>
      </p:cViewPr>
      <p:guideLst>
        <p:guide orient="horz" pos="1003"/>
        <p:guide pos="4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18,77771993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 руб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accent6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Лист1!$E$80:$E$85</c:f>
              <c:strCache>
                <c:ptCount val="6"/>
                <c:pt idx="0">
                  <c:v>ФБ </c:v>
                </c:pt>
                <c:pt idx="1">
                  <c:v>ОБ</c:v>
                </c:pt>
                <c:pt idx="2">
                  <c:v>МБ</c:v>
                </c:pt>
                <c:pt idx="3">
                  <c:v>СС</c:v>
                </c:pt>
                <c:pt idx="4">
                  <c:v>СП</c:v>
                </c:pt>
                <c:pt idx="5">
                  <c:v>ИИ</c:v>
                </c:pt>
              </c:strCache>
            </c:strRef>
          </c:cat>
          <c:val>
            <c:numRef>
              <c:f>Лист1!$F$80:$F$85</c:f>
              <c:numCache>
                <c:formatCode>General</c:formatCode>
                <c:ptCount val="6"/>
                <c:pt idx="0">
                  <c:v>0</c:v>
                </c:pt>
                <c:pt idx="1">
                  <c:v>5.8662999999999998</c:v>
                </c:pt>
                <c:pt idx="2">
                  <c:v>10.69894966</c:v>
                </c:pt>
                <c:pt idx="3">
                  <c:v>0</c:v>
                </c:pt>
                <c:pt idx="4">
                  <c:v>0</c:v>
                </c:pt>
                <c:pt idx="5">
                  <c:v>1.91138184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7125151830653987"/>
          <c:y val="0.90060596336031717"/>
          <c:w val="0.50539424583919779"/>
          <c:h val="7.874081480483652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E2E293-8A7E-4A1F-A8EB-8D025A56A6DB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60616A-6DF1-4AE2-B7B6-2273E8C789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355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3496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5839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19113" indent="-342900">
              <a:buFont typeface="Arial" pitchFamily="34" charset="0"/>
              <a:buChar char="•"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542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0639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2781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0382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1155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461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497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456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865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755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900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379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5/17/2023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320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5/17/2023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025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67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559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743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pPr/>
              <a:t>5/17/2023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311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xmlns="" id="{0A27F27E-F580-443D-9596-5D833176EA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9709" y="1231900"/>
            <a:ext cx="7914904" cy="141222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rgbClr val="002060"/>
                </a:solidFill>
                <a:latin typeface="Franklin Gothic Medium" panose="020B0603020102020204" pitchFamily="34" charset="0"/>
              </a:rPr>
              <a:t>Публичная декларация</a:t>
            </a:r>
            <a:br>
              <a:rPr lang="ru-RU" sz="2400" b="1" dirty="0">
                <a:solidFill>
                  <a:srgbClr val="002060"/>
                </a:solidFill>
                <a:latin typeface="Franklin Gothic Medium" panose="020B0603020102020204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муниципальной программы Нефтеюганского района</a:t>
            </a:r>
            <a:endParaRPr lang="en-US" sz="2400" b="1" dirty="0">
              <a:solidFill>
                <a:srgbClr val="002060"/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xmlns="" id="{CAE22D93-86C6-4012-8C95-C05004B2E97F}"/>
              </a:ext>
            </a:extLst>
          </p:cNvPr>
          <p:cNvGrpSpPr/>
          <p:nvPr/>
        </p:nvGrpSpPr>
        <p:grpSpPr>
          <a:xfrm>
            <a:off x="947651" y="2754884"/>
            <a:ext cx="7721336" cy="89285"/>
            <a:chOff x="947651" y="2754884"/>
            <a:chExt cx="7257566" cy="89285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xmlns="" id="{37A4C5B6-209B-448F-B247-975927B0C84B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xmlns="" id="{C1FFCA75-318C-48BA-A2C5-8D9CCF5F7332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xmlns="" id="{7EC25E79-69F1-4C15-99AF-A1FE4E9DF738}"/>
              </a:ext>
            </a:extLst>
          </p:cNvPr>
          <p:cNvSpPr txBox="1">
            <a:spLocks/>
          </p:cNvSpPr>
          <p:nvPr/>
        </p:nvSpPr>
        <p:spPr>
          <a:xfrm>
            <a:off x="1774607" y="2865206"/>
            <a:ext cx="5702039" cy="141706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/>
            </a:r>
            <a:b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20" y="77189"/>
            <a:ext cx="1365661" cy="1888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47651" y="3573738"/>
            <a:ext cx="77213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«Улучшение условий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охраны труда, содействие занятости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населения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647701" y="2726700"/>
            <a:ext cx="2295857" cy="1009024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Соисполнители</a:t>
            </a:r>
            <a:endParaRPr lang="ru-RU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81005" y="1344388"/>
            <a:ext cx="2262553" cy="932313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Ответственный исполнитель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3386" y="88250"/>
            <a:ext cx="8646853" cy="896209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Ответственный исполнитель (соисполнители )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57730" y="1471222"/>
            <a:ext cx="2487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 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83203" y="1471222"/>
            <a:ext cx="55727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Отдел социально-трудовых отношений администрации Нефтеюганского района</a:t>
            </a:r>
            <a:endParaRPr lang="ru-RU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178181" y="2808164"/>
            <a:ext cx="578279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Отдел по делам молодежи </a:t>
            </a:r>
            <a:r>
              <a:rPr lang="ru-RU" dirty="0" smtClean="0">
                <a:solidFill>
                  <a:srgbClr val="44546A">
                    <a:lumMod val="50000"/>
                  </a:srgbClr>
                </a:solidFill>
                <a:latin typeface="Franklin Gothic Medium" pitchFamily="34" charset="0"/>
              </a:rPr>
              <a:t>администрации </a:t>
            </a:r>
            <a:r>
              <a:rPr lang="ru-RU" dirty="0">
                <a:solidFill>
                  <a:srgbClr val="44546A">
                    <a:lumMod val="50000"/>
                  </a:srgbClr>
                </a:solidFill>
                <a:latin typeface="Franklin Gothic Medium" pitchFamily="34" charset="0"/>
              </a:rPr>
              <a:t>Нефтеюганского </a:t>
            </a:r>
            <a:r>
              <a:rPr lang="ru-RU" dirty="0" smtClean="0">
                <a:solidFill>
                  <a:srgbClr val="44546A">
                    <a:lumMod val="50000"/>
                  </a:srgbClr>
                </a:solidFill>
                <a:latin typeface="Franklin Gothic Medium" pitchFamily="34" charset="0"/>
              </a:rPr>
              <a:t>района                                                                                                        Департамент образования Нефтеюганского района                                                      Департамент культуры и спорта Нефтеюганского района                                                 </a:t>
            </a:r>
            <a:endParaRPr lang="ru-RU" dirty="0">
              <a:solidFill>
                <a:srgbClr val="44546A">
                  <a:lumMod val="50000"/>
                </a:srgbClr>
              </a:solidFill>
              <a:latin typeface="Franklin Gothic Medium" pitchFamily="34" charset="0"/>
            </a:endParaRP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Администрации городского и сельских поселений Нефтеюганского района </a:t>
            </a:r>
            <a:endParaRPr lang="ru-RU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35" name="Группа 34">
            <a:extLst>
              <a:ext uri="{FF2B5EF4-FFF2-40B4-BE49-F238E27FC236}">
                <a16:creationId xmlns:a16="http://schemas.microsoft.com/office/drawing/2014/main" xmlns="" id="{ECF62C37-E2BB-4DBB-8005-DED4B6C3F29B}"/>
              </a:ext>
            </a:extLst>
          </p:cNvPr>
          <p:cNvGrpSpPr/>
          <p:nvPr/>
        </p:nvGrpSpPr>
        <p:grpSpPr>
          <a:xfrm>
            <a:off x="93386" y="959530"/>
            <a:ext cx="7859486" cy="89285"/>
            <a:chOff x="947651" y="2754884"/>
            <a:chExt cx="7257566" cy="89285"/>
          </a:xfrm>
        </p:grpSpPr>
        <p:sp>
          <p:nvSpPr>
            <p:cNvPr id="36" name="Прямоугольник 35">
              <a:extLst>
                <a:ext uri="{FF2B5EF4-FFF2-40B4-BE49-F238E27FC236}">
                  <a16:creationId xmlns:a16="http://schemas.microsoft.com/office/drawing/2014/main" xmlns="" id="{046A3631-639E-466D-8A77-3657DE9080D8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>
              <a:extLst>
                <a:ext uri="{FF2B5EF4-FFF2-40B4-BE49-F238E27FC236}">
                  <a16:creationId xmlns:a16="http://schemas.microsoft.com/office/drawing/2014/main" xmlns="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0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709" y="67598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974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97147" y="-14262"/>
            <a:ext cx="8646853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Цели и задачи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779143" y="1581342"/>
            <a:ext cx="5477774" cy="12863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343262" y="1694767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10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1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Овал 1"/>
          <p:cNvSpPr/>
          <p:nvPr/>
        </p:nvSpPr>
        <p:spPr>
          <a:xfrm>
            <a:off x="454241" y="1581342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51116" y="1613880"/>
            <a:ext cx="949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ЦЕЛЬ</a:t>
            </a:r>
          </a:p>
        </p:txBody>
      </p:sp>
      <p:grpSp>
        <p:nvGrpSpPr>
          <p:cNvPr id="42" name="Группа 41">
            <a:extLst>
              <a:ext uri="{FF2B5EF4-FFF2-40B4-BE49-F238E27FC236}">
                <a16:creationId xmlns:a16="http://schemas.microsoft.com/office/drawing/2014/main" xmlns="" id="{D1C832A0-B704-4DAC-A887-33C365C9CC61}"/>
              </a:ext>
            </a:extLst>
          </p:cNvPr>
          <p:cNvGrpSpPr/>
          <p:nvPr/>
        </p:nvGrpSpPr>
        <p:grpSpPr>
          <a:xfrm>
            <a:off x="0" y="959530"/>
            <a:ext cx="7859486" cy="89285"/>
            <a:chOff x="947651" y="2754884"/>
            <a:chExt cx="7257566" cy="89285"/>
          </a:xfrm>
        </p:grpSpPr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xmlns="" id="{07582EAA-751A-47BF-9A96-FE8787FF747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xmlns="" id="{1DDBB906-6737-434B-986D-5731AE3FD97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Овал 13"/>
          <p:cNvSpPr/>
          <p:nvPr/>
        </p:nvSpPr>
        <p:spPr>
          <a:xfrm>
            <a:off x="434210" y="3386234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</a:t>
            </a:r>
          </a:p>
        </p:txBody>
      </p:sp>
      <p:sp>
        <p:nvSpPr>
          <p:cNvPr id="15" name="Овал 14"/>
          <p:cNvSpPr/>
          <p:nvPr/>
        </p:nvSpPr>
        <p:spPr>
          <a:xfrm>
            <a:off x="454241" y="4351428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2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36844" y="3427992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36844" y="4393186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grpSp>
        <p:nvGrpSpPr>
          <p:cNvPr id="21" name="Группа 20"/>
          <p:cNvGrpSpPr/>
          <p:nvPr/>
        </p:nvGrpSpPr>
        <p:grpSpPr>
          <a:xfrm>
            <a:off x="2631976" y="4474073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22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23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4" name="Объект 2"/>
          <p:cNvSpPr txBox="1">
            <a:spLocks/>
          </p:cNvSpPr>
          <p:nvPr/>
        </p:nvSpPr>
        <p:spPr>
          <a:xfrm>
            <a:off x="3131568" y="3386234"/>
            <a:ext cx="5477774" cy="7418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1800" b="1" dirty="0" smtClean="0">
                <a:latin typeface="Franklin Gothic Book" panose="020B0503020102020204" pitchFamily="34" charset="0"/>
              </a:rPr>
              <a:t>Информационное обеспечение и пропаганда охраны труда.</a:t>
            </a:r>
            <a:endParaRPr lang="ru-RU" sz="1800" b="1" dirty="0">
              <a:latin typeface="Franklin Gothic Book" panose="020B0503020102020204" pitchFamily="34" charset="0"/>
            </a:endParaRPr>
          </a:p>
        </p:txBody>
      </p:sp>
      <p:sp>
        <p:nvSpPr>
          <p:cNvPr id="25" name="Объект 2"/>
          <p:cNvSpPr txBox="1">
            <a:spLocks/>
          </p:cNvSpPr>
          <p:nvPr/>
        </p:nvSpPr>
        <p:spPr>
          <a:xfrm>
            <a:off x="3131568" y="4249656"/>
            <a:ext cx="5477774" cy="643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1800" b="1" dirty="0" smtClean="0">
                <a:latin typeface="Franklin Gothic Book"/>
              </a:rPr>
              <a:t>Реализация мер, направленных на улучшение условий труда работников.</a:t>
            </a:r>
            <a:endParaRPr lang="ru-RU" sz="1800" b="1" dirty="0">
              <a:latin typeface="Franklin Gothic Book"/>
            </a:endParaRPr>
          </a:p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2000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pic>
        <p:nvPicPr>
          <p:cNvPr id="26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709" y="67598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20008" y="1517139"/>
            <a:ext cx="54406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ru-RU" b="1" dirty="0" smtClean="0">
                <a:latin typeface="Franklin Gothic Book"/>
              </a:rPr>
              <a:t>Улучшение условий и охраны труда работников Нефтеюганского района.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265337" y="2364299"/>
            <a:ext cx="949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ЦЕЛЬ</a:t>
            </a:r>
          </a:p>
        </p:txBody>
      </p:sp>
      <p:sp>
        <p:nvSpPr>
          <p:cNvPr id="33" name="Овал 32"/>
          <p:cNvSpPr/>
          <p:nvPr/>
        </p:nvSpPr>
        <p:spPr>
          <a:xfrm>
            <a:off x="454241" y="2322541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2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grpSp>
        <p:nvGrpSpPr>
          <p:cNvPr id="38" name="Группа 37"/>
          <p:cNvGrpSpPr/>
          <p:nvPr/>
        </p:nvGrpSpPr>
        <p:grpSpPr>
          <a:xfrm>
            <a:off x="2343262" y="2445185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39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0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2631976" y="3508879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48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9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51" name="Прямоугольник 50"/>
          <p:cNvSpPr/>
          <p:nvPr/>
        </p:nvSpPr>
        <p:spPr>
          <a:xfrm>
            <a:off x="2920008" y="2410465"/>
            <a:ext cx="54406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ru-RU" b="1" dirty="0">
                <a:latin typeface="Franklin Gothic Book"/>
              </a:rPr>
              <a:t>Содействие занятости населения.</a:t>
            </a:r>
          </a:p>
        </p:txBody>
      </p:sp>
      <p:sp>
        <p:nvSpPr>
          <p:cNvPr id="52" name="Овал 51"/>
          <p:cNvSpPr/>
          <p:nvPr/>
        </p:nvSpPr>
        <p:spPr>
          <a:xfrm>
            <a:off x="454241" y="5393419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3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136844" y="5435177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grpSp>
        <p:nvGrpSpPr>
          <p:cNvPr id="58" name="Группа 57"/>
          <p:cNvGrpSpPr/>
          <p:nvPr/>
        </p:nvGrpSpPr>
        <p:grpSpPr>
          <a:xfrm>
            <a:off x="2631976" y="5516063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59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60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61" name="Объект 2"/>
          <p:cNvSpPr txBox="1">
            <a:spLocks/>
          </p:cNvSpPr>
          <p:nvPr/>
        </p:nvSpPr>
        <p:spPr>
          <a:xfrm>
            <a:off x="3131568" y="5331553"/>
            <a:ext cx="5477774" cy="643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1800" b="1" dirty="0" smtClean="0">
                <a:latin typeface="Franklin Gothic Book"/>
              </a:rPr>
              <a:t>Участие в обеспечении реализации единой государственной политики в сфере труда и занятости.</a:t>
            </a:r>
            <a:endParaRPr lang="ru-RU" sz="1800" b="1" dirty="0">
              <a:latin typeface="Franklin Gothic Book"/>
            </a:endParaRPr>
          </a:p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2000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632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6654" y="132053"/>
            <a:ext cx="84331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1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Улучшение условий и охраны труда работников Нефтеюганского </a:t>
            </a: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</a:t>
            </a:r>
            <a:endParaRPr lang="ru-RU" sz="21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653776" y="1750778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38038" y="1750778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4515" y="1677686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61273" y="170373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80677" y="176712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2388" y="1815651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499739" y="1238963"/>
            <a:ext cx="58314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1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Franklin Gothic Book" pitchFamily="34" charset="0"/>
            </a:endParaRP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521215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73131" y="1780734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41795" y="1739052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3503" y="1773897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69751" y="1726112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60589" y="1703549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011" y="1800061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395819" y="2846302"/>
            <a:ext cx="2418459" cy="105586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Специалист-эксперт отдела социально-трудовых отношений администрации Нефтеюганского района                                                    Докукина И.Ф.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6395819" y="4056471"/>
            <a:ext cx="2418459" cy="104379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rgbClr val="1D6FA9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Специалист-эксперт отдела социально-трудовых отношений администрации Нефтеюганского </a:t>
            </a:r>
            <a:r>
              <a:rPr lang="ru-RU" sz="1200" b="1" dirty="0" smtClean="0">
                <a:solidFill>
                  <a:srgbClr val="1D6FA9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                                                          Кытманова Д.М.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18028" y="1256179"/>
            <a:ext cx="64852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Franklin Gothic Book" panose="020B0503020102020204" pitchFamily="34" charset="0"/>
              </a:rPr>
              <a:t>Информационное обеспечение и пропаганда охраны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Franklin Gothic Book" panose="020B0503020102020204" pitchFamily="34" charset="0"/>
              </a:rPr>
              <a:t>труда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3410876" y="2646376"/>
            <a:ext cx="2858738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сбора и обработки информации о состоянии условий и охраны труда у работодателей, осуществляющих деятельность на территории муниципального образования Нефтеюганский район</a:t>
            </a:r>
            <a:endParaRPr lang="ru-RU" sz="12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3417645" y="3922628"/>
            <a:ext cx="2858738" cy="88066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методического руководства работой служб охраны труда в организациях, расположенных на территории Нефтеюганского района</a:t>
            </a: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3441795" y="4923710"/>
            <a:ext cx="2858738" cy="58228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Уведомительная регистрация коллективных договоров и территориальных соглашений</a:t>
            </a: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263257" y="3374234"/>
            <a:ext cx="2858738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переданных отдельных государственных полномочий в сфере трудовых отношений и государственного управления охраной труда</a:t>
            </a:r>
          </a:p>
        </p:txBody>
      </p:sp>
    </p:spTree>
    <p:extLst>
      <p:ext uri="{BB962C8B-B14F-4D97-AF65-F5344CB8AC3E}">
        <p14:creationId xmlns:p14="http://schemas.microsoft.com/office/powerpoint/2010/main" val="35244906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6654" y="132053"/>
            <a:ext cx="84331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1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Улучшение условий и охраны труда работников Нефтеюганского </a:t>
            </a: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</a:t>
            </a:r>
            <a:endParaRPr lang="ru-RU" sz="21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764332" y="1823001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463632" y="1784167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12255" y="1908136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832923" y="1768309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169591" y="1773028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1456" y="1845126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419029" y="1230085"/>
            <a:ext cx="84950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2 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Franklin Gothic Book"/>
              </a:rPr>
              <a:t>Реализация мер, направленных на улучшение условий труда работников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Franklin Gothic Book" pitchFamily="34" charset="0"/>
            </a:endParaRP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2324" y="444865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903251" y="1787917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508282" y="1814374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414" y="186609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53737" y="1718300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401798" y="188457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10" y="1828134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387899" y="3930637"/>
            <a:ext cx="2418459" cy="105586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Специалист-эксперт отдела социально-трудовых отношений администрации Нефтеюганского района                                                    Докукина И.Ф.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6396793" y="5148926"/>
            <a:ext cx="2418459" cy="104379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rgbClr val="1D6FA9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Специалист-эксперт отдела социально-трудовых отношений администрации Нефтеюганского </a:t>
            </a:r>
            <a:r>
              <a:rPr lang="ru-RU" sz="1200" b="1" dirty="0" smtClean="0">
                <a:solidFill>
                  <a:srgbClr val="1D6FA9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                                                          Кытманова Д.М.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3382718" y="2936942"/>
            <a:ext cx="2858738" cy="115300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проведения муниципальных конкурсов в сфере охраны </a:t>
            </a:r>
            <a:r>
              <a:rPr lang="ru-RU" sz="1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труда</a:t>
            </a:r>
            <a:endParaRPr lang="ru-RU" sz="1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3382718" y="4384141"/>
            <a:ext cx="2858738" cy="131491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по охране труда, в том числе по оказанию первой помощи пострадавшим на производстве, проверка знаний требований охраны труда</a:t>
            </a:r>
            <a:endParaRPr lang="ru-RU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324806" y="3423881"/>
            <a:ext cx="2858738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buClr>
                <a:srgbClr val="FF0000"/>
              </a:buClr>
            </a:pPr>
            <a:r>
              <a:rPr lang="ru-RU" sz="12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безопасности и создание благоприятных условий труда работающих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396793" y="2638361"/>
            <a:ext cx="2418459" cy="105586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Начальник отдела социально-трудовых отношений администрации Нефтеюганского района                                                    Рошка И.В.</a:t>
            </a:r>
          </a:p>
        </p:txBody>
      </p:sp>
    </p:spTree>
    <p:extLst>
      <p:ext uri="{BB962C8B-B14F-4D97-AF65-F5344CB8AC3E}">
        <p14:creationId xmlns:p14="http://schemas.microsoft.com/office/powerpoint/2010/main" val="1029183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7022" y="304680"/>
            <a:ext cx="843319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100" b="1" dirty="0">
                <a:solidFill>
                  <a:schemeClr val="accent1">
                    <a:lumMod val="50000"/>
                  </a:schemeClr>
                </a:solidFill>
                <a:latin typeface="Franklin Gothic Book"/>
              </a:rPr>
              <a:t>Содействие занятости </a:t>
            </a: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Franklin Gothic Book"/>
              </a:rPr>
              <a:t>населения</a:t>
            </a:r>
            <a:endParaRPr lang="ru-RU" sz="2100" b="1" dirty="0">
              <a:solidFill>
                <a:schemeClr val="accent1">
                  <a:lumMod val="50000"/>
                </a:schemeClr>
              </a:solidFill>
              <a:latin typeface="Franklin Gothic Book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753855" y="2235191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408424" y="216806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229918" y="234189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72474" y="2158409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210531" y="2169911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2396" y="2271764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484549" y="1500312"/>
            <a:ext cx="84950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3 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Franklin Gothic Book"/>
              </a:rPr>
              <a:t>Участие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Franklin Gothic Book"/>
              </a:rPr>
              <a:t>в обеспечении реализации единой государственной политики в сфере труда и занятости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Franklin Gothic Book" pitchFamily="34" charset="0"/>
            </a:endParaRP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521215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958889" y="2336010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522267" y="2235191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2675" y="2294226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84549" y="2288304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388744" y="2415924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73" y="2421679"/>
            <a:ext cx="363500" cy="363500"/>
          </a:xfrm>
          <a:prstGeom prst="rect">
            <a:avLst/>
          </a:prstGeom>
        </p:spPr>
      </p:pic>
      <p:sp>
        <p:nvSpPr>
          <p:cNvPr id="34" name="Скругленный прямоугольник 33"/>
          <p:cNvSpPr/>
          <p:nvPr/>
        </p:nvSpPr>
        <p:spPr>
          <a:xfrm>
            <a:off x="3431366" y="3184921"/>
            <a:ext cx="2858738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временного трудоустройства несовершеннолетних граждан в возрасте от 14 до 18 лет в свободное от учебы время</a:t>
            </a: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263257" y="3184921"/>
            <a:ext cx="2858738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Содействие </a:t>
            </a:r>
            <a:r>
              <a:rPr lang="ru-RU" sz="1200" b="1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занятости молодежи</a:t>
            </a:r>
            <a:endParaRPr lang="ru-RU" sz="12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408424" y="3090741"/>
            <a:ext cx="2418459" cy="125874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Начальник </a:t>
            </a:r>
            <a:r>
              <a:rPr lang="ru-RU" sz="12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отдела по делам молодежи  </a:t>
            </a:r>
            <a: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администрации Нефтеюганского района                                                                                   </a:t>
            </a:r>
            <a:r>
              <a:rPr lang="ru-RU" sz="1200" b="1" dirty="0" err="1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Смоленчук</a:t>
            </a:r>
            <a: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Д.Б.</a:t>
            </a:r>
          </a:p>
        </p:txBody>
      </p:sp>
    </p:spTree>
    <p:extLst>
      <p:ext uri="{BB962C8B-B14F-4D97-AF65-F5344CB8AC3E}">
        <p14:creationId xmlns:p14="http://schemas.microsoft.com/office/powerpoint/2010/main" val="18542832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85186" y="977958"/>
            <a:ext cx="7859486" cy="89285"/>
            <a:chOff x="947651" y="2754884"/>
            <a:chExt cx="7257566" cy="89285"/>
          </a:xfrm>
        </p:grpSpPr>
        <p:sp>
          <p:nvSpPr>
            <p:cNvPr id="6" name="Прямоугольник 5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9425" y="132052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-139783" y="417918"/>
            <a:ext cx="845827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Карта результатов </a:t>
            </a:r>
            <a:endParaRPr lang="ru-RU" sz="21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43" name="Скругленный прямоугольник 27">
            <a:extLst>
              <a:ext uri="{FF2B5EF4-FFF2-40B4-BE49-F238E27FC236}">
                <a16:creationId xmlns="" xmlns:a16="http://schemas.microsoft.com/office/drawing/2014/main" id="{18BBF46F-3367-4218-942E-7D1BF5751F0E}"/>
              </a:ext>
            </a:extLst>
          </p:cNvPr>
          <p:cNvSpPr/>
          <p:nvPr/>
        </p:nvSpPr>
        <p:spPr>
          <a:xfrm>
            <a:off x="555033" y="1878397"/>
            <a:ext cx="3534323" cy="166658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defTabSz="457200">
              <a:defRPr/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организованных и проведенных муниципальных конкурсов в сфере охраны </a:t>
            </a: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труда                                                  </a:t>
            </a:r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ед.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Скругленный прямоугольник 27">
            <a:extLst>
              <a:ext uri="{FF2B5EF4-FFF2-40B4-BE49-F238E27FC236}">
                <a16:creationId xmlns="" xmlns:a16="http://schemas.microsoft.com/office/drawing/2014/main" id="{18BBF46F-3367-4218-942E-7D1BF5751F0E}"/>
              </a:ext>
            </a:extLst>
          </p:cNvPr>
          <p:cNvSpPr/>
          <p:nvPr/>
        </p:nvSpPr>
        <p:spPr>
          <a:xfrm>
            <a:off x="5265256" y="1878397"/>
            <a:ext cx="3534323" cy="170529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defTabSz="457200">
              <a:defRPr/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организаций Нефтеюганского района, охваченных методической помощью по вопросам  труда и охраны труда от  количества организаций, охваченных </a:t>
            </a: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отчетностью                                             </a:t>
            </a:r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100 %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Скругленный прямоугольник 27">
            <a:extLst>
              <a:ext uri="{FF2B5EF4-FFF2-40B4-BE49-F238E27FC236}">
                <a16:creationId xmlns="" xmlns:a16="http://schemas.microsoft.com/office/drawing/2014/main" id="{18BBF46F-3367-4218-942E-7D1BF5751F0E}"/>
              </a:ext>
            </a:extLst>
          </p:cNvPr>
          <p:cNvSpPr/>
          <p:nvPr/>
        </p:nvSpPr>
        <p:spPr>
          <a:xfrm>
            <a:off x="5265256" y="4863285"/>
            <a:ext cx="3534323" cy="170529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defTabSz="457200">
              <a:defRPr/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граждан, получивших услуги по содействию </a:t>
            </a: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занятости                               </a:t>
            </a:r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100 %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Скругленный прямоугольник 27">
            <a:extLst>
              <a:ext uri="{FF2B5EF4-FFF2-40B4-BE49-F238E27FC236}">
                <a16:creationId xmlns="" xmlns:a16="http://schemas.microsoft.com/office/drawing/2014/main" id="{18BBF46F-3367-4218-942E-7D1BF5751F0E}"/>
              </a:ext>
            </a:extLst>
          </p:cNvPr>
          <p:cNvSpPr/>
          <p:nvPr/>
        </p:nvSpPr>
        <p:spPr>
          <a:xfrm>
            <a:off x="2874033" y="3290124"/>
            <a:ext cx="3540642" cy="1792176"/>
          </a:xfrm>
          <a:prstGeom prst="roundRect">
            <a:avLst>
              <a:gd name="adj" fmla="val 0"/>
            </a:avLst>
          </a:prstGeom>
          <a:solidFill>
            <a:sysClr val="window" lastClr="FFFFFF">
              <a:alpha val="71000"/>
            </a:sysClr>
          </a:solidFill>
          <a:ln w="28575" cap="flat" cmpd="sng" algn="ctr">
            <a:solidFill>
              <a:srgbClr val="00B0F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Общий объём</a:t>
            </a:r>
            <a:r>
              <a:rPr kumimoji="0" lang="ru-RU" sz="16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финансирования на период до 2030 года, тыс. рублей: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73 </a:t>
            </a:r>
            <a:r>
              <a:rPr kumimoji="0" lang="ru-RU" sz="16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559,83293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kumimoji="0" lang="ru-RU" sz="16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них:                                                               2023  год – </a:t>
            </a:r>
            <a:r>
              <a:rPr lang="ru-RU" b="1" kern="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 </a:t>
            </a:r>
            <a:r>
              <a:rPr lang="ru-RU" b="1" kern="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777,71993</a:t>
            </a:r>
            <a:endParaRPr kumimoji="0" lang="ru-RU" b="1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941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0" y="31138"/>
            <a:ext cx="9144000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Franklin Gothic Medium" panose="020B0603020102020204" pitchFamily="34" charset="0"/>
              </a:rPr>
              <a:t>Финансирование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Franklin Gothic Medium" panose="020B0603020102020204" pitchFamily="34" charset="0"/>
              </a:rPr>
              <a:t>муниципальной программы на 2023 год, </a:t>
            </a:r>
            <a:r>
              <a:rPr lang="ru-RU" sz="2400" b="1" dirty="0" err="1" smtClean="0">
                <a:solidFill>
                  <a:schemeClr val="accent1">
                    <a:lumMod val="75000"/>
                  </a:schemeClr>
                </a:solidFill>
                <a:latin typeface="Franklin Gothic Medium" panose="020B0603020102020204" pitchFamily="34" charset="0"/>
              </a:rPr>
              <a:t>млн.рублей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29" name="Группа 28">
            <a:extLst>
              <a:ext uri="{FF2B5EF4-FFF2-40B4-BE49-F238E27FC236}">
                <a16:creationId xmlns:a16="http://schemas.microsoft.com/office/drawing/2014/main" xmlns="" id="{C7C6CE0A-E69F-4027-BF8B-B33274183080}"/>
              </a:ext>
            </a:extLst>
          </p:cNvPr>
          <p:cNvGrpSpPr/>
          <p:nvPr/>
        </p:nvGrpSpPr>
        <p:grpSpPr>
          <a:xfrm>
            <a:off x="83739" y="1229547"/>
            <a:ext cx="7859486" cy="89285"/>
            <a:chOff x="947651" y="2754884"/>
            <a:chExt cx="7257566" cy="89285"/>
          </a:xfrm>
        </p:grpSpPr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xmlns="" id="{5BCF956B-8B98-4760-9B8B-8D944EFE084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xmlns="" id="{16E1AAD6-6A42-4921-8BE0-C3245A6BD81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165125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647785" y="2054078"/>
            <a:ext cx="4796086" cy="29305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Федеральный бюджет </a:t>
            </a:r>
            <a:r>
              <a:rPr lang="ru-RU" sz="1600" dirty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–</a:t>
            </a: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 0,00000000</a:t>
            </a:r>
          </a:p>
          <a:p>
            <a:endParaRPr lang="ru-RU" sz="1000" dirty="0">
              <a:solidFill>
                <a:schemeClr val="accent4">
                  <a:lumMod val="50000"/>
                </a:schemeClr>
              </a:solidFill>
              <a:latin typeface="Franklin Gothic Medium" pitchFamily="34" charset="0"/>
            </a:endParaRPr>
          </a:p>
          <a:p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Бюджет автономного округа – 6,28480000</a:t>
            </a:r>
          </a:p>
          <a:p>
            <a:endParaRPr lang="ru-RU" sz="1000" dirty="0" smtClean="0">
              <a:solidFill>
                <a:schemeClr val="accent4">
                  <a:lumMod val="50000"/>
                </a:schemeClr>
              </a:solidFill>
              <a:latin typeface="Franklin Gothic Medium" pitchFamily="34" charset="0"/>
            </a:endParaRPr>
          </a:p>
          <a:p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Местный бюджет </a:t>
            </a:r>
            <a:r>
              <a:rPr lang="ru-RU" sz="1600" dirty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–</a:t>
            </a: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 10,69894966</a:t>
            </a:r>
          </a:p>
          <a:p>
            <a:endParaRPr lang="ru-RU" sz="1000" dirty="0">
              <a:solidFill>
                <a:schemeClr val="accent4">
                  <a:lumMod val="50000"/>
                </a:schemeClr>
              </a:solidFill>
              <a:latin typeface="Franklin Gothic Medium" pitchFamily="34" charset="0"/>
            </a:endParaRPr>
          </a:p>
          <a:p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Средства по соглашениям – 0,00000000</a:t>
            </a:r>
          </a:p>
          <a:p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по передаче полномочий</a:t>
            </a:r>
          </a:p>
          <a:p>
            <a:endParaRPr lang="ru-RU" sz="1000" dirty="0">
              <a:solidFill>
                <a:schemeClr val="accent4">
                  <a:lumMod val="50000"/>
                </a:schemeClr>
              </a:solidFill>
              <a:latin typeface="Franklin Gothic Medium" pitchFamily="34" charset="0"/>
            </a:endParaRPr>
          </a:p>
          <a:p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Средства поселений – 0,00000000</a:t>
            </a:r>
          </a:p>
          <a:p>
            <a:endParaRPr lang="ru-RU" sz="1000" dirty="0">
              <a:solidFill>
                <a:schemeClr val="accent4">
                  <a:lumMod val="50000"/>
                </a:schemeClr>
              </a:solidFill>
              <a:latin typeface="Franklin Gothic Medium" pitchFamily="34" charset="0"/>
            </a:endParaRPr>
          </a:p>
          <a:p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Иные источники –</a:t>
            </a: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1,79397027</a:t>
            </a:r>
            <a:endParaRPr lang="ru-RU" sz="1600" dirty="0">
              <a:solidFill>
                <a:schemeClr val="accent4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graphicFrame>
        <p:nvGraphicFramePr>
          <p:cNvPr id="10" name="Диаграмма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4373003"/>
              </p:ext>
            </p:extLst>
          </p:nvPr>
        </p:nvGraphicFramePr>
        <p:xfrm>
          <a:off x="4699591" y="1871329"/>
          <a:ext cx="4242391" cy="36894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11505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2667</TotalTime>
  <Words>478</Words>
  <Application>Microsoft Office PowerPoint</Application>
  <PresentationFormat>Экран (4:3)</PresentationFormat>
  <Paragraphs>90</Paragraphs>
  <Slides>8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Arial</vt:lpstr>
      <vt:lpstr>Calibri</vt:lpstr>
      <vt:lpstr>Calibri Light</vt:lpstr>
      <vt:lpstr>Franklin Gothic Book</vt:lpstr>
      <vt:lpstr>Franklin Gothic Heavy</vt:lpstr>
      <vt:lpstr>Franklin Gothic Medium</vt:lpstr>
      <vt:lpstr>Times New Roman</vt:lpstr>
      <vt:lpstr>Office Theme</vt:lpstr>
      <vt:lpstr>Публичная декларация муниципальной программы Нефтеюганского района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Кытманова Дина Михайлова</cp:lastModifiedBy>
  <cp:revision>353</cp:revision>
  <cp:lastPrinted>2018-10-02T05:15:37Z</cp:lastPrinted>
  <dcterms:created xsi:type="dcterms:W3CDTF">2018-09-04T12:10:47Z</dcterms:created>
  <dcterms:modified xsi:type="dcterms:W3CDTF">2023-05-17T12:03:47Z</dcterms:modified>
</cp:coreProperties>
</file>