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7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8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8" r:id="rId3"/>
    <p:sldId id="298" r:id="rId4"/>
    <p:sldId id="302" r:id="rId5"/>
    <p:sldId id="303" r:id="rId6"/>
    <p:sldId id="304" r:id="rId7"/>
    <p:sldId id="305" r:id="rId8"/>
    <p:sldId id="306" r:id="rId9"/>
    <p:sldId id="307" r:id="rId10"/>
    <p:sldId id="309" r:id="rId11"/>
    <p:sldId id="311" r:id="rId12"/>
    <p:sldId id="310" r:id="rId13"/>
    <p:sldId id="312" r:id="rId14"/>
    <p:sldId id="290" r:id="rId1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3" userDrawn="1">
          <p15:clr>
            <a:srgbClr val="A4A3A4"/>
          </p15:clr>
        </p15:guide>
        <p15:guide id="2" pos="4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F6FE"/>
    <a:srgbClr val="2B7885"/>
    <a:srgbClr val="F1FCFE"/>
    <a:srgbClr val="6BC5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8514" autoAdjust="0"/>
  </p:normalViewPr>
  <p:slideViewPr>
    <p:cSldViewPr snapToGrid="0">
      <p:cViewPr varScale="1">
        <p:scale>
          <a:sx n="110" d="100"/>
          <a:sy n="110" d="100"/>
        </p:scale>
        <p:origin x="1626" y="96"/>
      </p:cViewPr>
      <p:guideLst>
        <p:guide orient="horz" pos="1003"/>
        <p:guide pos="4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 sz="1600" b="0">
                <a:solidFill>
                  <a:schemeClr val="tx2">
                    <a:lumMod val="50000"/>
                  </a:schemeClr>
                </a:solidFill>
              </a:defRPr>
            </a:pPr>
            <a:r>
              <a:rPr lang="ru-RU" sz="1600" b="0">
                <a:solidFill>
                  <a:schemeClr val="tx2">
                    <a:lumMod val="50000"/>
                  </a:schemeClr>
                </a:solidFill>
              </a:rPr>
              <a:t>2019 год</a:t>
            </a:r>
          </a:p>
        </c:rich>
      </c:tx>
      <c:layout>
        <c:manualLayout>
          <c:xMode val="edge"/>
          <c:yMode val="edge"/>
          <c:x val="0.40297895796917743"/>
          <c:y val="1.6103774242837467E-2"/>
        </c:manualLayout>
      </c:layout>
      <c:overlay val="0"/>
    </c:title>
    <c:autoTitleDeleted val="0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3"/>
      </c:doughnutChart>
    </c:plotArea>
    <c:plotVisOnly val="1"/>
    <c:dispBlanksAs val="zero"/>
    <c:showDLblsOverMax val="0"/>
  </c:chart>
  <c:txPr>
    <a:bodyPr/>
    <a:lstStyle/>
    <a:p>
      <a:pPr>
        <a:defRPr sz="1800" b="1">
          <a:latin typeface="Franklin Gothic Medium" pitchFamily="34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ru-RU" dirty="0"/>
              <a:t>2023 год</a:t>
            </a:r>
          </a:p>
        </c:rich>
      </c:tx>
      <c:layout>
        <c:manualLayout>
          <c:xMode val="edge"/>
          <c:yMode val="edge"/>
          <c:x val="0.40297895796917726"/>
          <c:y val="1.6103774242837449E-2"/>
        </c:manualLayout>
      </c:layout>
      <c:overlay val="0"/>
    </c:title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276008618945014"/>
          <c:y val="0.12654730390728397"/>
          <c:w val="0.74458957762141864"/>
          <c:h val="0.8512681193877184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Бюджет ХМАО</c:v>
                </c:pt>
                <c:pt idx="1">
                  <c:v>Бюджета района</c:v>
                </c:pt>
                <c:pt idx="2">
                  <c:v>иные источники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119581.5</c:v>
                </c:pt>
                <c:pt idx="1">
                  <c:v>25975.535029999999</c:v>
                </c:pt>
                <c:pt idx="2">
                  <c:v>9261.6719699999994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F1F7-4D2D-893B-5ED8A7AA05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shape val="box"/>
        <c:axId val="1965414192"/>
        <c:axId val="1965415440"/>
        <c:axId val="113553104"/>
      </c:bar3DChart>
      <c:catAx>
        <c:axId val="19654141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965415440"/>
        <c:crosses val="autoZero"/>
        <c:auto val="1"/>
        <c:lblAlgn val="ctr"/>
        <c:lblOffset val="100"/>
        <c:noMultiLvlLbl val="0"/>
      </c:catAx>
      <c:valAx>
        <c:axId val="1965415440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1965414192"/>
        <c:crosses val="autoZero"/>
        <c:crossBetween val="between"/>
      </c:valAx>
      <c:serAx>
        <c:axId val="113553104"/>
        <c:scaling>
          <c:orientation val="minMax"/>
        </c:scaling>
        <c:delete val="1"/>
        <c:axPos val="b"/>
        <c:majorTickMark val="out"/>
        <c:minorTickMark val="none"/>
        <c:tickLblPos val="nextTo"/>
        <c:crossAx val="1965415440"/>
        <c:crosses val="autoZero"/>
      </c:serAx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92DB8887-2F49-4E49-AA8A-30C810E4B9D4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87A693C3-E2C2-497D-AC84-A2BBB6AB65DC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1292D811-AB55-444E-90C6-998381BB49D0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33D55287-0320-45D3-AF3E-4BB8F54FDD84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53EED496-D564-480E-B9DE-127E062D5F90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5B992C61-C36C-417B-9932-2680861FC6B9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64D6C65E-92B0-43F6-A5D6-F0D0FA576F49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E0C2293A-8ED0-4209-B83F-456E8C560223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2E293-8A7E-4A1F-A8EB-8D025A56A6DB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0616A-6DF1-4AE2-B7B6-2273E8C78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355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56838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461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511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19909" y="1570937"/>
            <a:ext cx="4015596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1846" y="4240392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Рисунок 7" descr="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rot="16200000">
            <a:off x="3545349" y="1259350"/>
            <a:ext cx="2053301" cy="9144000"/>
          </a:xfrm>
          <a:prstGeom prst="rect">
            <a:avLst/>
          </a:prstGeom>
        </p:spPr>
      </p:pic>
      <p:pic>
        <p:nvPicPr>
          <p:cNvPr id="9" name="Рисунок 8" descr="лого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95925" y="862640"/>
            <a:ext cx="2576102" cy="3142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9142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9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0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6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07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5/22/2023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09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5/22/2023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07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5/22/2023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13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78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27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19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pPr/>
              <a:t>5/22/2023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5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7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7.xml"/><Relationship Id="rId9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8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8.xml"/><Relationship Id="rId9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3.xml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4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4.xml"/><Relationship Id="rId9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5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5.xml"/><Relationship Id="rId9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6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6.xml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0A27F27E-F580-443D-9596-5D833176EA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9709" y="1231900"/>
            <a:ext cx="7914904" cy="141222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Публичная декларация</a:t>
            </a:r>
            <a:b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муниципальной программы Нефтеюганского района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CAE22D93-86C6-4012-8C95-C05004B2E97F}"/>
              </a:ext>
            </a:extLst>
          </p:cNvPr>
          <p:cNvGrpSpPr/>
          <p:nvPr/>
        </p:nvGrpSpPr>
        <p:grpSpPr>
          <a:xfrm>
            <a:off x="947651" y="2754884"/>
            <a:ext cx="7721336" cy="89285"/>
            <a:chOff x="947651" y="2754884"/>
            <a:chExt cx="7257566" cy="89285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37A4C5B6-209B-448F-B247-975927B0C84B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C1FFCA75-318C-48BA-A2C5-8D9CCF5F7332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7EC25E79-69F1-4C15-99AF-A1FE4E9DF738}"/>
              </a:ext>
            </a:extLst>
          </p:cNvPr>
          <p:cNvSpPr txBox="1">
            <a:spLocks/>
          </p:cNvSpPr>
          <p:nvPr/>
        </p:nvSpPr>
        <p:spPr>
          <a:xfrm>
            <a:off x="1774607" y="2865206"/>
            <a:ext cx="5702039" cy="141706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b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47651" y="3122658"/>
            <a:ext cx="77213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«Развитие агропромышленного комплекса»</a:t>
            </a:r>
            <a:br>
              <a:rPr kumimoji="0" lang="ru-RU" sz="2100" b="1" i="1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9" name="Рисунок 8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0BF88B95-7AED-4391-9C48-3F0AC367911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87" y="339635"/>
            <a:ext cx="1261872" cy="10768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044936" y="2726142"/>
            <a:ext cx="2795149" cy="278638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00373" y="3125568"/>
            <a:ext cx="2513350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67465" y="3192573"/>
            <a:ext cx="253161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улучшение жилищных условий граждан, проживающих на сельских территориях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700733" y="1518250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28515" y="148165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431321" y="2217889"/>
            <a:ext cx="81421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2.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Создание условий устойчивого развития сельских территорий</a:t>
            </a: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433714" y="6110896"/>
            <a:ext cx="8146005" cy="622903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544800" y="6110895"/>
            <a:ext cx="7529524" cy="60662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2000" b="1" dirty="0">
                <a:solidFill>
                  <a:schemeClr val="bg1"/>
                </a:solidFill>
              </a:rPr>
              <a:t>Объем ввода (приобретения) жилья для граждан, проживающих на сельских территориях, 0,09 тыс.м2 к 2030 году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044936" y="3361850"/>
            <a:ext cx="278633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предоставление социальных выплат на строительство (приобретение) жилья молодым семьям и молодым специалистам проживающих на сельских территориях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5898263" y="2998380"/>
            <a:ext cx="3096881" cy="142476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Заместитель директора департамента имущественных отношений Нефтеюганского района </a:t>
            </a:r>
          </a:p>
        </p:txBody>
      </p:sp>
      <p:pic>
        <p:nvPicPr>
          <p:cNvPr id="34" name="Рисунок 33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BB852EC5-A0C5-4AB9-96C5-414C50FC0862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900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E2B7F0DE-2832-4673-9560-AE6F6AD6A2FA}"/>
              </a:ext>
            </a:extLst>
          </p:cNvPr>
          <p:cNvSpPr txBox="1"/>
          <p:nvPr/>
        </p:nvSpPr>
        <p:spPr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Муниципальная программа Нефтеюганского района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«Развитие агропромышленного комплекса»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700733" y="1518250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28515" y="148165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372140" y="2087467"/>
            <a:ext cx="72195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3.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Обеспечение стабильной благополучной эпизоотической обстановки в Нефтеюганском районе, включая защиту населения от болезней, общих для человека и животных</a:t>
            </a: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8" name="Прямоугольник 27"/>
          <p:cNvSpPr/>
          <p:nvPr/>
        </p:nvSpPr>
        <p:spPr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4" name="Скругленный прямоугольник 33"/>
          <p:cNvSpPr/>
          <p:nvPr/>
        </p:nvSpPr>
        <p:spPr>
          <a:xfrm>
            <a:off x="312050" y="3244794"/>
            <a:ext cx="2550732" cy="120482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осуществление деятельности по обращению с животными без владельцев</a:t>
            </a: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906131" y="3258261"/>
            <a:ext cx="2573736" cy="119619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обеспечение стабильной благополучной эпизоотической обстановки 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5571895" y="2770880"/>
            <a:ext cx="3390393" cy="78809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начальник отдела по сельскому хозяйству администрации Нефтеюганского района</a:t>
            </a:r>
          </a:p>
          <a:p>
            <a:pPr algn="ctr"/>
            <a:endParaRPr lang="ru-RU" sz="900" b="1" dirty="0">
              <a:solidFill>
                <a:schemeClr val="tx1"/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5571895" y="3649912"/>
            <a:ext cx="3402418" cy="71164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руководитель службы по обращению с животными МКУ «УДА НР»</a:t>
            </a:r>
          </a:p>
        </p:txBody>
      </p:sp>
      <p:pic>
        <p:nvPicPr>
          <p:cNvPr id="42" name="Рисунок 41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63745F77-BB30-4684-A9A9-6FAA0C940CEB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900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7F8791C3-2735-4C4F-B7ED-2C61B8ADDC7E}"/>
              </a:ext>
            </a:extLst>
          </p:cNvPr>
          <p:cNvSpPr txBox="1"/>
          <p:nvPr/>
        </p:nvSpPr>
        <p:spPr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Муниципальная программа Нефтеюганского района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«Развитие агропромышленного комплекса»</a:t>
            </a:r>
          </a:p>
        </p:txBody>
      </p:sp>
      <p:sp>
        <p:nvSpPr>
          <p:cNvPr id="49" name="Пятиугольник 60">
            <a:extLst>
              <a:ext uri="{FF2B5EF4-FFF2-40B4-BE49-F238E27FC236}">
                <a16:creationId xmlns:a16="http://schemas.microsoft.com/office/drawing/2014/main" id="{1612D7A1-76A8-48B0-83E2-07747ECDE231}"/>
              </a:ext>
            </a:extLst>
          </p:cNvPr>
          <p:cNvSpPr/>
          <p:nvPr/>
        </p:nvSpPr>
        <p:spPr>
          <a:xfrm>
            <a:off x="229688" y="5123864"/>
            <a:ext cx="3402546" cy="730630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Доля животных без владельцев (собак), возвращенных в прежние места обитания- 0 % к 2030году</a:t>
            </a:r>
          </a:p>
        </p:txBody>
      </p:sp>
      <p:sp>
        <p:nvSpPr>
          <p:cNvPr id="61" name="Пятиугольник 60"/>
          <p:cNvSpPr/>
          <p:nvPr/>
        </p:nvSpPr>
        <p:spPr>
          <a:xfrm>
            <a:off x="368267" y="4494516"/>
            <a:ext cx="4369195" cy="606925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Доля животных без владельцев (собак), переданных новым владельцам – 50 % к 2030 году</a:t>
            </a:r>
          </a:p>
        </p:txBody>
      </p:sp>
      <p:sp>
        <p:nvSpPr>
          <p:cNvPr id="52" name="Пятиугольник 60">
            <a:extLst>
              <a:ext uri="{FF2B5EF4-FFF2-40B4-BE49-F238E27FC236}">
                <a16:creationId xmlns:a16="http://schemas.microsoft.com/office/drawing/2014/main" id="{F93D3EDC-C25E-4409-8362-4C71ADBE2ACE}"/>
              </a:ext>
            </a:extLst>
          </p:cNvPr>
          <p:cNvSpPr/>
          <p:nvPr/>
        </p:nvSpPr>
        <p:spPr>
          <a:xfrm>
            <a:off x="244534" y="5876917"/>
            <a:ext cx="3402546" cy="704054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Снижение численности животных без владельцев (собак) к предыдущему году-15 % к 2030 году</a:t>
            </a:r>
          </a:p>
        </p:txBody>
      </p:sp>
      <p:sp>
        <p:nvSpPr>
          <p:cNvPr id="53" name="Пятиугольник 60">
            <a:extLst>
              <a:ext uri="{FF2B5EF4-FFF2-40B4-BE49-F238E27FC236}">
                <a16:creationId xmlns:a16="http://schemas.microsoft.com/office/drawing/2014/main" id="{14A31F17-1F90-42C9-BD68-EBC0C6B3AFA9}"/>
              </a:ext>
            </a:extLst>
          </p:cNvPr>
          <p:cNvSpPr/>
          <p:nvPr/>
        </p:nvSpPr>
        <p:spPr>
          <a:xfrm>
            <a:off x="4919958" y="4336607"/>
            <a:ext cx="3402546" cy="730630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Количество обращений граждан в расчете на 10 тыс. человек населения - 3 ед. к 2030году</a:t>
            </a:r>
          </a:p>
        </p:txBody>
      </p:sp>
      <p:sp>
        <p:nvSpPr>
          <p:cNvPr id="55" name="Пятиугольник 60">
            <a:extLst>
              <a:ext uri="{FF2B5EF4-FFF2-40B4-BE49-F238E27FC236}">
                <a16:creationId xmlns:a16="http://schemas.microsoft.com/office/drawing/2014/main" id="{A2FB870E-3FF7-4223-8E80-2935F25F859E}"/>
              </a:ext>
            </a:extLst>
          </p:cNvPr>
          <p:cNvSpPr/>
          <p:nvPr/>
        </p:nvSpPr>
        <p:spPr>
          <a:xfrm>
            <a:off x="3429587" y="5062235"/>
            <a:ext cx="3402546" cy="730630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Количество нападений собак в расчете на 10 тыс. человек населения- 1 </a:t>
            </a:r>
            <a:r>
              <a:rPr lang="ru-RU" sz="1400" b="1" dirty="0" err="1">
                <a:solidFill>
                  <a:schemeClr val="bg1"/>
                </a:solidFill>
              </a:rPr>
              <a:t>ед.к</a:t>
            </a:r>
            <a:r>
              <a:rPr lang="ru-RU" sz="1400" b="1" dirty="0">
                <a:solidFill>
                  <a:schemeClr val="bg1"/>
                </a:solidFill>
              </a:rPr>
              <a:t> 2030 году</a:t>
            </a:r>
          </a:p>
        </p:txBody>
      </p:sp>
      <p:sp>
        <p:nvSpPr>
          <p:cNvPr id="57" name="Пятиугольник 60">
            <a:extLst>
              <a:ext uri="{FF2B5EF4-FFF2-40B4-BE49-F238E27FC236}">
                <a16:creationId xmlns:a16="http://schemas.microsoft.com/office/drawing/2014/main" id="{7928F83F-721E-490B-9E3B-EEFF0CB3E77E}"/>
              </a:ext>
            </a:extLst>
          </p:cNvPr>
          <p:cNvSpPr/>
          <p:nvPr/>
        </p:nvSpPr>
        <p:spPr>
          <a:xfrm>
            <a:off x="3497208" y="5774605"/>
            <a:ext cx="4054098" cy="932747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Обеспеченность территорий городских округов и муниципальных районов автономного округа площадками для выгула и дрессировки собак – 100 %</a:t>
            </a:r>
          </a:p>
        </p:txBody>
      </p:sp>
      <p:sp>
        <p:nvSpPr>
          <p:cNvPr id="56" name="Пятиугольник 60">
            <a:extLst>
              <a:ext uri="{FF2B5EF4-FFF2-40B4-BE49-F238E27FC236}">
                <a16:creationId xmlns:a16="http://schemas.microsoft.com/office/drawing/2014/main" id="{99B534B1-B426-42A8-AE46-E4A65693C4EA}"/>
              </a:ext>
            </a:extLst>
          </p:cNvPr>
          <p:cNvSpPr/>
          <p:nvPr/>
        </p:nvSpPr>
        <p:spPr>
          <a:xfrm>
            <a:off x="6621231" y="5250606"/>
            <a:ext cx="2423885" cy="542259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Доля выполненных заявок на отлов собак -100 %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7707" y="197643"/>
            <a:ext cx="8204895" cy="6193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  <a:ea typeface="+mn-ea"/>
                <a:cs typeface="+mn-cs"/>
              </a:rPr>
              <a:t>Карта результатов</a:t>
            </a:r>
            <a:endParaRPr lang="en-US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grpSp>
        <p:nvGrpSpPr>
          <p:cNvPr id="2" name="Группа 54">
            <a:extLst>
              <a:ext uri="{FF2B5EF4-FFF2-40B4-BE49-F238E27FC236}">
                <a16:creationId xmlns:a16="http://schemas.microsoft.com/office/drawing/2014/main" id="{2EA95D50-85BF-4E5B-A1B6-16FB428D6EBE}"/>
              </a:ext>
            </a:extLst>
          </p:cNvPr>
          <p:cNvGrpSpPr/>
          <p:nvPr/>
        </p:nvGrpSpPr>
        <p:grpSpPr>
          <a:xfrm>
            <a:off x="-12192" y="1024906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1CF208F2-9143-4141-AC47-A0AB4967D7DF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Прямоугольник 60">
              <a:extLst>
                <a:ext uri="{FF2B5EF4-FFF2-40B4-BE49-F238E27FC236}">
                  <a16:creationId xmlns:a16="http://schemas.microsoft.com/office/drawing/2014/main" id="{FC32EAD5-2317-47E3-9632-A20E23416470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0" y="1267461"/>
            <a:ext cx="3678865" cy="1294985"/>
            <a:chOff x="2819528" y="1230939"/>
            <a:chExt cx="3270938" cy="1894218"/>
          </a:xfrm>
        </p:grpSpPr>
        <p:sp>
          <p:nvSpPr>
            <p:cNvPr id="62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819528" y="1230939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64" name="Прямоугольник 63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2832802" y="1283585"/>
              <a:ext cx="3107508" cy="6964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r>
                <a:rPr lang="ru-RU" sz="1400" dirty="0">
                  <a:solidFill>
                    <a:srgbClr val="5B9BD5">
                      <a:lumMod val="50000"/>
                    </a:srgbClr>
                  </a:solidFill>
                </a:rPr>
                <a:t>Общее поголовье сельскохозяйственных животных (за исключением кроликов и птицы), голов</a:t>
              </a:r>
              <a:endPara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" name="Прямоугольник 68">
              <a:extLst>
                <a:ext uri="{FF2B5EF4-FFF2-40B4-BE49-F238E27FC236}">
                  <a16:creationId xmlns:a16="http://schemas.microsoft.com/office/drawing/2014/main" id="{40656344-EC71-4798-A4FA-3E7E1E5C4B77}"/>
                </a:ext>
              </a:extLst>
            </p:cNvPr>
            <p:cNvSpPr/>
            <p:nvPr/>
          </p:nvSpPr>
          <p:spPr>
            <a:xfrm>
              <a:off x="4515350" y="2314171"/>
              <a:ext cx="1305594" cy="765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5200</a:t>
              </a:r>
            </a:p>
          </p:txBody>
        </p:sp>
        <p:sp>
          <p:nvSpPr>
            <p:cNvPr id="70" name="Прямоугольник 69">
              <a:extLst>
                <a:ext uri="{FF2B5EF4-FFF2-40B4-BE49-F238E27FC236}">
                  <a16:creationId xmlns:a16="http://schemas.microsoft.com/office/drawing/2014/main" id="{214722F2-AF72-42B2-B649-F7E7EE48D3CF}"/>
                </a:ext>
              </a:extLst>
            </p:cNvPr>
            <p:cNvSpPr/>
            <p:nvPr/>
          </p:nvSpPr>
          <p:spPr>
            <a:xfrm>
              <a:off x="3150230" y="2323266"/>
              <a:ext cx="814106" cy="765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5067</a:t>
              </a:r>
            </a:p>
          </p:txBody>
        </p:sp>
      </p:grpSp>
      <p:grpSp>
        <p:nvGrpSpPr>
          <p:cNvPr id="6" name="Группа 84">
            <a:extLst>
              <a:ext uri="{FF2B5EF4-FFF2-40B4-BE49-F238E27FC236}">
                <a16:creationId xmlns:a16="http://schemas.microsoft.com/office/drawing/2014/main" id="{38F10030-4A44-49C4-84C6-3A4AB500AA70}"/>
              </a:ext>
            </a:extLst>
          </p:cNvPr>
          <p:cNvGrpSpPr/>
          <p:nvPr/>
        </p:nvGrpSpPr>
        <p:grpSpPr>
          <a:xfrm>
            <a:off x="1" y="2627024"/>
            <a:ext cx="3689498" cy="1211328"/>
            <a:chOff x="2839317" y="1244108"/>
            <a:chExt cx="3270938" cy="1894218"/>
          </a:xfrm>
        </p:grpSpPr>
        <p:sp>
          <p:nvSpPr>
            <p:cNvPr id="86" name="Скругленный прямоугольник 27">
              <a:extLst>
                <a:ext uri="{FF2B5EF4-FFF2-40B4-BE49-F238E27FC236}">
                  <a16:creationId xmlns:a16="http://schemas.microsoft.com/office/drawing/2014/main" id="{F961AE40-5414-4018-9076-2A2C75008BF9}"/>
                </a:ext>
              </a:extLst>
            </p:cNvPr>
            <p:cNvSpPr/>
            <p:nvPr/>
          </p:nvSpPr>
          <p:spPr>
            <a:xfrm>
              <a:off x="2839317" y="1244108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87" name="Прямоугольник 86">
              <a:extLst>
                <a:ext uri="{FF2B5EF4-FFF2-40B4-BE49-F238E27FC236}">
                  <a16:creationId xmlns:a16="http://schemas.microsoft.com/office/drawing/2014/main" id="{57DFF78F-A4C9-45C5-B9C5-758AE0EA9349}"/>
                </a:ext>
              </a:extLst>
            </p:cNvPr>
            <p:cNvSpPr/>
            <p:nvPr/>
          </p:nvSpPr>
          <p:spPr>
            <a:xfrm>
              <a:off x="2973739" y="1326016"/>
              <a:ext cx="3050217" cy="721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r>
                <a:rPr lang="ru-RU" sz="1200" dirty="0">
                  <a:solidFill>
                    <a:srgbClr val="5B9BD5">
                      <a:lumMod val="50000"/>
                    </a:srgbClr>
                  </a:solidFill>
                </a:rPr>
                <a:t>Производство скота и птицы на убой в живом весе в хозяйствах всех категорий , тонн </a:t>
              </a:r>
              <a:endPara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89" name="Прямоугольник 88">
              <a:extLst>
                <a:ext uri="{FF2B5EF4-FFF2-40B4-BE49-F238E27FC236}">
                  <a16:creationId xmlns:a16="http://schemas.microsoft.com/office/drawing/2014/main" id="{0524D6F0-567A-4BBE-8F5C-D6D4D12D3CAA}"/>
                </a:ext>
              </a:extLst>
            </p:cNvPr>
            <p:cNvSpPr/>
            <p:nvPr/>
          </p:nvSpPr>
          <p:spPr>
            <a:xfrm>
              <a:off x="4680297" y="2096691"/>
              <a:ext cx="839502" cy="8181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1330</a:t>
              </a:r>
              <a:endPara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90" name="Прямоугольник 89">
              <a:extLst>
                <a:ext uri="{FF2B5EF4-FFF2-40B4-BE49-F238E27FC236}">
                  <a16:creationId xmlns:a16="http://schemas.microsoft.com/office/drawing/2014/main" id="{935025E5-E366-4131-BD3F-53FC90D4134F}"/>
                </a:ext>
              </a:extLst>
            </p:cNvPr>
            <p:cNvSpPr/>
            <p:nvPr/>
          </p:nvSpPr>
          <p:spPr>
            <a:xfrm>
              <a:off x="3061691" y="2108355"/>
              <a:ext cx="907212" cy="8181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1287</a:t>
              </a:r>
            </a:p>
          </p:txBody>
        </p:sp>
      </p:grpSp>
      <p:pic>
        <p:nvPicPr>
          <p:cNvPr id="91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0472" y="3200400"/>
            <a:ext cx="522756" cy="46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Скругленный прямоугольник 12"/>
          <p:cNvSpPr/>
          <p:nvPr/>
        </p:nvSpPr>
        <p:spPr>
          <a:xfrm>
            <a:off x="10997" y="4020702"/>
            <a:ext cx="3710763" cy="1190846"/>
          </a:xfrm>
          <a:prstGeom prst="roundRect">
            <a:avLst>
              <a:gd name="adj" fmla="val 1297"/>
            </a:avLst>
          </a:prstGeom>
          <a:solidFill>
            <a:schemeClr val="lt1">
              <a:alpha val="71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3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2752" y="1947696"/>
            <a:ext cx="540477" cy="574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238" y="4618074"/>
            <a:ext cx="522756" cy="46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57DFF78F-A4C9-45C5-B9C5-758AE0EA9349}"/>
              </a:ext>
            </a:extLst>
          </p:cNvPr>
          <p:cNvSpPr/>
          <p:nvPr/>
        </p:nvSpPr>
        <p:spPr>
          <a:xfrm>
            <a:off x="209204" y="4097077"/>
            <a:ext cx="34603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defRPr/>
            </a:pPr>
            <a:r>
              <a:rPr lang="ru-RU" sz="1200" dirty="0">
                <a:solidFill>
                  <a:srgbClr val="5B9BD5">
                    <a:lumMod val="50000"/>
                  </a:srgbClr>
                </a:solidFill>
              </a:rPr>
              <a:t>Производство молока в хозяйствах всех категорий, тонн </a:t>
            </a: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330886" y="4594585"/>
            <a:ext cx="9156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4756</a:t>
            </a: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2256168" y="4583766"/>
            <a:ext cx="9156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5000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0" y="5348176"/>
            <a:ext cx="3689499" cy="1480568"/>
          </a:xfrm>
          <a:prstGeom prst="roundRect">
            <a:avLst>
              <a:gd name="adj" fmla="val 1297"/>
            </a:avLst>
          </a:prstGeom>
          <a:solidFill>
            <a:schemeClr val="lt1">
              <a:alpha val="71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2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5543" y="6286614"/>
            <a:ext cx="522756" cy="46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Прямоугольник 42">
            <a:extLst>
              <a:ext uri="{FF2B5EF4-FFF2-40B4-BE49-F238E27FC236}">
                <a16:creationId xmlns:a16="http://schemas.microsoft.com/office/drawing/2014/main" id="{57DFF78F-A4C9-45C5-B9C5-758AE0EA9349}"/>
              </a:ext>
            </a:extLst>
          </p:cNvPr>
          <p:cNvSpPr/>
          <p:nvPr/>
        </p:nvSpPr>
        <p:spPr>
          <a:xfrm>
            <a:off x="244646" y="5397794"/>
            <a:ext cx="34603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defRPr/>
            </a:pPr>
            <a:r>
              <a:rPr lang="ru-RU" sz="1200" dirty="0">
                <a:solidFill>
                  <a:srgbClr val="5B9BD5">
                    <a:lumMod val="50000"/>
                  </a:srgbClr>
                </a:solidFill>
              </a:rPr>
              <a:t>Производство яиц в сельскохозяйственных организациях, крестьянских (фермерских) хозяйствах, включая индивидуальных предпринимателей, тыс. штук</a:t>
            </a: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44" name="Прямоугольник 43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213670" y="6228791"/>
            <a:ext cx="9156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5435</a:t>
            </a: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2203728" y="6202224"/>
            <a:ext cx="9156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5656</a:t>
            </a:r>
          </a:p>
        </p:txBody>
      </p:sp>
      <p:grpSp>
        <p:nvGrpSpPr>
          <p:cNvPr id="46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3444108" y="0"/>
            <a:ext cx="4434618" cy="1052623"/>
            <a:chOff x="2819528" y="1230939"/>
            <a:chExt cx="3270938" cy="1894218"/>
          </a:xfrm>
        </p:grpSpPr>
        <p:sp>
          <p:nvSpPr>
            <p:cNvPr id="47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819528" y="1230939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48" name="Прямоугольник 47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2832802" y="1283586"/>
              <a:ext cx="3107508" cy="382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endPara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2" name="Прямоугольник 51"/>
          <p:cNvSpPr/>
          <p:nvPr/>
        </p:nvSpPr>
        <p:spPr>
          <a:xfrm>
            <a:off x="3466214" y="0"/>
            <a:ext cx="42636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Общий объём финансирования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2030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 </a:t>
            </a: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1 579 9</a:t>
            </a:r>
            <a:r>
              <a:rPr lang="en-US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91</a:t>
            </a: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46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руб.</a:t>
            </a: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них на 2023 год </a:t>
            </a:r>
            <a:r>
              <a:rPr lang="ru-RU" sz="1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154 8</a:t>
            </a:r>
            <a:r>
              <a:rPr lang="en-US" sz="1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56</a:t>
            </a:r>
            <a:r>
              <a:rPr lang="ru-RU" sz="1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07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руб.</a:t>
            </a:r>
          </a:p>
        </p:txBody>
      </p:sp>
      <p:grpSp>
        <p:nvGrpSpPr>
          <p:cNvPr id="53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5556442" y="1120629"/>
            <a:ext cx="3587558" cy="1452449"/>
            <a:chOff x="2819528" y="1230939"/>
            <a:chExt cx="3270938" cy="1894218"/>
          </a:xfrm>
        </p:grpSpPr>
        <p:sp>
          <p:nvSpPr>
            <p:cNvPr id="54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819528" y="1230939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55" name="Прямоугольник 54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2832802" y="1283586"/>
              <a:ext cx="3107508" cy="963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r>
                <a:rPr lang="ru-RU" sz="1400" dirty="0">
                  <a:solidFill>
                    <a:srgbClr val="5B9BD5">
                      <a:lumMod val="50000"/>
                    </a:srgbClr>
                  </a:solidFill>
                </a:rPr>
                <a:t>Валовый сбор картофеля в сельскохозяйственных организациях, КФХ, включая ИП, тонн</a:t>
              </a:r>
              <a:endPara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Прямоугольник 55">
              <a:extLst>
                <a:ext uri="{FF2B5EF4-FFF2-40B4-BE49-F238E27FC236}">
                  <a16:creationId xmlns:a16="http://schemas.microsoft.com/office/drawing/2014/main" id="{40656344-EC71-4798-A4FA-3E7E1E5C4B77}"/>
                </a:ext>
              </a:extLst>
            </p:cNvPr>
            <p:cNvSpPr/>
            <p:nvPr/>
          </p:nvSpPr>
          <p:spPr>
            <a:xfrm>
              <a:off x="4515350" y="2314171"/>
              <a:ext cx="1305594" cy="6823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360</a:t>
              </a:r>
              <a:endPara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" name="Прямоугольник 56">
              <a:extLst>
                <a:ext uri="{FF2B5EF4-FFF2-40B4-BE49-F238E27FC236}">
                  <a16:creationId xmlns:a16="http://schemas.microsoft.com/office/drawing/2014/main" id="{214722F2-AF72-42B2-B649-F7E7EE48D3CF}"/>
                </a:ext>
              </a:extLst>
            </p:cNvPr>
            <p:cNvSpPr/>
            <p:nvPr/>
          </p:nvSpPr>
          <p:spPr>
            <a:xfrm>
              <a:off x="3150230" y="2323266"/>
              <a:ext cx="668212" cy="68236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284</a:t>
              </a:r>
            </a:p>
          </p:txBody>
        </p:sp>
      </p:grpSp>
      <p:pic>
        <p:nvPicPr>
          <p:cNvPr id="60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1049" y="2044995"/>
            <a:ext cx="522756" cy="46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3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5556442" y="2631973"/>
            <a:ext cx="3587558" cy="766544"/>
            <a:chOff x="2819528" y="1230939"/>
            <a:chExt cx="3270938" cy="1910998"/>
          </a:xfrm>
        </p:grpSpPr>
        <p:sp>
          <p:nvSpPr>
            <p:cNvPr id="65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819528" y="1230939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66" name="Прямоугольник 65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2832802" y="1283587"/>
              <a:ext cx="3107508" cy="4919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r>
                <a:rPr lang="ru-RU" sz="1400" dirty="0">
                  <a:solidFill>
                    <a:srgbClr val="5B9BD5">
                      <a:lumMod val="50000"/>
                    </a:srgbClr>
                  </a:solidFill>
                </a:rPr>
                <a:t>Добыча (вылов) рыбы, тонн</a:t>
              </a:r>
              <a:endPara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Прямоугольник 66">
              <a:extLst>
                <a:ext uri="{FF2B5EF4-FFF2-40B4-BE49-F238E27FC236}">
                  <a16:creationId xmlns:a16="http://schemas.microsoft.com/office/drawing/2014/main" id="{40656344-EC71-4798-A4FA-3E7E1E5C4B77}"/>
                </a:ext>
              </a:extLst>
            </p:cNvPr>
            <p:cNvSpPr/>
            <p:nvPr/>
          </p:nvSpPr>
          <p:spPr>
            <a:xfrm>
              <a:off x="4503852" y="1837547"/>
              <a:ext cx="1305594" cy="13043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725</a:t>
              </a:r>
            </a:p>
          </p:txBody>
        </p:sp>
        <p:sp>
          <p:nvSpPr>
            <p:cNvPr id="68" name="Прямоугольник 67">
              <a:extLst>
                <a:ext uri="{FF2B5EF4-FFF2-40B4-BE49-F238E27FC236}">
                  <a16:creationId xmlns:a16="http://schemas.microsoft.com/office/drawing/2014/main" id="{214722F2-AF72-42B2-B649-F7E7EE48D3CF}"/>
                </a:ext>
              </a:extLst>
            </p:cNvPr>
            <p:cNvSpPr/>
            <p:nvPr/>
          </p:nvSpPr>
          <p:spPr>
            <a:xfrm>
              <a:off x="2958874" y="1798143"/>
              <a:ext cx="668212" cy="130439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712</a:t>
              </a:r>
            </a:p>
          </p:txBody>
        </p:sp>
      </p:grpSp>
      <p:pic>
        <p:nvPicPr>
          <p:cNvPr id="71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5738" y="2899144"/>
            <a:ext cx="522756" cy="46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" name="Скругленный прямоугольник 71"/>
          <p:cNvSpPr/>
          <p:nvPr/>
        </p:nvSpPr>
        <p:spPr>
          <a:xfrm>
            <a:off x="5592726" y="3522921"/>
            <a:ext cx="3551274" cy="857693"/>
          </a:xfrm>
          <a:prstGeom prst="roundRect">
            <a:avLst>
              <a:gd name="adj" fmla="val 1297"/>
            </a:avLst>
          </a:prstGeom>
          <a:solidFill>
            <a:schemeClr val="lt1">
              <a:alpha val="71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5" name="Прямоугольник 74">
            <a:extLst>
              <a:ext uri="{FF2B5EF4-FFF2-40B4-BE49-F238E27FC236}">
                <a16:creationId xmlns:a16="http://schemas.microsoft.com/office/drawing/2014/main" id="{B37C3450-A785-44AA-B8BA-B153D3D28E7D}"/>
              </a:ext>
            </a:extLst>
          </p:cNvPr>
          <p:cNvSpPr/>
          <p:nvPr/>
        </p:nvSpPr>
        <p:spPr>
          <a:xfrm>
            <a:off x="5592726" y="3594240"/>
            <a:ext cx="34083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defRPr/>
            </a:pPr>
            <a:r>
              <a:rPr lang="ru-RU" sz="1400" dirty="0">
                <a:solidFill>
                  <a:srgbClr val="5B9BD5">
                    <a:lumMod val="50000"/>
                  </a:srgbClr>
                </a:solidFill>
              </a:rPr>
              <a:t>Объем заготовки дикоросов, тонн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8" name="Прямоугольник 77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5800646" y="3782406"/>
            <a:ext cx="8258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42,9</a:t>
            </a:r>
          </a:p>
        </p:txBody>
      </p:sp>
      <p:sp>
        <p:nvSpPr>
          <p:cNvPr id="79" name="Прямоугольник 78">
            <a:extLst>
              <a:ext uri="{FF2B5EF4-FFF2-40B4-BE49-F238E27FC236}">
                <a16:creationId xmlns:a16="http://schemas.microsoft.com/office/drawing/2014/main" id="{40656344-EC71-4798-A4FA-3E7E1E5C4B77}"/>
              </a:ext>
            </a:extLst>
          </p:cNvPr>
          <p:cNvSpPr/>
          <p:nvPr/>
        </p:nvSpPr>
        <p:spPr>
          <a:xfrm>
            <a:off x="7324268" y="3782406"/>
            <a:ext cx="14319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48</a:t>
            </a:r>
          </a:p>
        </p:txBody>
      </p:sp>
      <p:pic>
        <p:nvPicPr>
          <p:cNvPr id="82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4222" y="3870250"/>
            <a:ext cx="522756" cy="46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5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5534412" y="4437839"/>
            <a:ext cx="3587558" cy="1186965"/>
            <a:chOff x="2799442" y="1246374"/>
            <a:chExt cx="3270938" cy="2043871"/>
          </a:xfrm>
        </p:grpSpPr>
        <p:sp>
          <p:nvSpPr>
            <p:cNvPr id="88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799442" y="1246374"/>
              <a:ext cx="3270938" cy="2043871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92" name="Прямоугольник 91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2832802" y="1283585"/>
              <a:ext cx="3107508" cy="1271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r>
                <a:rPr lang="ru-RU" sz="1400" dirty="0">
                  <a:solidFill>
                    <a:srgbClr val="5B9BD5">
                      <a:lumMod val="50000"/>
                    </a:srgbClr>
                  </a:solidFill>
                </a:rPr>
                <a:t>Объем ввода (приобретения) жилья для граждан, проживающих на сельских территориях, тыс.м2</a:t>
              </a:r>
              <a:endPara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3" name="Прямоугольник 92">
              <a:extLst>
                <a:ext uri="{FF2B5EF4-FFF2-40B4-BE49-F238E27FC236}">
                  <a16:creationId xmlns:a16="http://schemas.microsoft.com/office/drawing/2014/main" id="{40656344-EC71-4798-A4FA-3E7E1E5C4B77}"/>
                </a:ext>
              </a:extLst>
            </p:cNvPr>
            <p:cNvSpPr/>
            <p:nvPr/>
          </p:nvSpPr>
          <p:spPr>
            <a:xfrm>
              <a:off x="4515350" y="2314171"/>
              <a:ext cx="1305594" cy="9009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0,09</a:t>
              </a:r>
            </a:p>
          </p:txBody>
        </p:sp>
        <p:sp>
          <p:nvSpPr>
            <p:cNvPr id="94" name="Прямоугольник 93">
              <a:extLst>
                <a:ext uri="{FF2B5EF4-FFF2-40B4-BE49-F238E27FC236}">
                  <a16:creationId xmlns:a16="http://schemas.microsoft.com/office/drawing/2014/main" id="{214722F2-AF72-42B2-B649-F7E7EE48D3CF}"/>
                </a:ext>
              </a:extLst>
            </p:cNvPr>
            <p:cNvSpPr/>
            <p:nvPr/>
          </p:nvSpPr>
          <p:spPr>
            <a:xfrm>
              <a:off x="3150230" y="2323266"/>
              <a:ext cx="919594" cy="9009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0,072</a:t>
              </a:r>
            </a:p>
          </p:txBody>
        </p:sp>
      </p:grpSp>
      <p:pic>
        <p:nvPicPr>
          <p:cNvPr id="95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9427" y="5131792"/>
            <a:ext cx="522756" cy="46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6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5556442" y="5690828"/>
            <a:ext cx="3587558" cy="1100055"/>
            <a:chOff x="2819528" y="1444920"/>
            <a:chExt cx="3270938" cy="1894218"/>
          </a:xfrm>
        </p:grpSpPr>
        <p:sp>
          <p:nvSpPr>
            <p:cNvPr id="97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819528" y="1444920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98" name="Прямоугольник 97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2832802" y="1491081"/>
              <a:ext cx="3107508" cy="9009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r>
                <a:rPr lang="ru-RU" sz="1400" dirty="0">
                  <a:solidFill>
                    <a:srgbClr val="5B9BD5">
                      <a:lumMod val="50000"/>
                    </a:srgbClr>
                  </a:solidFill>
                </a:rPr>
                <a:t>Доля прибыльных сельскохозяйственных организаций в общем их числе, %</a:t>
              </a:r>
              <a:endPara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9" name="Прямоугольник 98">
              <a:extLst>
                <a:ext uri="{FF2B5EF4-FFF2-40B4-BE49-F238E27FC236}">
                  <a16:creationId xmlns:a16="http://schemas.microsoft.com/office/drawing/2014/main" id="{40656344-EC71-4798-A4FA-3E7E1E5C4B77}"/>
                </a:ext>
              </a:extLst>
            </p:cNvPr>
            <p:cNvSpPr/>
            <p:nvPr/>
          </p:nvSpPr>
          <p:spPr>
            <a:xfrm>
              <a:off x="4515350" y="2314171"/>
              <a:ext cx="1305594" cy="9009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100</a:t>
              </a:r>
            </a:p>
          </p:txBody>
        </p:sp>
        <p:sp>
          <p:nvSpPr>
            <p:cNvPr id="100" name="Прямоугольник 99">
              <a:extLst>
                <a:ext uri="{FF2B5EF4-FFF2-40B4-BE49-F238E27FC236}">
                  <a16:creationId xmlns:a16="http://schemas.microsoft.com/office/drawing/2014/main" id="{214722F2-AF72-42B2-B649-F7E7EE48D3CF}"/>
                </a:ext>
              </a:extLst>
            </p:cNvPr>
            <p:cNvSpPr/>
            <p:nvPr/>
          </p:nvSpPr>
          <p:spPr>
            <a:xfrm>
              <a:off x="3150230" y="2323266"/>
              <a:ext cx="668212" cy="9009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100</a:t>
              </a:r>
            </a:p>
          </p:txBody>
        </p:sp>
      </p:grpSp>
      <p:pic>
        <p:nvPicPr>
          <p:cNvPr id="10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5418" y="6337005"/>
            <a:ext cx="354013" cy="13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" name="Скругленный прямоугольник 27">
            <a:extLst>
              <a:ext uri="{FF2B5EF4-FFF2-40B4-BE49-F238E27FC236}">
                <a16:creationId xmlns:a16="http://schemas.microsoft.com/office/drawing/2014/main" id="{18BBF46F-3367-4218-942E-7D1BF5751F0E}"/>
              </a:ext>
            </a:extLst>
          </p:cNvPr>
          <p:cNvSpPr/>
          <p:nvPr/>
        </p:nvSpPr>
        <p:spPr>
          <a:xfrm>
            <a:off x="3751306" y="2879937"/>
            <a:ext cx="1733107" cy="199892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Medium" pitchFamily="34" charset="0"/>
              <a:ea typeface="+mn-ea"/>
              <a:cs typeface="+mn-cs"/>
            </a:endParaRPr>
          </a:p>
        </p:txBody>
      </p:sp>
      <p:sp>
        <p:nvSpPr>
          <p:cNvPr id="104" name="Прямоугольник 103">
            <a:extLst>
              <a:ext uri="{FF2B5EF4-FFF2-40B4-BE49-F238E27FC236}">
                <a16:creationId xmlns:a16="http://schemas.microsoft.com/office/drawing/2014/main" id="{B37C3450-A785-44AA-B8BA-B153D3D28E7D}"/>
              </a:ext>
            </a:extLst>
          </p:cNvPr>
          <p:cNvSpPr/>
          <p:nvPr/>
        </p:nvSpPr>
        <p:spPr>
          <a:xfrm>
            <a:off x="3790364" y="2904288"/>
            <a:ext cx="164804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>
              <a:defRPr/>
            </a:pPr>
            <a:r>
              <a:rPr lang="ru-RU" sz="1400" dirty="0">
                <a:solidFill>
                  <a:srgbClr val="5B9BD5">
                    <a:lumMod val="50000"/>
                  </a:srgbClr>
                </a:solidFill>
              </a:rPr>
              <a:t>Производство продукции сельского хозяйства,  </a:t>
            </a:r>
          </a:p>
          <a:p>
            <a:pPr lvl="0" algn="ctr" defTabSz="457200">
              <a:defRPr/>
            </a:pPr>
            <a:r>
              <a:rPr lang="ru-RU" sz="1400" dirty="0">
                <a:solidFill>
                  <a:srgbClr val="5B9BD5">
                    <a:lumMod val="50000"/>
                  </a:srgbClr>
                </a:solidFill>
              </a:rPr>
              <a:t>млн.руб.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5" name="Прямоугольник 104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3718259" y="4256189"/>
            <a:ext cx="7120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>
                <a:solidFill>
                  <a:srgbClr val="00B050"/>
                </a:solidFill>
                <a:latin typeface="Calibri" panose="020F0502020204030204"/>
              </a:rPr>
              <a:t>422,1</a:t>
            </a:r>
          </a:p>
        </p:txBody>
      </p:sp>
      <p:sp>
        <p:nvSpPr>
          <p:cNvPr id="106" name="Прямоугольник 105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4731063" y="4238791"/>
            <a:ext cx="7328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>
                <a:solidFill>
                  <a:srgbClr val="00B050"/>
                </a:solidFill>
                <a:latin typeface="Calibri" panose="020F0502020204030204"/>
              </a:rPr>
              <a:t>472,4</a:t>
            </a:r>
          </a:p>
        </p:txBody>
      </p:sp>
      <p:pic>
        <p:nvPicPr>
          <p:cNvPr id="107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5888" y="4223855"/>
            <a:ext cx="397368" cy="328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Рисунок 83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8526AA86-4977-4EDA-94D6-EA2C987390A2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900"/>
            <a:ext cx="1261872" cy="9669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222915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7707" y="197643"/>
            <a:ext cx="8204895" cy="6193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  <a:ea typeface="+mn-ea"/>
                <a:cs typeface="+mn-cs"/>
              </a:rPr>
              <a:t>Карта результатов</a:t>
            </a:r>
            <a:endParaRPr lang="en-US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grpSp>
        <p:nvGrpSpPr>
          <p:cNvPr id="2" name="Группа 54">
            <a:extLst>
              <a:ext uri="{FF2B5EF4-FFF2-40B4-BE49-F238E27FC236}">
                <a16:creationId xmlns:a16="http://schemas.microsoft.com/office/drawing/2014/main" id="{2EA95D50-85BF-4E5B-A1B6-16FB428D6EBE}"/>
              </a:ext>
            </a:extLst>
          </p:cNvPr>
          <p:cNvGrpSpPr/>
          <p:nvPr/>
        </p:nvGrpSpPr>
        <p:grpSpPr>
          <a:xfrm>
            <a:off x="-12192" y="1024906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1CF208F2-9143-4141-AC47-A0AB4967D7DF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Прямоугольник 60">
              <a:extLst>
                <a:ext uri="{FF2B5EF4-FFF2-40B4-BE49-F238E27FC236}">
                  <a16:creationId xmlns:a16="http://schemas.microsoft.com/office/drawing/2014/main" id="{FC32EAD5-2317-47E3-9632-A20E23416470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470741" y="1223934"/>
            <a:ext cx="3898877" cy="1452449"/>
            <a:chOff x="2836130" y="1193577"/>
            <a:chExt cx="3466553" cy="1894218"/>
          </a:xfrm>
        </p:grpSpPr>
        <p:sp>
          <p:nvSpPr>
            <p:cNvPr id="62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836130" y="1193577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64" name="Прямоугольник 63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3195175" y="1297502"/>
              <a:ext cx="3107508" cy="6752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r>
                <a:rPr lang="ru-RU" sz="1200" dirty="0">
                  <a:solidFill>
                    <a:srgbClr val="5B9BD5">
                      <a:lumMod val="50000"/>
                    </a:srgbClr>
                  </a:solidFill>
                </a:rPr>
                <a:t>Доля животных без владельцев (собак), возвращенных в прежние места обитания, %</a:t>
              </a:r>
            </a:p>
          </p:txBody>
        </p:sp>
        <p:sp>
          <p:nvSpPr>
            <p:cNvPr id="69" name="Прямоугольник 68">
              <a:extLst>
                <a:ext uri="{FF2B5EF4-FFF2-40B4-BE49-F238E27FC236}">
                  <a16:creationId xmlns:a16="http://schemas.microsoft.com/office/drawing/2014/main" id="{40656344-EC71-4798-A4FA-3E7E1E5C4B77}"/>
                </a:ext>
              </a:extLst>
            </p:cNvPr>
            <p:cNvSpPr/>
            <p:nvPr/>
          </p:nvSpPr>
          <p:spPr>
            <a:xfrm>
              <a:off x="4883423" y="2088534"/>
              <a:ext cx="310172" cy="6823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0</a:t>
              </a:r>
              <a:endPara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" name="Прямоугольник 69">
              <a:extLst>
                <a:ext uri="{FF2B5EF4-FFF2-40B4-BE49-F238E27FC236}">
                  <a16:creationId xmlns:a16="http://schemas.microsoft.com/office/drawing/2014/main" id="{214722F2-AF72-42B2-B649-F7E7EE48D3CF}"/>
                </a:ext>
              </a:extLst>
            </p:cNvPr>
            <p:cNvSpPr/>
            <p:nvPr/>
          </p:nvSpPr>
          <p:spPr>
            <a:xfrm>
              <a:off x="3752904" y="2088116"/>
              <a:ext cx="326668" cy="68236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6</a:t>
              </a:r>
            </a:p>
          </p:txBody>
        </p:sp>
      </p:grpSp>
      <p:grpSp>
        <p:nvGrpSpPr>
          <p:cNvPr id="6" name="Группа 84">
            <a:extLst>
              <a:ext uri="{FF2B5EF4-FFF2-40B4-BE49-F238E27FC236}">
                <a16:creationId xmlns:a16="http://schemas.microsoft.com/office/drawing/2014/main" id="{38F10030-4A44-49C4-84C6-3A4AB500AA70}"/>
              </a:ext>
            </a:extLst>
          </p:cNvPr>
          <p:cNvGrpSpPr/>
          <p:nvPr/>
        </p:nvGrpSpPr>
        <p:grpSpPr>
          <a:xfrm>
            <a:off x="437993" y="2726569"/>
            <a:ext cx="3689498" cy="1211328"/>
            <a:chOff x="2775576" y="1285180"/>
            <a:chExt cx="3270938" cy="1894218"/>
          </a:xfrm>
        </p:grpSpPr>
        <p:sp>
          <p:nvSpPr>
            <p:cNvPr id="86" name="Скругленный прямоугольник 27">
              <a:extLst>
                <a:ext uri="{FF2B5EF4-FFF2-40B4-BE49-F238E27FC236}">
                  <a16:creationId xmlns:a16="http://schemas.microsoft.com/office/drawing/2014/main" id="{F961AE40-5414-4018-9076-2A2C75008BF9}"/>
                </a:ext>
              </a:extLst>
            </p:cNvPr>
            <p:cNvSpPr/>
            <p:nvPr/>
          </p:nvSpPr>
          <p:spPr>
            <a:xfrm>
              <a:off x="2775576" y="1285180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87" name="Прямоугольник 86">
              <a:extLst>
                <a:ext uri="{FF2B5EF4-FFF2-40B4-BE49-F238E27FC236}">
                  <a16:creationId xmlns:a16="http://schemas.microsoft.com/office/drawing/2014/main" id="{57DFF78F-A4C9-45C5-B9C5-758AE0EA9349}"/>
                </a:ext>
              </a:extLst>
            </p:cNvPr>
            <p:cNvSpPr/>
            <p:nvPr/>
          </p:nvSpPr>
          <p:spPr>
            <a:xfrm>
              <a:off x="2973739" y="1326016"/>
              <a:ext cx="3050217" cy="721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457200">
                <a:defRPr/>
              </a:pPr>
              <a:r>
                <a:rPr lang="ru-RU" sz="1200" dirty="0">
                  <a:solidFill>
                    <a:srgbClr val="5B9BD5">
                      <a:lumMod val="50000"/>
                    </a:srgbClr>
                  </a:solidFill>
                </a:rPr>
                <a:t>Доля животных без владельцев (собак), переданных новым владельцам, %</a:t>
              </a:r>
            </a:p>
          </p:txBody>
        </p:sp>
        <p:sp>
          <p:nvSpPr>
            <p:cNvPr id="89" name="Прямоугольник 88">
              <a:extLst>
                <a:ext uri="{FF2B5EF4-FFF2-40B4-BE49-F238E27FC236}">
                  <a16:creationId xmlns:a16="http://schemas.microsoft.com/office/drawing/2014/main" id="{0524D6F0-567A-4BBE-8F5C-D6D4D12D3CAA}"/>
                </a:ext>
              </a:extLst>
            </p:cNvPr>
            <p:cNvSpPr/>
            <p:nvPr/>
          </p:nvSpPr>
          <p:spPr>
            <a:xfrm>
              <a:off x="4680297" y="2096691"/>
              <a:ext cx="839502" cy="8181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50</a:t>
              </a:r>
              <a:endPara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90" name="Прямоугольник 89">
              <a:extLst>
                <a:ext uri="{FF2B5EF4-FFF2-40B4-BE49-F238E27FC236}">
                  <a16:creationId xmlns:a16="http://schemas.microsoft.com/office/drawing/2014/main" id="{935025E5-E366-4131-BD3F-53FC90D4134F}"/>
                </a:ext>
              </a:extLst>
            </p:cNvPr>
            <p:cNvSpPr/>
            <p:nvPr/>
          </p:nvSpPr>
          <p:spPr>
            <a:xfrm>
              <a:off x="3546438" y="2049311"/>
              <a:ext cx="550985" cy="8181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20</a:t>
              </a:r>
            </a:p>
          </p:txBody>
        </p:sp>
      </p:grpSp>
      <p:pic>
        <p:nvPicPr>
          <p:cNvPr id="91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487" y="3261366"/>
            <a:ext cx="522756" cy="46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Скругленный прямоугольник 12"/>
          <p:cNvSpPr/>
          <p:nvPr/>
        </p:nvSpPr>
        <p:spPr>
          <a:xfrm>
            <a:off x="848363" y="4056801"/>
            <a:ext cx="3710763" cy="1190846"/>
          </a:xfrm>
          <a:prstGeom prst="roundRect">
            <a:avLst>
              <a:gd name="adj" fmla="val 1297"/>
            </a:avLst>
          </a:prstGeom>
          <a:solidFill>
            <a:schemeClr val="lt1">
              <a:alpha val="71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57DFF78F-A4C9-45C5-B9C5-758AE0EA9349}"/>
              </a:ext>
            </a:extLst>
          </p:cNvPr>
          <p:cNvSpPr/>
          <p:nvPr/>
        </p:nvSpPr>
        <p:spPr>
          <a:xfrm>
            <a:off x="874564" y="4191707"/>
            <a:ext cx="34603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>
              <a:defRPr/>
            </a:pPr>
            <a:r>
              <a:rPr lang="ru-RU" sz="1200" dirty="0">
                <a:solidFill>
                  <a:srgbClr val="5B9BD5">
                    <a:lumMod val="50000"/>
                  </a:srgbClr>
                </a:solidFill>
              </a:rPr>
              <a:t>Снижение численности животных без владельцев (собак) к предыдущему году, %</a:t>
            </a:r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1437016" y="4632645"/>
            <a:ext cx="5501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15</a:t>
            </a: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3475153" y="4636054"/>
            <a:ext cx="5501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15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798349" y="5397794"/>
            <a:ext cx="3689499" cy="1480568"/>
          </a:xfrm>
          <a:prstGeom prst="roundRect">
            <a:avLst>
              <a:gd name="adj" fmla="val 1297"/>
            </a:avLst>
          </a:prstGeom>
          <a:solidFill>
            <a:schemeClr val="lt1">
              <a:alpha val="71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Прямоугольник 42">
            <a:extLst>
              <a:ext uri="{FF2B5EF4-FFF2-40B4-BE49-F238E27FC236}">
                <a16:creationId xmlns:a16="http://schemas.microsoft.com/office/drawing/2014/main" id="{57DFF78F-A4C9-45C5-B9C5-758AE0EA9349}"/>
              </a:ext>
            </a:extLst>
          </p:cNvPr>
          <p:cNvSpPr/>
          <p:nvPr/>
        </p:nvSpPr>
        <p:spPr>
          <a:xfrm>
            <a:off x="801061" y="5510634"/>
            <a:ext cx="34603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>
              <a:defRPr/>
            </a:pPr>
            <a:r>
              <a:rPr lang="ru-RU" sz="1200" dirty="0">
                <a:solidFill>
                  <a:srgbClr val="5B9BD5">
                    <a:lumMod val="50000"/>
                  </a:srgbClr>
                </a:solidFill>
              </a:rPr>
              <a:t>Количество обращений граждан в расчете на 10 тыс. человек населения, ед.</a:t>
            </a:r>
          </a:p>
        </p:txBody>
      </p:sp>
      <p:sp>
        <p:nvSpPr>
          <p:cNvPr id="44" name="Прямоугольник 43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1561580" y="6101249"/>
            <a:ext cx="3674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7</a:t>
            </a: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3566524" y="6095951"/>
            <a:ext cx="3674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3</a:t>
            </a:r>
          </a:p>
        </p:txBody>
      </p:sp>
      <p:grpSp>
        <p:nvGrpSpPr>
          <p:cNvPr id="46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3444108" y="0"/>
            <a:ext cx="4434618" cy="1052623"/>
            <a:chOff x="2819528" y="1230939"/>
            <a:chExt cx="3270938" cy="1894218"/>
          </a:xfrm>
        </p:grpSpPr>
        <p:sp>
          <p:nvSpPr>
            <p:cNvPr id="47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819528" y="1230939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48" name="Прямоугольник 47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2832802" y="1283586"/>
              <a:ext cx="3107508" cy="382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endPara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2" name="Прямоугольник 51"/>
          <p:cNvSpPr/>
          <p:nvPr/>
        </p:nvSpPr>
        <p:spPr>
          <a:xfrm>
            <a:off x="3466214" y="0"/>
            <a:ext cx="42636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Общий объём финансирования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2030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 </a:t>
            </a: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1 579 9</a:t>
            </a:r>
            <a:r>
              <a:rPr lang="en-US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91</a:t>
            </a: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46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руб.</a:t>
            </a: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них на 2023 </a:t>
            </a:r>
            <a:r>
              <a:rPr lang="ru-RU" sz="1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154 8</a:t>
            </a:r>
            <a:r>
              <a:rPr lang="en-US" sz="1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56</a:t>
            </a:r>
            <a:r>
              <a:rPr lang="ru-RU" sz="1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07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руб.</a:t>
            </a:r>
          </a:p>
        </p:txBody>
      </p:sp>
      <p:grpSp>
        <p:nvGrpSpPr>
          <p:cNvPr id="53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5133985" y="1250266"/>
            <a:ext cx="3678866" cy="1426117"/>
            <a:chOff x="2434355" y="1400005"/>
            <a:chExt cx="3386589" cy="1894217"/>
          </a:xfrm>
        </p:grpSpPr>
        <p:sp>
          <p:nvSpPr>
            <p:cNvPr id="54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434355" y="1400005"/>
              <a:ext cx="3270938" cy="1894217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55" name="Прямоугольник 54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2569121" y="1555943"/>
              <a:ext cx="3107508" cy="6020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200" dirty="0">
                  <a:solidFill>
                    <a:srgbClr val="5B9BD5">
                      <a:lumMod val="50000"/>
                    </a:srgbClr>
                  </a:solidFill>
                </a:rPr>
                <a:t>Количество нападений собак в расчете на 10 тыс. человек населения, ед.</a:t>
              </a:r>
            </a:p>
          </p:txBody>
        </p:sp>
        <p:sp>
          <p:nvSpPr>
            <p:cNvPr id="56" name="Прямоугольник 55">
              <a:extLst>
                <a:ext uri="{FF2B5EF4-FFF2-40B4-BE49-F238E27FC236}">
                  <a16:creationId xmlns:a16="http://schemas.microsoft.com/office/drawing/2014/main" id="{40656344-EC71-4798-A4FA-3E7E1E5C4B77}"/>
                </a:ext>
              </a:extLst>
            </p:cNvPr>
            <p:cNvSpPr/>
            <p:nvPr/>
          </p:nvSpPr>
          <p:spPr>
            <a:xfrm>
              <a:off x="4515350" y="2314171"/>
              <a:ext cx="1305594" cy="6949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57" name="Прямоугольник 56">
              <a:extLst>
                <a:ext uri="{FF2B5EF4-FFF2-40B4-BE49-F238E27FC236}">
                  <a16:creationId xmlns:a16="http://schemas.microsoft.com/office/drawing/2014/main" id="{214722F2-AF72-42B2-B649-F7E7EE48D3CF}"/>
                </a:ext>
              </a:extLst>
            </p:cNvPr>
            <p:cNvSpPr/>
            <p:nvPr/>
          </p:nvSpPr>
          <p:spPr>
            <a:xfrm>
              <a:off x="3275045" y="2346381"/>
              <a:ext cx="338218" cy="6949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7</a:t>
              </a:r>
            </a:p>
          </p:txBody>
        </p:sp>
      </p:grpSp>
      <p:grpSp>
        <p:nvGrpSpPr>
          <p:cNvPr id="85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5133985" y="2752683"/>
            <a:ext cx="3587558" cy="1186965"/>
            <a:chOff x="2434355" y="-1655347"/>
            <a:chExt cx="3270938" cy="2043871"/>
          </a:xfrm>
        </p:grpSpPr>
        <p:sp>
          <p:nvSpPr>
            <p:cNvPr id="88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434355" y="-1655347"/>
              <a:ext cx="3270938" cy="2043871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94" name="Прямоугольник 93">
              <a:extLst>
                <a:ext uri="{FF2B5EF4-FFF2-40B4-BE49-F238E27FC236}">
                  <a16:creationId xmlns:a16="http://schemas.microsoft.com/office/drawing/2014/main" id="{214722F2-AF72-42B2-B649-F7E7EE48D3CF}"/>
                </a:ext>
              </a:extLst>
            </p:cNvPr>
            <p:cNvSpPr/>
            <p:nvPr/>
          </p:nvSpPr>
          <p:spPr>
            <a:xfrm>
              <a:off x="2859779" y="-882750"/>
              <a:ext cx="668212" cy="9009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100</a:t>
              </a:r>
            </a:p>
          </p:txBody>
        </p:sp>
      </p:grpSp>
      <p:pic>
        <p:nvPicPr>
          <p:cNvPr id="84" name="Рисунок 83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8526AA86-4977-4EDA-94D6-EA2C987390A2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900"/>
            <a:ext cx="1261872" cy="966978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Picture 2">
            <a:extLst>
              <a:ext uri="{FF2B5EF4-FFF2-40B4-BE49-F238E27FC236}">
                <a16:creationId xmlns:a16="http://schemas.microsoft.com/office/drawing/2014/main" id="{4EA9D7D2-D0BF-4FDD-9B8B-D5367CDB4C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6448" y="4834325"/>
            <a:ext cx="354013" cy="104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аналитика, графики, вниз, снижение значок в Sithic Finance">
            <a:extLst>
              <a:ext uri="{FF2B5EF4-FFF2-40B4-BE49-F238E27FC236}">
                <a16:creationId xmlns:a16="http://schemas.microsoft.com/office/drawing/2014/main" id="{34A44A5D-A8A6-44FF-BC51-3E867A95A7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4739" y="5982558"/>
            <a:ext cx="724986" cy="724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2" descr="аналитика, графики, вниз, снижение значок в Sithic Finance">
            <a:extLst>
              <a:ext uri="{FF2B5EF4-FFF2-40B4-BE49-F238E27FC236}">
                <a16:creationId xmlns:a16="http://schemas.microsoft.com/office/drawing/2014/main" id="{70268D56-6B10-44A9-A082-12DF93542B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041" y="1820965"/>
            <a:ext cx="747019" cy="747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2309A4DA-BC50-4D5B-BA16-454D5232612F}"/>
              </a:ext>
            </a:extLst>
          </p:cNvPr>
          <p:cNvSpPr txBox="1"/>
          <p:nvPr/>
        </p:nvSpPr>
        <p:spPr>
          <a:xfrm>
            <a:off x="5363818" y="2815685"/>
            <a:ext cx="32088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solidFill>
                  <a:srgbClr val="5B9BD5">
                    <a:lumMod val="50000"/>
                  </a:srgbClr>
                </a:solidFill>
              </a:rPr>
              <a:t>Доля выполненных заявок на отлов собак, % </a:t>
            </a:r>
          </a:p>
        </p:txBody>
      </p:sp>
      <p:pic>
        <p:nvPicPr>
          <p:cNvPr id="80" name="Picture 2">
            <a:extLst>
              <a:ext uri="{FF2B5EF4-FFF2-40B4-BE49-F238E27FC236}">
                <a16:creationId xmlns:a16="http://schemas.microsoft.com/office/drawing/2014/main" id="{0E50DDD3-535A-41FA-975F-CBD512CA6D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377" y="3401080"/>
            <a:ext cx="354013" cy="104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" name="Прямоугольник 80">
            <a:extLst>
              <a:ext uri="{FF2B5EF4-FFF2-40B4-BE49-F238E27FC236}">
                <a16:creationId xmlns:a16="http://schemas.microsoft.com/office/drawing/2014/main" id="{12C7908C-89FD-4D60-84CE-2DED8FB02C8D}"/>
              </a:ext>
            </a:extLst>
          </p:cNvPr>
          <p:cNvSpPr/>
          <p:nvPr/>
        </p:nvSpPr>
        <p:spPr>
          <a:xfrm>
            <a:off x="7512279" y="3298301"/>
            <a:ext cx="7328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100</a:t>
            </a:r>
          </a:p>
        </p:txBody>
      </p:sp>
      <p:sp>
        <p:nvSpPr>
          <p:cNvPr id="83" name="Скругленный прямоугольник 12">
            <a:extLst>
              <a:ext uri="{FF2B5EF4-FFF2-40B4-BE49-F238E27FC236}">
                <a16:creationId xmlns:a16="http://schemas.microsoft.com/office/drawing/2014/main" id="{C911702C-B4D2-41AD-B145-D2A717E97496}"/>
              </a:ext>
            </a:extLst>
          </p:cNvPr>
          <p:cNvSpPr/>
          <p:nvPr/>
        </p:nvSpPr>
        <p:spPr>
          <a:xfrm>
            <a:off x="4796712" y="4015948"/>
            <a:ext cx="3710763" cy="2015994"/>
          </a:xfrm>
          <a:prstGeom prst="roundRect">
            <a:avLst>
              <a:gd name="adj" fmla="val 1297"/>
            </a:avLst>
          </a:prstGeom>
          <a:solidFill>
            <a:schemeClr val="lt1">
              <a:alpha val="71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rgbClr val="5B9BD5">
                  <a:lumMod val="50000"/>
                </a:srgbClr>
              </a:solidFill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9DEE72B3-9705-45C0-87E6-C589216AA257}"/>
              </a:ext>
            </a:extLst>
          </p:cNvPr>
          <p:cNvSpPr txBox="1"/>
          <p:nvPr/>
        </p:nvSpPr>
        <p:spPr>
          <a:xfrm>
            <a:off x="5036347" y="4151187"/>
            <a:ext cx="320882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solidFill>
                  <a:srgbClr val="5B9BD5">
                    <a:lumMod val="50000"/>
                  </a:srgbClr>
                </a:solidFill>
              </a:rPr>
              <a:t>Обеспеченность территорий городских округов и муниципальных районов автономного округа площадками для выгула и дрессировки собак, %</a:t>
            </a:r>
          </a:p>
        </p:txBody>
      </p:sp>
      <p:sp>
        <p:nvSpPr>
          <p:cNvPr id="108" name="Прямоугольник 107">
            <a:extLst>
              <a:ext uri="{FF2B5EF4-FFF2-40B4-BE49-F238E27FC236}">
                <a16:creationId xmlns:a16="http://schemas.microsoft.com/office/drawing/2014/main" id="{9D5F54C1-E83B-4354-9F1E-BD63E5C02359}"/>
              </a:ext>
            </a:extLst>
          </p:cNvPr>
          <p:cNvSpPr/>
          <p:nvPr/>
        </p:nvSpPr>
        <p:spPr>
          <a:xfrm>
            <a:off x="5464705" y="5279213"/>
            <a:ext cx="7644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</a:t>
            </a:r>
          </a:p>
        </p:txBody>
      </p:sp>
      <p:pic>
        <p:nvPicPr>
          <p:cNvPr id="109" name="Picture 2">
            <a:extLst>
              <a:ext uri="{FF2B5EF4-FFF2-40B4-BE49-F238E27FC236}">
                <a16:creationId xmlns:a16="http://schemas.microsoft.com/office/drawing/2014/main" id="{798850AC-CA02-4333-9921-871A6AB0C4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8364" y="5475902"/>
            <a:ext cx="354013" cy="104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0" name="Прямоугольник 109">
            <a:extLst>
              <a:ext uri="{FF2B5EF4-FFF2-40B4-BE49-F238E27FC236}">
                <a16:creationId xmlns:a16="http://schemas.microsoft.com/office/drawing/2014/main" id="{E43A31B7-614F-42F2-83FD-2766C9ABFEF7}"/>
              </a:ext>
            </a:extLst>
          </p:cNvPr>
          <p:cNvSpPr/>
          <p:nvPr/>
        </p:nvSpPr>
        <p:spPr>
          <a:xfrm>
            <a:off x="6943910" y="5266308"/>
            <a:ext cx="7644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</a:t>
            </a:r>
          </a:p>
        </p:txBody>
      </p:sp>
      <p:pic>
        <p:nvPicPr>
          <p:cNvPr id="50" name="Picture 2" descr="аналитика, графики, вниз, снижение значок в Sithic Finance">
            <a:extLst>
              <a:ext uri="{FF2B5EF4-FFF2-40B4-BE49-F238E27FC236}">
                <a16:creationId xmlns:a16="http://schemas.microsoft.com/office/drawing/2014/main" id="{CF8C2378-50EA-46FA-A0AD-41B1B3CFA9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372" y="1765338"/>
            <a:ext cx="724986" cy="724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71960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0" y="31138"/>
            <a:ext cx="836762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Финансирование муниципальной программы, тыс.рублей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994986427"/>
              </p:ext>
            </p:extLst>
          </p:nvPr>
        </p:nvGraphicFramePr>
        <p:xfrm>
          <a:off x="3933644" y="1205000"/>
          <a:ext cx="5218027" cy="46695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3981243"/>
              </p:ext>
            </p:extLst>
          </p:nvPr>
        </p:nvGraphicFramePr>
        <p:xfrm>
          <a:off x="2360561" y="1596666"/>
          <a:ext cx="2234240" cy="39479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34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25497">
                <a:tc>
                  <a:txBody>
                    <a:bodyPr/>
                    <a:lstStyle/>
                    <a:p>
                      <a:pPr algn="l" fontAlgn="ctr"/>
                      <a:endParaRPr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90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Бюджет Ханты-Мансийского</a:t>
                      </a:r>
                      <a:r>
                        <a:rPr lang="ru-RU" sz="1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автономного округа -Югра</a:t>
                      </a:r>
                      <a:endParaRPr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endParaRPr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endParaRPr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460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Бюджет Нефтеюганского</a:t>
                      </a:r>
                      <a:r>
                        <a:rPr lang="ru-RU" sz="1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района</a:t>
                      </a:r>
                    </a:p>
                    <a:p>
                      <a:pPr algn="l" fontAlgn="ctr"/>
                      <a:endParaRPr lang="ru-RU" sz="14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endParaRPr lang="ru-RU" sz="14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r>
                        <a:rPr lang="ru-RU" sz="1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Иные источники</a:t>
                      </a:r>
                      <a:endParaRPr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582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582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67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582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729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1" name="Прямоугольник 90"/>
          <p:cNvSpPr/>
          <p:nvPr/>
        </p:nvSpPr>
        <p:spPr>
          <a:xfrm>
            <a:off x="567983" y="3539794"/>
            <a:ext cx="14575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25 975,53503</a:t>
            </a:r>
          </a:p>
        </p:txBody>
      </p:sp>
      <p:sp>
        <p:nvSpPr>
          <p:cNvPr id="92" name="Прямоугольник 91"/>
          <p:cNvSpPr/>
          <p:nvPr/>
        </p:nvSpPr>
        <p:spPr>
          <a:xfrm>
            <a:off x="495413" y="2657533"/>
            <a:ext cx="17677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119 </a:t>
            </a:r>
            <a:r>
              <a:rPr lang="en-US" dirty="0"/>
              <a:t>619</a:t>
            </a:r>
            <a:r>
              <a:rPr lang="ru-RU" dirty="0"/>
              <a:t>,</a:t>
            </a:r>
            <a:r>
              <a:rPr lang="en-US" dirty="0"/>
              <a:t>1</a:t>
            </a:r>
            <a:r>
              <a:rPr lang="ru-RU" dirty="0"/>
              <a:t>0000</a:t>
            </a:r>
          </a:p>
        </p:txBody>
      </p:sp>
      <p:grpSp>
        <p:nvGrpSpPr>
          <p:cNvPr id="29" name="Группа 28">
            <a:extLst>
              <a:ext uri="{FF2B5EF4-FFF2-40B4-BE49-F238E27FC236}">
                <a16:creationId xmlns:a16="http://schemas.microsoft.com/office/drawing/2014/main" id="{C7C6CE0A-E69F-4027-BF8B-B33274183080}"/>
              </a:ext>
            </a:extLst>
          </p:cNvPr>
          <p:cNvGrpSpPr/>
          <p:nvPr/>
        </p:nvGrpSpPr>
        <p:grpSpPr>
          <a:xfrm>
            <a:off x="-12192" y="1024906"/>
            <a:ext cx="7859486" cy="89285"/>
            <a:chOff x="947651" y="2754884"/>
            <a:chExt cx="7257566" cy="89285"/>
          </a:xfrm>
        </p:grpSpPr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id="{5BCF956B-8B98-4760-9B8B-8D944EFE084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id="{16E1AAD6-6A42-4921-8BE0-C3245A6BD81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aphicFrame>
        <p:nvGraphicFramePr>
          <p:cNvPr id="40" name="Диаграмма 39">
            <a:extLst>
              <a:ext uri="{FF2B5EF4-FFF2-40B4-BE49-F238E27FC236}">
                <a16:creationId xmlns:a16="http://schemas.microsoft.com/office/drawing/2014/main" id="{422B0A89-D7F0-4A1C-8806-D4ABFB9F81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07083300"/>
              </p:ext>
            </p:extLst>
          </p:nvPr>
        </p:nvGraphicFramePr>
        <p:xfrm>
          <a:off x="4126502" y="1655159"/>
          <a:ext cx="4872058" cy="39978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5321978" y="5202841"/>
            <a:ext cx="16611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B050"/>
                </a:solidFill>
                <a:latin typeface="Franklin Gothic Medium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154 8</a:t>
            </a:r>
            <a:r>
              <a:rPr lang="en-US" sz="2000" b="1" dirty="0">
                <a:solidFill>
                  <a:srgbClr val="00B050"/>
                </a:solidFill>
                <a:latin typeface="Franklin Gothic Medium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56</a:t>
            </a:r>
            <a:r>
              <a:rPr lang="ru-RU" sz="2000" b="1" dirty="0">
                <a:solidFill>
                  <a:srgbClr val="00B050"/>
                </a:solidFill>
                <a:latin typeface="Franklin Gothic Medium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</a:t>
            </a:r>
            <a:r>
              <a:rPr lang="en-US" sz="2000" b="1" dirty="0">
                <a:solidFill>
                  <a:srgbClr val="00B050"/>
                </a:solidFill>
                <a:latin typeface="Franklin Gothic Medium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3</a:t>
            </a:r>
            <a:r>
              <a:rPr lang="ru-RU" sz="2000" b="1" dirty="0">
                <a:solidFill>
                  <a:srgbClr val="00B050"/>
                </a:solidFill>
                <a:latin typeface="Franklin Gothic Medium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07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567983" y="4300310"/>
            <a:ext cx="15629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9 261,67197</a:t>
            </a:r>
          </a:p>
        </p:txBody>
      </p:sp>
      <p:pic>
        <p:nvPicPr>
          <p:cNvPr id="23" name="Рисунок 22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BB1F6EE2-05D3-492F-AE71-BD65398351F3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6687" y="57928"/>
            <a:ext cx="1261872" cy="9669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15058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647701" y="2320338"/>
            <a:ext cx="2295857" cy="1009024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Соисполнители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681005" y="1205120"/>
            <a:ext cx="2262553" cy="932313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Ответственный исполнитель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3386" y="88250"/>
            <a:ext cx="8646853" cy="896209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Ответственный исполнитель (соисполнители )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57730" y="1471222"/>
            <a:ext cx="2487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15770" y="1433122"/>
            <a:ext cx="51189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Отдел по сельскому хозяйству администрации Нефтеюганского района</a:t>
            </a:r>
          </a:p>
        </p:txBody>
      </p:sp>
      <p:grpSp>
        <p:nvGrpSpPr>
          <p:cNvPr id="35" name="Группа 34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0" y="959530"/>
            <a:ext cx="7859486" cy="89285"/>
            <a:chOff x="947651" y="2754884"/>
            <a:chExt cx="7257566" cy="89285"/>
          </a:xfrm>
        </p:grpSpPr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рямоугольник 14"/>
          <p:cNvSpPr/>
          <p:nvPr/>
        </p:nvSpPr>
        <p:spPr>
          <a:xfrm>
            <a:off x="3064319" y="2615375"/>
            <a:ext cx="5675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Департамент имущественных отношений Нефтеюганского района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092198" y="3449161"/>
            <a:ext cx="55904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Администрации поселений Нефтеюганского района</a:t>
            </a:r>
          </a:p>
        </p:txBody>
      </p:sp>
      <p:pic>
        <p:nvPicPr>
          <p:cNvPr id="18" name="Рисунок 17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B1F4ED57-6967-4255-8081-817D8DD83C6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926" y="114861"/>
            <a:ext cx="1261872" cy="9669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29746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97147" y="-14262"/>
            <a:ext cx="864685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Цели и задачи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779143" y="1581342"/>
            <a:ext cx="5477774" cy="12863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271254" y="1817412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10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1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Овал 1"/>
          <p:cNvSpPr/>
          <p:nvPr/>
        </p:nvSpPr>
        <p:spPr>
          <a:xfrm>
            <a:off x="454241" y="1694767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73687" y="1736525"/>
            <a:ext cx="949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ЦЕЛЬ</a:t>
            </a:r>
          </a:p>
        </p:txBody>
      </p: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id="{D1C832A0-B704-4DAC-A887-33C365C9CC61}"/>
              </a:ext>
            </a:extLst>
          </p:cNvPr>
          <p:cNvGrpSpPr/>
          <p:nvPr/>
        </p:nvGrpSpPr>
        <p:grpSpPr>
          <a:xfrm>
            <a:off x="0" y="959530"/>
            <a:ext cx="7859486" cy="89285"/>
            <a:chOff x="947651" y="2754884"/>
            <a:chExt cx="7257566" cy="89285"/>
          </a:xfrm>
        </p:grpSpPr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633118" y="3482613"/>
            <a:ext cx="5877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  <a:ea typeface="+mj-ea"/>
                <a:cs typeface="+mj-cs"/>
              </a:rPr>
              <a:t>ЗАДАЧИ МУНИЦИПАЛЬНОЙ ПРОГРАММЫ:</a:t>
            </a:r>
          </a:p>
        </p:txBody>
      </p:sp>
      <p:sp>
        <p:nvSpPr>
          <p:cNvPr id="14" name="Овал 13"/>
          <p:cNvSpPr/>
          <p:nvPr/>
        </p:nvSpPr>
        <p:spPr>
          <a:xfrm>
            <a:off x="409548" y="4066492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15" name="Овал 14"/>
          <p:cNvSpPr/>
          <p:nvPr/>
        </p:nvSpPr>
        <p:spPr>
          <a:xfrm>
            <a:off x="390498" y="5038042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87962" y="4108250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178437" y="5060067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</a:p>
        </p:txBody>
      </p:sp>
      <p:grpSp>
        <p:nvGrpSpPr>
          <p:cNvPr id="21" name="Группа 20"/>
          <p:cNvGrpSpPr/>
          <p:nvPr/>
        </p:nvGrpSpPr>
        <p:grpSpPr>
          <a:xfrm>
            <a:off x="2707300" y="5942824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22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3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4" name="Объект 2"/>
          <p:cNvSpPr txBox="1">
            <a:spLocks/>
          </p:cNvSpPr>
          <p:nvPr/>
        </p:nvSpPr>
        <p:spPr>
          <a:xfrm>
            <a:off x="3131568" y="4066492"/>
            <a:ext cx="5477774" cy="10744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Увеличение объемов производства и переработки основных видов сельскохозяйственной продукции, рыбных ресурсов и создание условий для развития заготовки и переработки дикоросов</a:t>
            </a:r>
          </a:p>
        </p:txBody>
      </p:sp>
      <p:sp>
        <p:nvSpPr>
          <p:cNvPr id="25" name="Объект 2"/>
          <p:cNvSpPr txBox="1">
            <a:spLocks/>
          </p:cNvSpPr>
          <p:nvPr/>
        </p:nvSpPr>
        <p:spPr>
          <a:xfrm>
            <a:off x="3099990" y="5140953"/>
            <a:ext cx="5576027" cy="128638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7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Создание условий устойчивого развития сельских территорий</a:t>
            </a:r>
            <a:endParaRPr lang="en-US" sz="17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  <a:p>
            <a:pPr algn="just"/>
            <a:r>
              <a:rPr lang="ru-RU" sz="17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Обеспечение стабильной благополучной эпизоотической обстановки в Нефтеюганском районе, включая защиту населения от болезней, общих для человека и животных</a:t>
            </a:r>
            <a:endParaRPr lang="en-US" sz="17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  <a:p>
            <a:pPr algn="just"/>
            <a:endParaRPr lang="ru-RU" sz="17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47376" y="1198716"/>
            <a:ext cx="606131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Устойчивое развитие агропромышленного комплекса и сельских территорий, повышение конкурентоспособности сельскохозяйственной продукции, произведенной в Нефтеюганском районе, обеспечение стабильной благополучной эпизоотической обстановки в Нефтеюганском районе</a:t>
            </a:r>
          </a:p>
        </p:txBody>
      </p:sp>
      <p:sp>
        <p:nvSpPr>
          <p:cNvPr id="27" name="Овал 26">
            <a:extLst>
              <a:ext uri="{FF2B5EF4-FFF2-40B4-BE49-F238E27FC236}">
                <a16:creationId xmlns:a16="http://schemas.microsoft.com/office/drawing/2014/main" id="{C1280C6E-0FFA-4E0F-B130-5A42717BE7D3}"/>
              </a:ext>
            </a:extLst>
          </p:cNvPr>
          <p:cNvSpPr/>
          <p:nvPr/>
        </p:nvSpPr>
        <p:spPr>
          <a:xfrm>
            <a:off x="410960" y="5887387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3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E07C988-D714-4069-87AB-5F9D7893F7F1}"/>
              </a:ext>
            </a:extLst>
          </p:cNvPr>
          <p:cNvSpPr txBox="1"/>
          <p:nvPr/>
        </p:nvSpPr>
        <p:spPr>
          <a:xfrm>
            <a:off x="1178437" y="5897723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</a:p>
        </p:txBody>
      </p:sp>
      <p:grpSp>
        <p:nvGrpSpPr>
          <p:cNvPr id="29" name="Группа 28">
            <a:extLst>
              <a:ext uri="{FF2B5EF4-FFF2-40B4-BE49-F238E27FC236}">
                <a16:creationId xmlns:a16="http://schemas.microsoft.com/office/drawing/2014/main" id="{A02FB151-BCEF-4ABC-9964-B5004D64FB12}"/>
              </a:ext>
            </a:extLst>
          </p:cNvPr>
          <p:cNvGrpSpPr/>
          <p:nvPr/>
        </p:nvGrpSpPr>
        <p:grpSpPr>
          <a:xfrm>
            <a:off x="2675722" y="5140953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30" name="Нашивка 65">
              <a:extLst>
                <a:ext uri="{FF2B5EF4-FFF2-40B4-BE49-F238E27FC236}">
                  <a16:creationId xmlns:a16="http://schemas.microsoft.com/office/drawing/2014/main" id="{D5873DE6-EB5F-490A-9FCE-853FCDBBB9C7}"/>
                </a:ext>
              </a:extLst>
            </p:cNvPr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1" name="Нашивка 66">
              <a:extLst>
                <a:ext uri="{FF2B5EF4-FFF2-40B4-BE49-F238E27FC236}">
                  <a16:creationId xmlns:a16="http://schemas.microsoft.com/office/drawing/2014/main" id="{74B2A46C-9089-442B-8EE3-43E4DB80F68E}"/>
                </a:ext>
              </a:extLst>
            </p:cNvPr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2" name="Группа 31">
            <a:extLst>
              <a:ext uri="{FF2B5EF4-FFF2-40B4-BE49-F238E27FC236}">
                <a16:creationId xmlns:a16="http://schemas.microsoft.com/office/drawing/2014/main" id="{85D8FD7D-91D1-48F2-BB9C-B073F6DDF413}"/>
              </a:ext>
            </a:extLst>
          </p:cNvPr>
          <p:cNvGrpSpPr/>
          <p:nvPr/>
        </p:nvGrpSpPr>
        <p:grpSpPr>
          <a:xfrm>
            <a:off x="2707300" y="4189136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33" name="Нашивка 65">
              <a:extLst>
                <a:ext uri="{FF2B5EF4-FFF2-40B4-BE49-F238E27FC236}">
                  <a16:creationId xmlns:a16="http://schemas.microsoft.com/office/drawing/2014/main" id="{24980367-66B6-417F-8346-749CCCF7DECD}"/>
                </a:ext>
              </a:extLst>
            </p:cNvPr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4" name="Нашивка 66">
              <a:extLst>
                <a:ext uri="{FF2B5EF4-FFF2-40B4-BE49-F238E27FC236}">
                  <a16:creationId xmlns:a16="http://schemas.microsoft.com/office/drawing/2014/main" id="{E202B2E7-423D-4D4C-88E8-3544D309E8BE}"/>
                </a:ext>
              </a:extLst>
            </p:cNvPr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pic>
        <p:nvPicPr>
          <p:cNvPr id="36" name="Рисунок 35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730B7A85-72F0-4688-89C1-EAC1AB6D5C0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926" y="114861"/>
            <a:ext cx="1261872" cy="9669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76632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174425" y="3324888"/>
            <a:ext cx="2795149" cy="108840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33365" y="3321169"/>
            <a:ext cx="2668628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82636" y="3592374"/>
            <a:ext cx="27472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поддержка и развитие растениеводства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700733" y="1518250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28515" y="148165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439985" y="2136014"/>
            <a:ext cx="87040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1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: Увеличение объемов производства и переработки основных видов сельскохозяйственной продукции, рыбных ресурсов и создание условий для развития заготовки и переработки дикоросов</a:t>
            </a: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439985" y="1140127"/>
            <a:ext cx="7209279" cy="45719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597615" y="5294483"/>
            <a:ext cx="8146005" cy="1184693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751093" y="5603069"/>
            <a:ext cx="7529524" cy="35729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2000" b="1" dirty="0">
                <a:solidFill>
                  <a:schemeClr val="bg1"/>
                </a:solidFill>
              </a:rPr>
              <a:t>Валовый сбор картофеля в сельскохозяйственных организациях, крестьянских (фермерских) хозяйствах, включая индивидуальных предпринимателей, 360,0 тонн к 2030 году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184624" y="3260048"/>
            <a:ext cx="27000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предоставление субсидий за произведенную и реализованную продукцию растениеводства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320794" y="3292414"/>
            <a:ext cx="2656937" cy="118469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заместитель начальника отдела по сельскому хозяйству администрации Нефтеюганского района</a:t>
            </a:r>
          </a:p>
        </p:txBody>
      </p:sp>
      <p:pic>
        <p:nvPicPr>
          <p:cNvPr id="36" name="Рисунок 35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388649AE-F93B-4BB9-BD65-D0697E85CFEE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352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DA12E2B-C0FE-4FEC-B490-0F61083A28E8}"/>
              </a:ext>
            </a:extLst>
          </p:cNvPr>
          <p:cNvSpPr txBox="1"/>
          <p:nvPr/>
        </p:nvSpPr>
        <p:spPr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Муниципальная программа Нефтеюганского района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«Развитие агропромышленного комплекса»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ятиугольник 33"/>
          <p:cNvSpPr/>
          <p:nvPr/>
        </p:nvSpPr>
        <p:spPr>
          <a:xfrm>
            <a:off x="599355" y="5901069"/>
            <a:ext cx="3850726" cy="855692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7" name="Скругленный прямоугольник 26"/>
          <p:cNvSpPr/>
          <p:nvPr/>
        </p:nvSpPr>
        <p:spPr>
          <a:xfrm>
            <a:off x="2397197" y="2194531"/>
            <a:ext cx="3940268" cy="300654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55037" y="2545438"/>
            <a:ext cx="2031524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65672" y="2731784"/>
            <a:ext cx="17843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поддержка и развитие животноводства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700733" y="1518250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28515" y="148165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592183" y="5009604"/>
            <a:ext cx="3788229" cy="817038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Производство скота и птицы на убой в живом весе в хозяйствах всех категорий- </a:t>
            </a:r>
            <a:r>
              <a:rPr lang="en-US" sz="1400" b="1" dirty="0">
                <a:solidFill>
                  <a:schemeClr val="bg1"/>
                </a:solidFill>
              </a:rPr>
              <a:t>1330 </a:t>
            </a:r>
            <a:r>
              <a:rPr lang="ru-RU" sz="1400" b="1" dirty="0">
                <a:solidFill>
                  <a:schemeClr val="bg1"/>
                </a:solidFill>
              </a:rPr>
              <a:t>тонн</a:t>
            </a:r>
            <a:r>
              <a:rPr lang="en-US" sz="1400" b="1" dirty="0">
                <a:solidFill>
                  <a:schemeClr val="bg1"/>
                </a:solidFill>
              </a:rPr>
              <a:t> </a:t>
            </a:r>
            <a:r>
              <a:rPr lang="ru-RU" sz="1400" b="1" dirty="0">
                <a:solidFill>
                  <a:schemeClr val="bg1"/>
                </a:solidFill>
              </a:rPr>
              <a:t>к</a:t>
            </a:r>
            <a:r>
              <a:rPr lang="en-US" sz="1400" b="1" dirty="0">
                <a:solidFill>
                  <a:schemeClr val="bg1"/>
                </a:solidFill>
              </a:rPr>
              <a:t> 2030 </a:t>
            </a:r>
            <a:r>
              <a:rPr lang="ru-RU" sz="1400" b="1" dirty="0">
                <a:solidFill>
                  <a:schemeClr val="bg1"/>
                </a:solidFill>
              </a:rPr>
              <a:t>году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2617485" y="2228657"/>
            <a:ext cx="3637610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b="1" dirty="0"/>
              <a:t>предоставление субсидий на поддержку и развитие животноводства</a:t>
            </a:r>
            <a:r>
              <a:rPr lang="en-US" sz="1100" b="1" dirty="0"/>
              <a:t>; </a:t>
            </a:r>
            <a:r>
              <a:rPr lang="ru-RU" sz="1100" b="1" dirty="0"/>
              <a:t>на финансовое возмещение и (или) обеспечение затрат на приобретение кормов для с/х животных; обеспечение с/х объектов коммунальными услугами (водопотребление, водоснабжение, водоотведение, тепловая энергия, теплоснабжение, электроэнергия, электроснабжение, обращение с твердыми коммунальными отходами); приобретение горюче - смазочных материалов, запасных частей, ремонт с/х техники и (или) транспортных средств; ремонт сетей </a:t>
            </a:r>
            <a:r>
              <a:rPr lang="ru-RU" sz="1100" b="1" dirty="0" err="1"/>
              <a:t>инженерно</a:t>
            </a:r>
            <a:r>
              <a:rPr lang="ru-RU" sz="1100" b="1" dirty="0"/>
              <a:t> - технического обеспечения с/х объектов; погашение кредиторской задолженности и (или) денежных обязательств и (или) требований: по оплате ветеринарных услуг; по оплате труда работников; по оплате налогов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447787" y="2292121"/>
            <a:ext cx="2440573" cy="153498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заместитель начальника отдела по сельскому хозяйству администрации Нефтеюганского района</a:t>
            </a:r>
          </a:p>
        </p:txBody>
      </p:sp>
      <p:sp>
        <p:nvSpPr>
          <p:cNvPr id="36" name="Пятиугольник 4"/>
          <p:cNvSpPr txBox="1"/>
          <p:nvPr/>
        </p:nvSpPr>
        <p:spPr>
          <a:xfrm>
            <a:off x="633362" y="5975628"/>
            <a:ext cx="3438304" cy="60662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1400" b="1" dirty="0">
                <a:solidFill>
                  <a:schemeClr val="bg1"/>
                </a:solidFill>
              </a:rPr>
              <a:t>Доля прибыльных сельскохозяйственных организаций в общем их числе- 100 %</a:t>
            </a:r>
          </a:p>
        </p:txBody>
      </p:sp>
      <p:pic>
        <p:nvPicPr>
          <p:cNvPr id="38" name="Рисунок 37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F7F5AD1C-02E1-4F36-BEC7-98E9F3EBF09F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352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CD189DEF-4001-40B5-8111-D15AA4ABF0DB}"/>
              </a:ext>
            </a:extLst>
          </p:cNvPr>
          <p:cNvSpPr txBox="1"/>
          <p:nvPr/>
        </p:nvSpPr>
        <p:spPr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Муниципальная программа Нефтеюганского района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«Развитие агропромышленного комплекса»</a:t>
            </a:r>
          </a:p>
        </p:txBody>
      </p:sp>
      <p:sp>
        <p:nvSpPr>
          <p:cNvPr id="41" name="Пятиугольник 33">
            <a:extLst>
              <a:ext uri="{FF2B5EF4-FFF2-40B4-BE49-F238E27FC236}">
                <a16:creationId xmlns:a16="http://schemas.microsoft.com/office/drawing/2014/main" id="{D4582855-7DFA-463A-8F65-3697CE98EDF7}"/>
              </a:ext>
            </a:extLst>
          </p:cNvPr>
          <p:cNvSpPr/>
          <p:nvPr/>
        </p:nvSpPr>
        <p:spPr>
          <a:xfrm>
            <a:off x="4781006" y="5009604"/>
            <a:ext cx="4145797" cy="765457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ru-RU" sz="1000" b="1" dirty="0">
              <a:solidFill>
                <a:schemeClr val="bg1"/>
              </a:solidFill>
            </a:endParaRPr>
          </a:p>
          <a:p>
            <a:r>
              <a:rPr lang="ru-RU" sz="1400" b="1" dirty="0">
                <a:solidFill>
                  <a:schemeClr val="bg1"/>
                </a:solidFill>
              </a:rPr>
              <a:t>Производство молока в хозяйствах всех категорий- 5000 тонн к 2030 году</a:t>
            </a:r>
          </a:p>
        </p:txBody>
      </p:sp>
      <p:sp>
        <p:nvSpPr>
          <p:cNvPr id="42" name="Пятиугольник 33">
            <a:extLst>
              <a:ext uri="{FF2B5EF4-FFF2-40B4-BE49-F238E27FC236}">
                <a16:creationId xmlns:a16="http://schemas.microsoft.com/office/drawing/2014/main" id="{4E3F9E37-4265-4C9D-BF78-6E7B6AD6B0AD}"/>
              </a:ext>
            </a:extLst>
          </p:cNvPr>
          <p:cNvSpPr/>
          <p:nvPr/>
        </p:nvSpPr>
        <p:spPr>
          <a:xfrm>
            <a:off x="4781006" y="5838786"/>
            <a:ext cx="4107354" cy="949004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Производство яиц в сельскохозяйственных организациях, крестьянских (фермерских) хозяйствах, включая индивидуальных предпринимателей -5656 тыс. штук к 2030 г.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2376965" y="2225320"/>
            <a:ext cx="3713284" cy="310854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80087" y="2640686"/>
            <a:ext cx="1992850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37019" y="2807470"/>
            <a:ext cx="20968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развитие </a:t>
            </a:r>
            <a:r>
              <a:rPr lang="ru-RU" sz="1600" b="1" dirty="0" err="1"/>
              <a:t>рыбохозяйственного</a:t>
            </a:r>
            <a:r>
              <a:rPr lang="ru-RU" sz="1600" b="1" dirty="0"/>
              <a:t> комплекса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700733" y="1518250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28515" y="148165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567909" y="5656300"/>
            <a:ext cx="8146005" cy="622903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636351" y="5642219"/>
            <a:ext cx="7529524" cy="60662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2000" b="1" dirty="0">
                <a:solidFill>
                  <a:schemeClr val="bg1"/>
                </a:solidFill>
              </a:rPr>
              <a:t> Добыча (вылов) рыбы-725 тонн к 2030 году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2437925" y="2259826"/>
            <a:ext cx="358840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/>
              <a:t>предоставление субсидий на развитие </a:t>
            </a:r>
            <a:r>
              <a:rPr lang="ru-RU" sz="1200" b="1" dirty="0" err="1"/>
              <a:t>рыбохозяйственного</a:t>
            </a:r>
            <a:r>
              <a:rPr lang="ru-RU" sz="1200" b="1" dirty="0"/>
              <a:t> комплекса</a:t>
            </a:r>
            <a:r>
              <a:rPr lang="en-US" sz="1200" b="1" dirty="0"/>
              <a:t>;</a:t>
            </a:r>
            <a:r>
              <a:rPr lang="ru-RU" sz="1200" b="1" dirty="0"/>
              <a:t> на финансовое возмещение и (или) обеспечение затрат на обеспечение с/х объектов коммунальными услугами (водопотребление, водоснабжение, водоотведение, тепловая энергия, теплоснабжение, электроэнергия, электроснабжение, обращение с твердыми коммунальными отходами); приобретение горюче - смазочных материалов, запасных частей, ремонт с/х техники и (или) транспортных средств; ремонт сетей </a:t>
            </a:r>
            <a:r>
              <a:rPr lang="ru-RU" sz="1200" b="1" dirty="0" err="1"/>
              <a:t>инженерно</a:t>
            </a:r>
            <a:r>
              <a:rPr lang="ru-RU" sz="1200" b="1" dirty="0"/>
              <a:t> - технического обеспечения с/х объектов; погашение кредиторской задолженности и (или) денежных обязательств и (или) требований: по оплате ветеринарных услуг; по оплате труда работников; по оплате налогов</a:t>
            </a:r>
            <a:endParaRPr lang="ru-RU" sz="1600" b="1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170407" y="2676110"/>
            <a:ext cx="2656937" cy="118469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заместитель начальника отдела по сельскому хозяйству администрации Нефтеюганского района</a:t>
            </a:r>
          </a:p>
        </p:txBody>
      </p:sp>
      <p:pic>
        <p:nvPicPr>
          <p:cNvPr id="34" name="Рисунок 33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BD62C2CE-6FB2-4648-BB18-7D4B0BCEE99C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97092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9EDF7FFA-6866-42EE-94BA-486559B93F1B}"/>
              </a:ext>
            </a:extLst>
          </p:cNvPr>
          <p:cNvSpPr txBox="1"/>
          <p:nvPr/>
        </p:nvSpPr>
        <p:spPr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Муниципальная программа Нефтеюганского района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«Развитие агропромышленного комплекса»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2176597" y="2228915"/>
            <a:ext cx="3790138" cy="342537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33366" y="2974905"/>
            <a:ext cx="1698096" cy="151083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14202" y="3103609"/>
            <a:ext cx="16356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развитие деятельности по заготовке и переработке дикоросов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700733" y="1518250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28515" y="148165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569343" y="5774448"/>
            <a:ext cx="8146005" cy="622903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833117" y="5792245"/>
            <a:ext cx="7529524" cy="60662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2000" b="1" dirty="0">
                <a:solidFill>
                  <a:schemeClr val="bg1"/>
                </a:solidFill>
              </a:rPr>
              <a:t> Объём заготовки дикоросов - 48 тонн к 2030 году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2258492" y="2494210"/>
            <a:ext cx="375033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/>
              <a:t>предоставление субсидий на развитие деятельности по заготовке и переработке дикоросов</a:t>
            </a:r>
            <a:r>
              <a:rPr lang="en-US" sz="1200" b="1" dirty="0"/>
              <a:t>; </a:t>
            </a:r>
            <a:r>
              <a:rPr lang="ru-RU" sz="1200" b="1" dirty="0"/>
              <a:t>на финансовое возмещение и (или) обеспечение затрат на обеспечение с/х объектов коммунальными услугами (водопотребление, водоснабжение, водоотведение, тепловая энергия, теплоснабжение, электроэнергия, электроснабжение, обращение с твердыми коммунальными отходами); приобретение горюче - смазочных материалов, запасных частей, ремонт с/х техники и (или) транспортных средств; ремонт сетей </a:t>
            </a:r>
            <a:r>
              <a:rPr lang="ru-RU" sz="1200" b="1" dirty="0" err="1"/>
              <a:t>инженерно</a:t>
            </a:r>
            <a:r>
              <a:rPr lang="ru-RU" sz="1200" b="1" dirty="0"/>
              <a:t> - технического обеспечения с/х объектов; погашение кредиторской задолженности и (или) денежных обязательств и (или) требований: по оплате ветеринарных услуг; по оплате труда работников; по оплате налогов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193766" y="3292416"/>
            <a:ext cx="2656937" cy="118469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заместитель начальника отдела по сельскому хозяйству администрации Нефтеюганского района</a:t>
            </a:r>
          </a:p>
        </p:txBody>
      </p:sp>
      <p:pic>
        <p:nvPicPr>
          <p:cNvPr id="34" name="Рисунок 33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BCBE7FF9-66DD-480C-92DF-1B9ACBC31B96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900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96161957-0857-4ED1-9ED7-052DC8960B3E}"/>
              </a:ext>
            </a:extLst>
          </p:cNvPr>
          <p:cNvSpPr txBox="1"/>
          <p:nvPr/>
        </p:nvSpPr>
        <p:spPr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Муниципальная программа Нефтеюганского района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«Развитие агропромышленного комплекса»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234906" y="3040812"/>
            <a:ext cx="2795149" cy="20674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33365" y="3321169"/>
            <a:ext cx="2668628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15104" y="3485072"/>
            <a:ext cx="27472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организация совещаний, семинаров, ярмарок, конкурсов, выставок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700733" y="1518250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28515" y="148165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588989" y="5800347"/>
            <a:ext cx="8373856" cy="712598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629729" y="5739957"/>
            <a:ext cx="8134709" cy="67809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algn="ctr" fontAlgn="base"/>
            <a:r>
              <a:rPr lang="ru-RU" sz="2000" b="1" dirty="0">
                <a:solidFill>
                  <a:schemeClr val="bg1"/>
                </a:solidFill>
              </a:rPr>
              <a:t> Производство продукции сельского хозяйства – 472,4 млн.рублей </a:t>
            </a:r>
          </a:p>
          <a:p>
            <a:pPr algn="ctr" fontAlgn="base"/>
            <a:r>
              <a:rPr lang="ru-RU" sz="2000" b="1" dirty="0">
                <a:solidFill>
                  <a:schemeClr val="bg1"/>
                </a:solidFill>
              </a:rPr>
              <a:t>к 2030 году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278229" y="3552652"/>
            <a:ext cx="27518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организация и проведение выставок, ярмарок, конкурсов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305908" y="3364873"/>
            <a:ext cx="2656937" cy="118469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начальник отдела по сельскому хозяйству администрации Нефтеюганского района</a:t>
            </a:r>
          </a:p>
        </p:txBody>
      </p:sp>
      <p:pic>
        <p:nvPicPr>
          <p:cNvPr id="36" name="Рисунок 35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3E194087-E251-4948-BC07-E2D225F6D9CB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900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7F9E240A-D79E-4885-BEDD-137D89011BB5}"/>
              </a:ext>
            </a:extLst>
          </p:cNvPr>
          <p:cNvSpPr txBox="1"/>
          <p:nvPr/>
        </p:nvSpPr>
        <p:spPr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Муниципальная программа Нефтеюганского района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«Развитие агропромышленного комплекса»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200210" y="2797832"/>
            <a:ext cx="2795149" cy="20674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33365" y="3321169"/>
            <a:ext cx="2668628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15104" y="3485072"/>
            <a:ext cx="26437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поддержка и развитие малых форм хозяйствования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700733" y="1518250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28515" y="148165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3234906" y="3338269"/>
            <a:ext cx="275182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предоставление субсидий на поддержку и развитие малых форм хозяйствования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193766" y="3292416"/>
            <a:ext cx="2656937" cy="118469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начальник отдела по сельскому хозяйству администрации Нефтеюганского района</a:t>
            </a:r>
          </a:p>
        </p:txBody>
      </p:sp>
      <p:sp>
        <p:nvSpPr>
          <p:cNvPr id="34" name="Пятиугольник 60">
            <a:extLst>
              <a:ext uri="{FF2B5EF4-FFF2-40B4-BE49-F238E27FC236}">
                <a16:creationId xmlns:a16="http://schemas.microsoft.com/office/drawing/2014/main" id="{3463EB1C-EC6C-445B-9D99-252A5FD7E8D4}"/>
              </a:ext>
            </a:extLst>
          </p:cNvPr>
          <p:cNvSpPr/>
          <p:nvPr/>
        </p:nvSpPr>
        <p:spPr>
          <a:xfrm>
            <a:off x="632121" y="5078534"/>
            <a:ext cx="8146005" cy="748108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6" name="Пятиугольник 60">
            <a:extLst>
              <a:ext uri="{FF2B5EF4-FFF2-40B4-BE49-F238E27FC236}">
                <a16:creationId xmlns:a16="http://schemas.microsoft.com/office/drawing/2014/main" id="{59F83FBE-CD32-4439-80E7-49F57E5619A2}"/>
              </a:ext>
            </a:extLst>
          </p:cNvPr>
          <p:cNvSpPr/>
          <p:nvPr/>
        </p:nvSpPr>
        <p:spPr>
          <a:xfrm>
            <a:off x="670406" y="5901663"/>
            <a:ext cx="8146005" cy="748108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8" name="Пятиугольник 4">
            <a:extLst>
              <a:ext uri="{FF2B5EF4-FFF2-40B4-BE49-F238E27FC236}">
                <a16:creationId xmlns:a16="http://schemas.microsoft.com/office/drawing/2014/main" id="{AD8515C5-3FE8-4954-A9CA-FBBA9F4B2D2C}"/>
              </a:ext>
            </a:extLst>
          </p:cNvPr>
          <p:cNvSpPr txBox="1"/>
          <p:nvPr/>
        </p:nvSpPr>
        <p:spPr>
          <a:xfrm>
            <a:off x="775707" y="5110430"/>
            <a:ext cx="7529524" cy="58862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2000" b="1" dirty="0">
                <a:solidFill>
                  <a:schemeClr val="bg1"/>
                </a:solidFill>
              </a:rPr>
              <a:t>Общее поголовье сельскохозяйственных животных (за исключением кроликов и птицы)- </a:t>
            </a:r>
            <a:r>
              <a:rPr lang="en-US" sz="2000" b="1" dirty="0">
                <a:solidFill>
                  <a:schemeClr val="bg1"/>
                </a:solidFill>
              </a:rPr>
              <a:t>5200</a:t>
            </a:r>
            <a:r>
              <a:rPr lang="ru-RU" sz="2000" b="1" dirty="0">
                <a:solidFill>
                  <a:schemeClr val="bg1"/>
                </a:solidFill>
              </a:rPr>
              <a:t> голов к 2030 году</a:t>
            </a:r>
          </a:p>
        </p:txBody>
      </p:sp>
      <p:pic>
        <p:nvPicPr>
          <p:cNvPr id="39" name="Рисунок 38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F43B933A-C13F-449B-892B-08790997ABAC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900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C0D86EC3-C547-44D9-A1AD-3FA921F63EAF}"/>
              </a:ext>
            </a:extLst>
          </p:cNvPr>
          <p:cNvSpPr txBox="1"/>
          <p:nvPr/>
        </p:nvSpPr>
        <p:spPr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Муниципальная программа Нефтеюганского района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«Развитие агропромышленного комплекса»</a:t>
            </a:r>
          </a:p>
        </p:txBody>
      </p:sp>
      <p:sp>
        <p:nvSpPr>
          <p:cNvPr id="41" name="Пятиугольник 4">
            <a:extLst>
              <a:ext uri="{FF2B5EF4-FFF2-40B4-BE49-F238E27FC236}">
                <a16:creationId xmlns:a16="http://schemas.microsoft.com/office/drawing/2014/main" id="{0B276D93-24EF-4B21-8A66-C97042ABB611}"/>
              </a:ext>
            </a:extLst>
          </p:cNvPr>
          <p:cNvSpPr txBox="1"/>
          <p:nvPr/>
        </p:nvSpPr>
        <p:spPr>
          <a:xfrm>
            <a:off x="751093" y="5886183"/>
            <a:ext cx="8134709" cy="67809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2000" b="1" dirty="0">
                <a:solidFill>
                  <a:schemeClr val="bg1"/>
                </a:solidFill>
              </a:rPr>
              <a:t>Производство продукции сельского хозяйства – 472,4 млн.рублей </a:t>
            </a:r>
          </a:p>
          <a:p>
            <a:pPr fontAlgn="base"/>
            <a:r>
              <a:rPr lang="ru-RU" sz="2000" b="1" dirty="0">
                <a:solidFill>
                  <a:schemeClr val="bg1"/>
                </a:solidFill>
              </a:rPr>
              <a:t>к 2030 году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2444</TotalTime>
  <Words>1437</Words>
  <Application>Microsoft Office PowerPoint</Application>
  <PresentationFormat>Экран (4:3)</PresentationFormat>
  <Paragraphs>209</Paragraphs>
  <Slides>14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Calibri</vt:lpstr>
      <vt:lpstr>Calibri Light</vt:lpstr>
      <vt:lpstr>Franklin Gothic Book</vt:lpstr>
      <vt:lpstr>Franklin Gothic Heavy</vt:lpstr>
      <vt:lpstr>Franklin Gothic Medium</vt:lpstr>
      <vt:lpstr>Times New Roman</vt:lpstr>
      <vt:lpstr>Office Theme</vt:lpstr>
      <vt:lpstr>Публичная декларация муниципальной программы Нефтеюганского района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Березецкая Юлия Николаевна</cp:lastModifiedBy>
  <cp:revision>296</cp:revision>
  <cp:lastPrinted>2018-10-02T05:15:37Z</cp:lastPrinted>
  <dcterms:created xsi:type="dcterms:W3CDTF">2018-09-04T12:10:47Z</dcterms:created>
  <dcterms:modified xsi:type="dcterms:W3CDTF">2023-05-22T16:12:42Z</dcterms:modified>
</cp:coreProperties>
</file>