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10"/>
  </p:notesMasterIdLst>
  <p:sldIdLst>
    <p:sldId id="256" r:id="rId2"/>
    <p:sldId id="378" r:id="rId3"/>
    <p:sldId id="390" r:id="rId4"/>
    <p:sldId id="420" r:id="rId5"/>
    <p:sldId id="421" r:id="rId6"/>
    <p:sldId id="379" r:id="rId7"/>
    <p:sldId id="422" r:id="rId8"/>
    <p:sldId id="407" r:id="rId9"/>
  </p:sldIdLst>
  <p:sldSz cx="9144000" cy="6858000" type="screen4x3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5E91"/>
    <a:srgbClr val="0070C0"/>
    <a:srgbClr val="CC99FF"/>
    <a:srgbClr val="00B050"/>
    <a:srgbClr val="2E75B6"/>
    <a:srgbClr val="43682B"/>
    <a:srgbClr val="727C7C"/>
    <a:srgbClr val="7CAFDD"/>
    <a:srgbClr val="264478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7126" autoAdjust="0"/>
  </p:normalViewPr>
  <p:slideViewPr>
    <p:cSldViewPr snapToGrid="0">
      <p:cViewPr varScale="1">
        <p:scale>
          <a:sx n="111" d="100"/>
          <a:sy n="111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930217193039742E-2"/>
          <c:y val="9.1568451542214574E-2"/>
          <c:w val="0.83764768990274419"/>
          <c:h val="0.94729670183740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47625"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1-CEB6-4A96-B625-A3B0CD1DCD9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3-CEB6-4A96-B625-A3B0CD1DCD98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5-CEB6-4A96-B625-A3B0CD1DCD98}"/>
              </c:ext>
            </c:extLst>
          </c:dPt>
          <c:cat>
            <c:strRef>
              <c:f>Лист1!$A$2:$A$4</c:f>
              <c:strCache>
                <c:ptCount val="3"/>
                <c:pt idx="0">
                  <c:v>иные источники</c:v>
                </c:pt>
                <c:pt idx="1">
                  <c:v>бюджет автономного округа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Лист1!$B$2:$B$4</c:f>
              <c:numCache>
                <c:formatCode>0.00000</c:formatCode>
                <c:ptCount val="3"/>
                <c:pt idx="0">
                  <c:v>234054.80687999999</c:v>
                </c:pt>
                <c:pt idx="1">
                  <c:v>4780.1000000000004</c:v>
                </c:pt>
                <c:pt idx="2">
                  <c:v>171603.62596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EB6-4A96-B625-A3B0CD1DC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2D9F12-85E3-4589-8DB6-735D233E0C78}" type="doc">
      <dgm:prSet loTypeId="urn:microsoft.com/office/officeart/2005/8/layout/chevron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B7711F-C754-494F-854D-AF780B389ED2}">
      <dgm:prSet phldrT="[Текст]" custT="1"/>
      <dgm:spPr/>
      <dgm:t>
        <a:bodyPr/>
        <a:lstStyle/>
        <a:p>
          <a:r>
            <a:rPr lang="ru-RU" sz="1200" dirty="0" smtClean="0"/>
            <a:t>Средства окружного бюджета                      7 480,10000 тыс. рублей </a:t>
          </a:r>
          <a:endParaRPr lang="ru-RU" sz="1200" dirty="0"/>
        </a:p>
      </dgm:t>
    </dgm:pt>
    <dgm:pt modelId="{60E03322-31A3-461C-929B-9421B0CE8823}" type="parTrans" cxnId="{D4DB87FB-814D-4EE6-A9EB-837578790282}">
      <dgm:prSet/>
      <dgm:spPr/>
      <dgm:t>
        <a:bodyPr/>
        <a:lstStyle/>
        <a:p>
          <a:endParaRPr lang="ru-RU"/>
        </a:p>
      </dgm:t>
    </dgm:pt>
    <dgm:pt modelId="{0900C514-94F2-4448-9362-B3AE4D0CE94A}" type="sibTrans" cxnId="{D4DB87FB-814D-4EE6-A9EB-837578790282}">
      <dgm:prSet/>
      <dgm:spPr/>
      <dgm:t>
        <a:bodyPr/>
        <a:lstStyle/>
        <a:p>
          <a:endParaRPr lang="ru-RU"/>
        </a:p>
      </dgm:t>
    </dgm:pt>
    <dgm:pt modelId="{2FBB5E45-A319-43CB-B656-570F4BA68C8C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EED897F0-4511-47EC-888D-16BEC08C2727}" type="parTrans" cxnId="{E59825CE-5851-4BB5-8431-1B345C11C775}">
      <dgm:prSet/>
      <dgm:spPr/>
      <dgm:t>
        <a:bodyPr/>
        <a:lstStyle/>
        <a:p>
          <a:endParaRPr lang="ru-RU"/>
        </a:p>
      </dgm:t>
    </dgm:pt>
    <dgm:pt modelId="{A8A6CD8F-7952-4A27-BA4C-3369929E5819}" type="sibTrans" cxnId="{E59825CE-5851-4BB5-8431-1B345C11C775}">
      <dgm:prSet/>
      <dgm:spPr/>
      <dgm:t>
        <a:bodyPr/>
        <a:lstStyle/>
        <a:p>
          <a:endParaRPr lang="ru-RU"/>
        </a:p>
      </dgm:t>
    </dgm:pt>
    <dgm:pt modelId="{36C25A03-7CB4-43C4-8DC4-44D37264286A}">
      <dgm:prSet phldrT="[Текст]" custT="1"/>
      <dgm:spPr/>
      <dgm:t>
        <a:bodyPr/>
        <a:lstStyle/>
        <a:p>
          <a:r>
            <a:rPr lang="ru-RU" sz="1200" dirty="0" smtClean="0"/>
            <a:t>Средствам местного бюджета (в том числе межбюджетным трансфертам поселений  района)                                       </a:t>
          </a:r>
          <a:r>
            <a:rPr lang="ru-RU" sz="1200" dirty="0" smtClean="0"/>
            <a:t>171 603,62596 </a:t>
          </a:r>
          <a:r>
            <a:rPr lang="ru-RU" sz="1200" dirty="0" smtClean="0"/>
            <a:t>тыс. руб.</a:t>
          </a:r>
          <a:endParaRPr lang="ru-RU" sz="1200" dirty="0"/>
        </a:p>
      </dgm:t>
    </dgm:pt>
    <dgm:pt modelId="{BD4C3278-6323-4253-AF4E-36E05BB55889}" type="parTrans" cxnId="{FA1EF375-B5A9-4F08-A427-51A7E1BE589E}">
      <dgm:prSet/>
      <dgm:spPr/>
      <dgm:t>
        <a:bodyPr/>
        <a:lstStyle/>
        <a:p>
          <a:endParaRPr lang="ru-RU"/>
        </a:p>
      </dgm:t>
    </dgm:pt>
    <dgm:pt modelId="{A71905E8-AA7D-434F-932F-326B43CFCCC9}" type="sibTrans" cxnId="{FA1EF375-B5A9-4F08-A427-51A7E1BE589E}">
      <dgm:prSet/>
      <dgm:spPr/>
      <dgm:t>
        <a:bodyPr/>
        <a:lstStyle/>
        <a:p>
          <a:endParaRPr lang="ru-RU"/>
        </a:p>
      </dgm:t>
    </dgm:pt>
    <dgm:pt modelId="{8C695EBE-A457-419F-9542-5624F7EE95E8}">
      <dgm:prSet phldrT="[Текст]" custT="1"/>
      <dgm:spPr/>
      <dgm:t>
        <a:bodyPr/>
        <a:lstStyle/>
        <a:p>
          <a:r>
            <a:rPr lang="ru-RU" sz="1200" dirty="0" smtClean="0"/>
            <a:t>Иные источники  234 </a:t>
          </a:r>
          <a:r>
            <a:rPr lang="ru-RU" sz="1200" dirty="0" smtClean="0"/>
            <a:t>054,80688  </a:t>
          </a:r>
          <a:r>
            <a:rPr lang="ru-RU" sz="1200" dirty="0" smtClean="0"/>
            <a:t>тыс. руб.</a:t>
          </a:r>
          <a:endParaRPr lang="ru-RU" sz="1200" dirty="0"/>
        </a:p>
      </dgm:t>
    </dgm:pt>
    <dgm:pt modelId="{1B426886-C742-42BB-80F2-34051D6DB480}" type="parTrans" cxnId="{E0349361-B8EF-4801-884A-5DE7E9DFB901}">
      <dgm:prSet/>
      <dgm:spPr/>
      <dgm:t>
        <a:bodyPr/>
        <a:lstStyle/>
        <a:p>
          <a:endParaRPr lang="ru-RU"/>
        </a:p>
      </dgm:t>
    </dgm:pt>
    <dgm:pt modelId="{7669D2B5-6AF0-4F50-9298-E2DD038C21B9}" type="sibTrans" cxnId="{E0349361-B8EF-4801-884A-5DE7E9DFB901}">
      <dgm:prSet/>
      <dgm:spPr/>
      <dgm:t>
        <a:bodyPr/>
        <a:lstStyle/>
        <a:p>
          <a:endParaRPr lang="ru-RU"/>
        </a:p>
      </dgm:t>
    </dgm:pt>
    <dgm:pt modelId="{FACDCBC9-168C-46B9-BCDA-4828400FA9E3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74AB39D0-6D65-4D83-AB04-30D32C468443}" type="sibTrans" cxnId="{72A8FB60-0469-4238-846D-9CE5F08A3773}">
      <dgm:prSet/>
      <dgm:spPr/>
      <dgm:t>
        <a:bodyPr/>
        <a:lstStyle/>
        <a:p>
          <a:endParaRPr lang="ru-RU"/>
        </a:p>
      </dgm:t>
    </dgm:pt>
    <dgm:pt modelId="{7F0A57D8-B854-454E-80EF-07F1887DC358}" type="parTrans" cxnId="{72A8FB60-0469-4238-846D-9CE5F08A3773}">
      <dgm:prSet/>
      <dgm:spPr/>
      <dgm:t>
        <a:bodyPr/>
        <a:lstStyle/>
        <a:p>
          <a:endParaRPr lang="ru-RU"/>
        </a:p>
      </dgm:t>
    </dgm:pt>
    <dgm:pt modelId="{A3AFD59C-62B6-4C28-9410-8AE24B3BCA8C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464721B0-0702-41C0-8F54-81870D08733B}" type="sibTrans" cxnId="{2F0E75B4-226F-4F27-B954-4F16E455A3B4}">
      <dgm:prSet/>
      <dgm:spPr/>
      <dgm:t>
        <a:bodyPr/>
        <a:lstStyle/>
        <a:p>
          <a:endParaRPr lang="ru-RU"/>
        </a:p>
      </dgm:t>
    </dgm:pt>
    <dgm:pt modelId="{451DCBB1-0713-43D0-BA6A-7AC9AAA911DD}" type="parTrans" cxnId="{2F0E75B4-226F-4F27-B954-4F16E455A3B4}">
      <dgm:prSet/>
      <dgm:spPr/>
      <dgm:t>
        <a:bodyPr/>
        <a:lstStyle/>
        <a:p>
          <a:endParaRPr lang="ru-RU"/>
        </a:p>
      </dgm:t>
    </dgm:pt>
    <dgm:pt modelId="{A62F2234-6113-43A1-830F-C682AD4929EF}" type="pres">
      <dgm:prSet presAssocID="{422D9F12-85E3-4589-8DB6-735D233E0C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AF77B9-C268-41BC-BAFA-63004E7E996E}" type="pres">
      <dgm:prSet presAssocID="{A3AFD59C-62B6-4C28-9410-8AE24B3BCA8C}" presName="composite" presStyleCnt="0"/>
      <dgm:spPr/>
      <dgm:t>
        <a:bodyPr/>
        <a:lstStyle/>
        <a:p>
          <a:endParaRPr lang="ru-RU"/>
        </a:p>
      </dgm:t>
    </dgm:pt>
    <dgm:pt modelId="{11852BAD-F5DA-4633-A62A-6890A40B591A}" type="pres">
      <dgm:prSet presAssocID="{A3AFD59C-62B6-4C28-9410-8AE24B3BCA8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BA9FA-DD81-4999-B4BF-B54191E822D2}" type="pres">
      <dgm:prSet presAssocID="{A3AFD59C-62B6-4C28-9410-8AE24B3BCA8C}" presName="descendantText" presStyleLbl="alignAcc1" presStyleIdx="0" presStyleCnt="3" custScaleY="125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C8843-A3CF-4568-A636-4697AAEE4FDE}" type="pres">
      <dgm:prSet presAssocID="{464721B0-0702-41C0-8F54-81870D08733B}" presName="sp" presStyleCnt="0"/>
      <dgm:spPr/>
      <dgm:t>
        <a:bodyPr/>
        <a:lstStyle/>
        <a:p>
          <a:endParaRPr lang="ru-RU"/>
        </a:p>
      </dgm:t>
    </dgm:pt>
    <dgm:pt modelId="{585069EB-CE44-480A-B8B8-9D93BDD4F37D}" type="pres">
      <dgm:prSet presAssocID="{2FBB5E45-A319-43CB-B656-570F4BA68C8C}" presName="composite" presStyleCnt="0"/>
      <dgm:spPr/>
      <dgm:t>
        <a:bodyPr/>
        <a:lstStyle/>
        <a:p>
          <a:endParaRPr lang="ru-RU"/>
        </a:p>
      </dgm:t>
    </dgm:pt>
    <dgm:pt modelId="{82FA8F17-9B53-421C-A5D2-65B23CFCFBA1}" type="pres">
      <dgm:prSet presAssocID="{2FBB5E45-A319-43CB-B656-570F4BA68C8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929D3-54BF-4290-A4A4-A8AB63AEFB0F}" type="pres">
      <dgm:prSet presAssocID="{2FBB5E45-A319-43CB-B656-570F4BA68C8C}" presName="descendantText" presStyleLbl="alignAcc1" presStyleIdx="1" presStyleCnt="3" custScaleY="106795" custLinFactNeighborX="529" custLinFactNeighborY="-10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F0C0E-3BDD-469A-B197-246DC346B3CD}" type="pres">
      <dgm:prSet presAssocID="{A8A6CD8F-7952-4A27-BA4C-3369929E5819}" presName="sp" presStyleCnt="0"/>
      <dgm:spPr/>
      <dgm:t>
        <a:bodyPr/>
        <a:lstStyle/>
        <a:p>
          <a:endParaRPr lang="ru-RU"/>
        </a:p>
      </dgm:t>
    </dgm:pt>
    <dgm:pt modelId="{22FF420E-2ECF-4D13-A570-564C6E52C723}" type="pres">
      <dgm:prSet presAssocID="{FACDCBC9-168C-46B9-BCDA-4828400FA9E3}" presName="composite" presStyleCnt="0"/>
      <dgm:spPr/>
      <dgm:t>
        <a:bodyPr/>
        <a:lstStyle/>
        <a:p>
          <a:endParaRPr lang="ru-RU"/>
        </a:p>
      </dgm:t>
    </dgm:pt>
    <dgm:pt modelId="{283CEFC7-D657-4397-8B3A-0B46EC20030D}" type="pres">
      <dgm:prSet presAssocID="{FACDCBC9-168C-46B9-BCDA-4828400FA9E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E0BEB-D0FD-446C-BFBA-F8595D1736FE}" type="pres">
      <dgm:prSet presAssocID="{FACDCBC9-168C-46B9-BCDA-4828400FA9E3}" presName="descendantText" presStyleLbl="alignAcc1" presStyleIdx="2" presStyleCnt="3" custScaleY="94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C88B08-5138-41FF-B718-2B23910095FF}" type="presOf" srcId="{2FBB5E45-A319-43CB-B656-570F4BA68C8C}" destId="{82FA8F17-9B53-421C-A5D2-65B23CFCFBA1}" srcOrd="0" destOrd="0" presId="urn:microsoft.com/office/officeart/2005/8/layout/chevron2"/>
    <dgm:cxn modelId="{930BDBF8-8F41-4CE9-AB28-36B0ACFB9420}" type="presOf" srcId="{422D9F12-85E3-4589-8DB6-735D233E0C78}" destId="{A62F2234-6113-43A1-830F-C682AD4929EF}" srcOrd="0" destOrd="0" presId="urn:microsoft.com/office/officeart/2005/8/layout/chevron2"/>
    <dgm:cxn modelId="{2F0E75B4-226F-4F27-B954-4F16E455A3B4}" srcId="{422D9F12-85E3-4589-8DB6-735D233E0C78}" destId="{A3AFD59C-62B6-4C28-9410-8AE24B3BCA8C}" srcOrd="0" destOrd="0" parTransId="{451DCBB1-0713-43D0-BA6A-7AC9AAA911DD}" sibTransId="{464721B0-0702-41C0-8F54-81870D08733B}"/>
    <dgm:cxn modelId="{51496F25-415A-41FE-B5A3-D6554ADE27D6}" type="presOf" srcId="{FACDCBC9-168C-46B9-BCDA-4828400FA9E3}" destId="{283CEFC7-D657-4397-8B3A-0B46EC20030D}" srcOrd="0" destOrd="0" presId="urn:microsoft.com/office/officeart/2005/8/layout/chevron2"/>
    <dgm:cxn modelId="{A975CA11-F967-480A-9A4A-DE6E139E8958}" type="presOf" srcId="{36C25A03-7CB4-43C4-8DC4-44D37264286A}" destId="{CD5929D3-54BF-4290-A4A4-A8AB63AEFB0F}" srcOrd="0" destOrd="0" presId="urn:microsoft.com/office/officeart/2005/8/layout/chevron2"/>
    <dgm:cxn modelId="{D4DB87FB-814D-4EE6-A9EB-837578790282}" srcId="{A3AFD59C-62B6-4C28-9410-8AE24B3BCA8C}" destId="{5CB7711F-C754-494F-854D-AF780B389ED2}" srcOrd="0" destOrd="0" parTransId="{60E03322-31A3-461C-929B-9421B0CE8823}" sibTransId="{0900C514-94F2-4448-9362-B3AE4D0CE94A}"/>
    <dgm:cxn modelId="{E0349361-B8EF-4801-884A-5DE7E9DFB901}" srcId="{FACDCBC9-168C-46B9-BCDA-4828400FA9E3}" destId="{8C695EBE-A457-419F-9542-5624F7EE95E8}" srcOrd="0" destOrd="0" parTransId="{1B426886-C742-42BB-80F2-34051D6DB480}" sibTransId="{7669D2B5-6AF0-4F50-9298-E2DD038C21B9}"/>
    <dgm:cxn modelId="{E59825CE-5851-4BB5-8431-1B345C11C775}" srcId="{422D9F12-85E3-4589-8DB6-735D233E0C78}" destId="{2FBB5E45-A319-43CB-B656-570F4BA68C8C}" srcOrd="1" destOrd="0" parTransId="{EED897F0-4511-47EC-888D-16BEC08C2727}" sibTransId="{A8A6CD8F-7952-4A27-BA4C-3369929E5819}"/>
    <dgm:cxn modelId="{C0BF877B-1D50-4D30-A969-2EFD06C32A31}" type="presOf" srcId="{5CB7711F-C754-494F-854D-AF780B389ED2}" destId="{E9DBA9FA-DD81-4999-B4BF-B54191E822D2}" srcOrd="0" destOrd="0" presId="urn:microsoft.com/office/officeart/2005/8/layout/chevron2"/>
    <dgm:cxn modelId="{EAAC7924-084B-4042-B175-813F4CA84BC2}" type="presOf" srcId="{8C695EBE-A457-419F-9542-5624F7EE95E8}" destId="{041E0BEB-D0FD-446C-BFBA-F8595D1736FE}" srcOrd="0" destOrd="0" presId="urn:microsoft.com/office/officeart/2005/8/layout/chevron2"/>
    <dgm:cxn modelId="{FA1EF375-B5A9-4F08-A427-51A7E1BE589E}" srcId="{2FBB5E45-A319-43CB-B656-570F4BA68C8C}" destId="{36C25A03-7CB4-43C4-8DC4-44D37264286A}" srcOrd="0" destOrd="0" parTransId="{BD4C3278-6323-4253-AF4E-36E05BB55889}" sibTransId="{A71905E8-AA7D-434F-932F-326B43CFCCC9}"/>
    <dgm:cxn modelId="{72A8FB60-0469-4238-846D-9CE5F08A3773}" srcId="{422D9F12-85E3-4589-8DB6-735D233E0C78}" destId="{FACDCBC9-168C-46B9-BCDA-4828400FA9E3}" srcOrd="2" destOrd="0" parTransId="{7F0A57D8-B854-454E-80EF-07F1887DC358}" sibTransId="{74AB39D0-6D65-4D83-AB04-30D32C468443}"/>
    <dgm:cxn modelId="{D6CE8854-714E-42AD-BC36-69964136AF90}" type="presOf" srcId="{A3AFD59C-62B6-4C28-9410-8AE24B3BCA8C}" destId="{11852BAD-F5DA-4633-A62A-6890A40B591A}" srcOrd="0" destOrd="0" presId="urn:microsoft.com/office/officeart/2005/8/layout/chevron2"/>
    <dgm:cxn modelId="{C075C8B9-CBD9-460F-B51D-641660A0297A}" type="presParOf" srcId="{A62F2234-6113-43A1-830F-C682AD4929EF}" destId="{D7AF77B9-C268-41BC-BAFA-63004E7E996E}" srcOrd="0" destOrd="0" presId="urn:microsoft.com/office/officeart/2005/8/layout/chevron2"/>
    <dgm:cxn modelId="{7FEED2E8-AF37-445E-A500-6BEF73914D41}" type="presParOf" srcId="{D7AF77B9-C268-41BC-BAFA-63004E7E996E}" destId="{11852BAD-F5DA-4633-A62A-6890A40B591A}" srcOrd="0" destOrd="0" presId="urn:microsoft.com/office/officeart/2005/8/layout/chevron2"/>
    <dgm:cxn modelId="{4DD94274-A03C-4D93-94FC-E52524DF36F4}" type="presParOf" srcId="{D7AF77B9-C268-41BC-BAFA-63004E7E996E}" destId="{E9DBA9FA-DD81-4999-B4BF-B54191E822D2}" srcOrd="1" destOrd="0" presId="urn:microsoft.com/office/officeart/2005/8/layout/chevron2"/>
    <dgm:cxn modelId="{A4A15AB2-168C-4758-B0D3-230A29A1539F}" type="presParOf" srcId="{A62F2234-6113-43A1-830F-C682AD4929EF}" destId="{DA7C8843-A3CF-4568-A636-4697AAEE4FDE}" srcOrd="1" destOrd="0" presId="urn:microsoft.com/office/officeart/2005/8/layout/chevron2"/>
    <dgm:cxn modelId="{A0004D48-40FB-4102-ABE1-57DA250F3A33}" type="presParOf" srcId="{A62F2234-6113-43A1-830F-C682AD4929EF}" destId="{585069EB-CE44-480A-B8B8-9D93BDD4F37D}" srcOrd="2" destOrd="0" presId="urn:microsoft.com/office/officeart/2005/8/layout/chevron2"/>
    <dgm:cxn modelId="{E7C58946-167E-4878-A824-16CF36EA2DE9}" type="presParOf" srcId="{585069EB-CE44-480A-B8B8-9D93BDD4F37D}" destId="{82FA8F17-9B53-421C-A5D2-65B23CFCFBA1}" srcOrd="0" destOrd="0" presId="urn:microsoft.com/office/officeart/2005/8/layout/chevron2"/>
    <dgm:cxn modelId="{75F06AAA-1E67-439B-BA20-B6121C69B207}" type="presParOf" srcId="{585069EB-CE44-480A-B8B8-9D93BDD4F37D}" destId="{CD5929D3-54BF-4290-A4A4-A8AB63AEFB0F}" srcOrd="1" destOrd="0" presId="urn:microsoft.com/office/officeart/2005/8/layout/chevron2"/>
    <dgm:cxn modelId="{54762D63-A8EF-454D-90DF-0D75B32A11B9}" type="presParOf" srcId="{A62F2234-6113-43A1-830F-C682AD4929EF}" destId="{F54F0C0E-3BDD-469A-B197-246DC346B3CD}" srcOrd="3" destOrd="0" presId="urn:microsoft.com/office/officeart/2005/8/layout/chevron2"/>
    <dgm:cxn modelId="{9D9E0A6F-111B-4CA2-9F79-492CA97053EB}" type="presParOf" srcId="{A62F2234-6113-43A1-830F-C682AD4929EF}" destId="{22FF420E-2ECF-4D13-A570-564C6E52C723}" srcOrd="4" destOrd="0" presId="urn:microsoft.com/office/officeart/2005/8/layout/chevron2"/>
    <dgm:cxn modelId="{5EA1CC17-E1EB-4716-93A0-56F93EBBE93D}" type="presParOf" srcId="{22FF420E-2ECF-4D13-A570-564C6E52C723}" destId="{283CEFC7-D657-4397-8B3A-0B46EC20030D}" srcOrd="0" destOrd="0" presId="urn:microsoft.com/office/officeart/2005/8/layout/chevron2"/>
    <dgm:cxn modelId="{F0922427-67A6-4EAA-90FA-4D069D94B78E}" type="presParOf" srcId="{22FF420E-2ECF-4D13-A570-564C6E52C723}" destId="{041E0BEB-D0FD-446C-BFBA-F8595D1736F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852BAD-F5DA-4633-A62A-6890A40B591A}">
      <dsp:nvSpPr>
        <dsp:cNvPr id="0" name=""/>
        <dsp:cNvSpPr/>
      </dsp:nvSpPr>
      <dsp:spPr>
        <a:xfrm rot="5400000">
          <a:off x="-146429" y="233707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428947"/>
        <a:ext cx="683337" cy="292859"/>
      </dsp:txXfrm>
    </dsp:sp>
    <dsp:sp modelId="{E9DBA9FA-DD81-4999-B4BF-B54191E822D2}">
      <dsp:nvSpPr>
        <dsp:cNvPr id="0" name=""/>
        <dsp:cNvSpPr/>
      </dsp:nvSpPr>
      <dsp:spPr>
        <a:xfrm rot="5400000">
          <a:off x="1843123" y="-1152035"/>
          <a:ext cx="793585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Средства окружного бюджета                      7 480,10000 тыс. рублей </a:t>
          </a:r>
          <a:endParaRPr lang="ru-RU" sz="1200" kern="1200" dirty="0"/>
        </a:p>
      </dsp:txBody>
      <dsp:txXfrm rot="-5400000">
        <a:off x="683338" y="46490"/>
        <a:ext cx="3074416" cy="716105"/>
      </dsp:txXfrm>
    </dsp:sp>
    <dsp:sp modelId="{82FA8F17-9B53-421C-A5D2-65B23CFCFBA1}">
      <dsp:nvSpPr>
        <dsp:cNvPr id="0" name=""/>
        <dsp:cNvSpPr/>
      </dsp:nvSpPr>
      <dsp:spPr>
        <a:xfrm rot="5400000">
          <a:off x="-146429" y="1034175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1229415"/>
        <a:ext cx="683337" cy="292859"/>
      </dsp:txXfrm>
    </dsp:sp>
    <dsp:sp modelId="{CD5929D3-54BF-4290-A4A4-A8AB63AEFB0F}">
      <dsp:nvSpPr>
        <dsp:cNvPr id="0" name=""/>
        <dsp:cNvSpPr/>
      </dsp:nvSpPr>
      <dsp:spPr>
        <a:xfrm rot="5400000">
          <a:off x="1901093" y="-419367"/>
          <a:ext cx="677644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Средствам местного бюджета (в том числе межбюджетным трансфертам поселений  района)                                       </a:t>
          </a:r>
          <a:r>
            <a:rPr lang="ru-RU" sz="1200" kern="1200" dirty="0" smtClean="0"/>
            <a:t>171 603,62596 </a:t>
          </a:r>
          <a:r>
            <a:rPr lang="ru-RU" sz="1200" kern="1200" dirty="0" smtClean="0"/>
            <a:t>тыс. руб.</a:t>
          </a:r>
          <a:endParaRPr lang="ru-RU" sz="1200" kern="1200" dirty="0"/>
        </a:p>
      </dsp:txBody>
      <dsp:txXfrm rot="-5400000">
        <a:off x="683337" y="831469"/>
        <a:ext cx="3080076" cy="611484"/>
      </dsp:txXfrm>
    </dsp:sp>
    <dsp:sp modelId="{283CEFC7-D657-4397-8B3A-0B46EC20030D}">
      <dsp:nvSpPr>
        <dsp:cNvPr id="0" name=""/>
        <dsp:cNvSpPr/>
      </dsp:nvSpPr>
      <dsp:spPr>
        <a:xfrm rot="5400000">
          <a:off x="-146429" y="1813085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2008325"/>
        <a:ext cx="683337" cy="292859"/>
      </dsp:txXfrm>
    </dsp:sp>
    <dsp:sp modelId="{041E0BEB-D0FD-446C-BFBA-F8595D1736FE}">
      <dsp:nvSpPr>
        <dsp:cNvPr id="0" name=""/>
        <dsp:cNvSpPr/>
      </dsp:nvSpPr>
      <dsp:spPr>
        <a:xfrm rot="5400000">
          <a:off x="1939584" y="427342"/>
          <a:ext cx="600663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Иные источники  234 </a:t>
          </a:r>
          <a:r>
            <a:rPr lang="ru-RU" sz="1200" kern="1200" dirty="0" smtClean="0"/>
            <a:t>054,80688  </a:t>
          </a:r>
          <a:r>
            <a:rPr lang="ru-RU" sz="1200" kern="1200" dirty="0" smtClean="0"/>
            <a:t>тыс. руб.</a:t>
          </a:r>
          <a:endParaRPr lang="ru-RU" sz="1200" kern="1200" dirty="0"/>
        </a:p>
      </dsp:txBody>
      <dsp:txXfrm rot="-5400000">
        <a:off x="683338" y="1712910"/>
        <a:ext cx="3083834" cy="542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2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28.06.2023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2499"/>
            <a:ext cx="5447666" cy="4472939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813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1813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651" y="338668"/>
            <a:ext cx="7173422" cy="189653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000" b="1" i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«Развитие физической культуры и </a:t>
            </a:r>
            <a:r>
              <a:rPr lang="ru-RU" sz="4000" b="1" i="1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спорта»</a:t>
            </a:r>
            <a:endParaRPr lang="en-US" sz="4000" b="1" i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и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культуры и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спорта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2023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16098" cy="1879600"/>
          </a:xfrm>
          <a:prstGeom prst="rect">
            <a:avLst/>
          </a:prstGeom>
          <a:noFill/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589061" y="0"/>
            <a:ext cx="8646853" cy="554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Цели муниципальной программы «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физической культуры и спорта»</a:t>
            </a:r>
            <a:endParaRPr lang="ru-RU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5406" y="1456954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419726" y="1261601"/>
            <a:ext cx="7602956" cy="93126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условий, обеспечивающих жителям Нефтеюганского района возможность для систематических занятий физической культурой и спортом; обеспечение конкурентоспособности спортсменов Нефтеюганского района на окружной, российской и международной спортивной арене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9614" y="2432799"/>
            <a:ext cx="875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ЗАДАЧИ: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31757" y="2387600"/>
            <a:ext cx="7579895" cy="1600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1.Пропаганда спортивного образа жизни для всех возрастных категорий и социальных групп граждан.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2.Обеспечение доступа жителям Нефтеюганского района к спортивной инфраструктуре.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3.Повышение доступности и качества спортивной подготовки детей и обеспечение прогресса спортивного резерва. Развитие детско-юношеского порта.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4.Создание условий для успешного выступления спортсменов Нефтеюганского района на окружных, всероссийских и международных соревнованиях.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0868" y="4676720"/>
            <a:ext cx="2819400" cy="652631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0867" y="5433372"/>
            <a:ext cx="3225799" cy="1077494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rgbClr val="002060"/>
                </a:solidFill>
                <a:latin typeface="Franklin Gothic Book" pitchFamily="34" charset="0"/>
                <a:cs typeface="Times New Roman" pitchFamily="18" charset="0"/>
              </a:rPr>
              <a:t>Соисполнители: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39203" y="485986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культуры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спорта Нефтеюганского района 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  <a:p>
            <a:pPr algn="just"/>
            <a:r>
              <a:rPr lang="ru-RU" sz="1200" i="1" dirty="0" smtClean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  <a:endParaRPr lang="ru-RU" sz="1200" i="1" dirty="0">
              <a:solidFill>
                <a:srgbClr val="5B9BD5"/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54400" y="5753484"/>
            <a:ext cx="489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района.</a:t>
            </a:r>
          </a:p>
        </p:txBody>
      </p:sp>
      <p:sp>
        <p:nvSpPr>
          <p:cNvPr id="23" name="Прямоугольник 53">
            <a:extLst>
              <a:ext uri="{FF2B5EF4-FFF2-40B4-BE49-F238E27FC236}">
                <a16:creationId xmlns:a16="http://schemas.microsoft.com/office/drawing/2014/main" id="{BA32CFD1-160C-4E08-BB34-1F1F1B7C2713}"/>
              </a:ext>
            </a:extLst>
          </p:cNvPr>
          <p:cNvSpPr/>
          <p:nvPr/>
        </p:nvSpPr>
        <p:spPr>
          <a:xfrm>
            <a:off x="5136480" y="700265"/>
            <a:ext cx="3927125" cy="492443"/>
          </a:xfrm>
          <a:custGeom>
            <a:avLst/>
            <a:gdLst>
              <a:gd name="connsiteX0" fmla="*/ 0 w 3657599"/>
              <a:gd name="connsiteY0" fmla="*/ 0 h 492443"/>
              <a:gd name="connsiteX1" fmla="*/ 3657599 w 3657599"/>
              <a:gd name="connsiteY1" fmla="*/ 0 h 492443"/>
              <a:gd name="connsiteX2" fmla="*/ 3657599 w 3657599"/>
              <a:gd name="connsiteY2" fmla="*/ 492443 h 492443"/>
              <a:gd name="connsiteX3" fmla="*/ 0 w 3657599"/>
              <a:gd name="connsiteY3" fmla="*/ 492443 h 492443"/>
              <a:gd name="connsiteX4" fmla="*/ 0 w 3657599"/>
              <a:gd name="connsiteY4" fmla="*/ 0 h 492443"/>
              <a:gd name="connsiteX0" fmla="*/ 0 w 3657599"/>
              <a:gd name="connsiteY0" fmla="*/ 0 h 492443"/>
              <a:gd name="connsiteX1" fmla="*/ 3657599 w 3657599"/>
              <a:gd name="connsiteY1" fmla="*/ 0 h 492443"/>
              <a:gd name="connsiteX2" fmla="*/ 3657599 w 3657599"/>
              <a:gd name="connsiteY2" fmla="*/ 492443 h 492443"/>
              <a:gd name="connsiteX3" fmla="*/ 488272 w 3657599"/>
              <a:gd name="connsiteY3" fmla="*/ 492443 h 492443"/>
              <a:gd name="connsiteX4" fmla="*/ 0 w 3657599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599" h="492443">
                <a:moveTo>
                  <a:pt x="0" y="0"/>
                </a:moveTo>
                <a:lnTo>
                  <a:pt x="3657599" y="0"/>
                </a:lnTo>
                <a:lnTo>
                  <a:pt x="3657599" y="492443"/>
                </a:lnTo>
                <a:lnTo>
                  <a:pt x="488272" y="49244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 algn="r">
              <a:defRPr/>
            </a:pPr>
            <a:r>
              <a:rPr kumimoji="0" lang="ru-RU" sz="1300" b="1" i="0" u="none" strike="noStrike" kern="0" cap="none" spc="0" normalizeH="0" baseline="0" noProof="0" dirty="0">
                <a:ln w="0"/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Национальная цель </a:t>
            </a:r>
            <a:r>
              <a:rPr lang="ru-RU" sz="1300" b="1" kern="0" dirty="0" smtClean="0">
                <a:ln w="0"/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«Сохранение населения, здоровье и благополучие людей»</a:t>
            </a:r>
            <a:endParaRPr kumimoji="0" lang="ru-RU" sz="1300" b="1" i="0" u="none" strike="noStrike" kern="0" cap="none" spc="0" normalizeH="0" baseline="0" noProof="0" dirty="0">
              <a:ln w="0"/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605366" cy="558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Презентація на тему &quot;Спорт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2373" y="714489"/>
            <a:ext cx="3153521" cy="236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88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4200" y="0"/>
            <a:ext cx="8441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</a:t>
            </a: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«Развитие массовой физической культуры и спорта, </a:t>
            </a:r>
          </a:p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школьного спорта»</a:t>
            </a:r>
            <a:endParaRPr lang="ru-RU" i="1" dirty="0">
              <a:solidFill>
                <a:srgbClr val="C00000"/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5731" y="780534"/>
            <a:ext cx="3818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1168399"/>
            <a:ext cx="880533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1.1. Региональный проект «Спорт-норма жизни»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1.2. Проект Нефтеюганского района «Крепкое здоровье-крепкий район.»;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1.3. Проект Нефтеюганского района «Лыжероллерная трасса </a:t>
            </a:r>
            <a:r>
              <a:rPr lang="ru-RU" sz="1300" dirty="0" err="1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сп.Каркатеевы</a:t>
            </a: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1.4. «Предоставление субсидий бюджетным, автономным учреждениям и иным некоммерческим организациям»;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1.5. «Укрепление материально-технической базы учреждений спорта»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1.6. «Обеспечение деятельности (оказание услуг) организация занятий физической культурой и спортом»;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1.7.  «Развитие сети шаговой доступности»;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1.8.  «Развитие инфраструктуры для занятий физической культурой и массовым спортом»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700985" y="2660135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422401" y="3034186"/>
            <a:ext cx="7255773" cy="3823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  Доля граждан, систематически занимающегося физической культурой и спортом, в общей численности населения;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 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3-29 лет,  систематически занимающихся физической культурой и спортом, в общей численности граждан данной возрастной категории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30 до 54 лет включительно (женщины) и до 59 лет включительно (мужчины), систематически занимающихся физической культурой и спортом, в общей численности граждан данной возрастной категории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5.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55 лет (женщины) и от 60 лет (мужчины) до 79 лет включительно, систематически занимающихся физической культурой и спортом, в общей численности граждан данной возрастной категории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6.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указанной категории  лиц, не имеющих противопоказаний для занятий физической культурой и спортом;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7.  Доля средств бюджета Нефтеюганского района, выделяемых негосударственным организациям, в том числе СОНКО на предоставление услуг в сфере физической культуры и спорта, потенциально возможных к </a:t>
            </a: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передаче.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322056" y="2686733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6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8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9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274989" y="807133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51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53" name="Нашивка 52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54" name="Нашивка 5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Тема Спорт на английском языке (топик, слова, лексика) - Английский язык,  граммати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2919" y="749194"/>
            <a:ext cx="2512695" cy="182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267" y="108635"/>
            <a:ext cx="8280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II</a:t>
            </a: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«Развитие детско-юношеского спорта»</a:t>
            </a:r>
            <a:endParaRPr lang="ru-RU" i="1" dirty="0">
              <a:solidFill>
                <a:srgbClr val="C00000"/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4109" y="797468"/>
            <a:ext cx="3602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60867" y="1239504"/>
            <a:ext cx="6197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.1 «Обеспечение деятельности (оказание услуг)  по  организации дополнительного образования детей и спортивной подготовки»; </a:t>
            </a:r>
            <a:endParaRPr lang="en-US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2.2.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"Укрепление материально-технической базы учреждений спорта"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015186" y="2355334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082801" y="2836333"/>
            <a:ext cx="666326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 Доля граждан, систематически занимающегося физической культурой и спортом,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в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общей численности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населения; 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3-29 лет,  систематически занимающихся физической культурой и спортом, в общей численности граждан данной возрастной категории ;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«ГТО»; из них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учащихся. 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79789" y="798666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2" name="Нашивка 4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4" name="Нашивка 4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1" name="Прямая соединительная линия 4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3712456" y="2339599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6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8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9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Трофейная лента чемпионат мира по футболу PNG , Кубок мира, трофей, футбол  PNG картинки и пнг PSD рисунок для бесплатной загруз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639" y="688919"/>
            <a:ext cx="1873361" cy="187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III</a:t>
            </a:r>
            <a:r>
              <a:rPr lang="ru-RU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«Управление отраслью физической культуры и спорта»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55442" y="983734"/>
            <a:ext cx="3602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0" y="1408837"/>
            <a:ext cx="64600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3.1. «Единовременное денежное вознаграждение спортсменам (победителям и призерам), их личным тренерам, присвоение спортивных  разрядов, квалификационных категорий спортивных судей»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607853" y="2101334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989666" y="2450505"/>
            <a:ext cx="687493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 Доля граждан,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3-29 лет,  систематически занимающихся физической культурой и спортом, в общей численности граждан данной возрастной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категории;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30 до 54 лет включительно (женщины) и до 59 лет включительно (мужчины), систематически занимающихся физической культурой и спортом, в общей численности граждан данной возрастной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категории;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55 лет (женщины) и от 60 лет (мужчины) до 79 лет включительно, систематически занимающихся физической культурой и спортом, в общей численности граждан данной возрастной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категории;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5.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указанной категории  лиц, не имеющих противопоказаний для занятий физической культурой и спортом.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567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24189" y="1001867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4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9" name="Нашивка 38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0" name="Нашивка 39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4271256" y="217873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2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5" name="Нашивка 44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6" name="Нашивка 45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Картинки с надписью спорт ты жизнь (43 фото) » Юмор, позитив и много  смешных картин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8733" y="827297"/>
            <a:ext cx="3505199" cy="278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694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6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848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«Реализация проектов, портфелей проектов на территории Нефтеюганского района»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41569" y="2095278"/>
            <a:ext cx="80081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Реализация данных проектов направлена на: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Повышение конкурентоспособности спорта и престижа района;</a:t>
            </a:r>
          </a:p>
          <a:p>
            <a:pPr lvl="0"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Подготовка высококвалифицированных кадров в области физической культуры и спорта, для оперативного преодоления низкого уровня обеспеченности отрасли тренерским составом, а также в целях создания предпосылок для появления конкурентоспособных специалистов.</a:t>
            </a:r>
          </a:p>
          <a:p>
            <a:pPr>
              <a:buNone/>
            </a:pPr>
            <a:r>
              <a:rPr lang="ru-RU" sz="1600" dirty="0" smtClean="0"/>
              <a:t> </a:t>
            </a:r>
            <a:endParaRPr lang="ru-RU" sz="1600" dirty="0"/>
          </a:p>
        </p:txBody>
      </p:sp>
      <p:grpSp>
        <p:nvGrpSpPr>
          <p:cNvPr id="29" name="Группа 28"/>
          <p:cNvGrpSpPr/>
          <p:nvPr/>
        </p:nvGrpSpPr>
        <p:grpSpPr>
          <a:xfrm>
            <a:off x="194733" y="130080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534031" y="1263134"/>
            <a:ext cx="3995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«Крепкое здоровье – крепкий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Лыжероллеры - две большие разницы - YouTub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2333" y="953716"/>
            <a:ext cx="2582334" cy="173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694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7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848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«Реализация проектов, портфелей проектов на территории Нефтеюганского района»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2332344"/>
            <a:ext cx="800816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Реализация данных проектов направлена на: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Повышение конкурентоспособности спорта и престижа района;</a:t>
            </a:r>
          </a:p>
          <a:p>
            <a:pPr lvl="0"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  <a:r>
              <a:rPr lang="ru-RU" sz="1600" dirty="0" smtClean="0"/>
              <a:t>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в Нефтеюганском районе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лыжероллерной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трассы на которой возможна организация тренировочных сборов для спортсменов проходящих спортивную подготовку по циклическим видам спорта.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спортивно-массовых и физкультурно-оздоровительных мероприятий.</a:t>
            </a:r>
          </a:p>
          <a:p>
            <a:pPr indent="-514350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2" name="Группа 28"/>
          <p:cNvGrpSpPr/>
          <p:nvPr/>
        </p:nvGrpSpPr>
        <p:grpSpPr>
          <a:xfrm>
            <a:off x="194733" y="130080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534031" y="1263134"/>
            <a:ext cx="5754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Строительство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лыжероллерной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трассы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сп.Каркатеевы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 txBox="1">
            <a:spLocks/>
          </p:cNvSpPr>
          <p:nvPr/>
        </p:nvSpPr>
        <p:spPr>
          <a:xfrm>
            <a:off x="632879" y="0"/>
            <a:ext cx="8096255" cy="6265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Финансирование муниципальной программы </a:t>
            </a:r>
          </a:p>
          <a:p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«Развитие физической культуры и спорта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</a:t>
            </a:r>
            <a:endParaRPr lang="en-US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aphicFrame>
        <p:nvGraphicFramePr>
          <p:cNvPr id="48" name="Диаграмма 47"/>
          <p:cNvGraphicFramePr/>
          <p:nvPr>
            <p:extLst>
              <p:ext uri="{D42A27DB-BD31-4B8C-83A1-F6EECF244321}">
                <p14:modId xmlns:p14="http://schemas.microsoft.com/office/powerpoint/2010/main" val="2237629590"/>
              </p:ext>
            </p:extLst>
          </p:nvPr>
        </p:nvGraphicFramePr>
        <p:xfrm>
          <a:off x="73805" y="2810933"/>
          <a:ext cx="2530652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2408480" y="3387352"/>
            <a:ext cx="2833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Местный бюджет  </a:t>
            </a:r>
          </a:p>
          <a:p>
            <a:pPr>
              <a:defRPr/>
            </a:pP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171 603,62596 </a:t>
            </a: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тыс. руб.</a:t>
            </a:r>
          </a:p>
          <a:p>
            <a:pPr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Franklin Gothic Medium" panose="020B0603020102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59" name="椭圆 79"/>
          <p:cNvSpPr/>
          <p:nvPr/>
        </p:nvSpPr>
        <p:spPr>
          <a:xfrm>
            <a:off x="505935" y="4593970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78"/>
          <p:cNvSpPr/>
          <p:nvPr/>
        </p:nvSpPr>
        <p:spPr>
          <a:xfrm>
            <a:off x="613935" y="4344399"/>
            <a:ext cx="2590399" cy="376246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椭圆 79"/>
          <p:cNvSpPr/>
          <p:nvPr/>
        </p:nvSpPr>
        <p:spPr>
          <a:xfrm>
            <a:off x="1418850" y="5012536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Номер слайда 2"/>
          <p:cNvSpPr txBox="1">
            <a:spLocks/>
          </p:cNvSpPr>
          <p:nvPr/>
        </p:nvSpPr>
        <p:spPr>
          <a:xfrm>
            <a:off x="6950096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9" name="Схема 68">
            <a:extLst>
              <a:ext uri="{FF2B5EF4-FFF2-40B4-BE49-F238E27FC236}">
                <a16:creationId xmlns:a16="http://schemas.microsoft.com/office/drawing/2014/main" id="{CEE2A768-D496-3AF4-0BD6-128E962BD5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477022"/>
              </p:ext>
            </p:extLst>
          </p:nvPr>
        </p:nvGraphicFramePr>
        <p:xfrm>
          <a:off x="5127587" y="1446835"/>
          <a:ext cx="3796494" cy="2650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8" name="任意多边形 78"/>
          <p:cNvSpPr/>
          <p:nvPr/>
        </p:nvSpPr>
        <p:spPr>
          <a:xfrm flipV="1">
            <a:off x="815496" y="3701525"/>
            <a:ext cx="1682171" cy="125408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Picture 2" descr="C:\Users\Алан\Desktop\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567267" y="1456267"/>
            <a:ext cx="4377266" cy="523220"/>
          </a:xfrm>
          <a:prstGeom prst="rect">
            <a:avLst/>
          </a:prstGeom>
        </p:spPr>
        <p:style>
          <a:lnRef idx="2">
            <a:schemeClr val="accent1"/>
          </a:lnRef>
          <a:fillRef idx="1002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Финансовое обеспечение муниципальной программы составляет   </a:t>
            </a:r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413 138,53284 </a:t>
            </a:r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тыс. рублей </a:t>
            </a:r>
            <a:endParaRPr lang="ru-RU" sz="1400" b="1" dirty="0">
              <a:solidFill>
                <a:schemeClr val="bg1"/>
              </a:solidFill>
              <a:latin typeface="Franklin Gothic Book" panose="020B0503020102020204" pitchFamily="34" charset="0"/>
              <a:cs typeface="Arial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787400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7064" y="3937018"/>
            <a:ext cx="28669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rgbClr val="D34817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Бюджет автономного округа </a:t>
            </a:r>
            <a:r>
              <a:rPr lang="ru-RU" sz="1600" dirty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7</a:t>
            </a:r>
            <a:r>
              <a:rPr lang="ru-RU" sz="1600" dirty="0" smtClean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 </a:t>
            </a:r>
            <a:r>
              <a:rPr lang="ru-RU" sz="1600" dirty="0" smtClean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480,10000 тыс</a:t>
            </a:r>
            <a:r>
              <a:rPr lang="ru-RU" sz="1600" dirty="0" smtClean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. руб.</a:t>
            </a:r>
          </a:p>
          <a:p>
            <a:pPr lvl="0">
              <a:defRPr/>
            </a:pPr>
            <a:endParaRPr lang="ru-RU" sz="1600" dirty="0">
              <a:solidFill>
                <a:srgbClr val="D34817"/>
              </a:solidFill>
              <a:latin typeface="Franklin Gothic Medium" panose="020B0603020102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22" name="任意多边形 78"/>
          <p:cNvSpPr/>
          <p:nvPr/>
        </p:nvSpPr>
        <p:spPr>
          <a:xfrm>
            <a:off x="1468978" y="4859867"/>
            <a:ext cx="1054090" cy="110718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53834" y="4722635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Иные источники  234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054,80688 </a:t>
            </a:r>
            <a:r>
              <a:rPr lang="ru-RU" sz="1600" dirty="0" smtClean="0">
                <a:ln w="0"/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тыс. руб.</a:t>
            </a:r>
          </a:p>
        </p:txBody>
      </p:sp>
      <p:sp>
        <p:nvSpPr>
          <p:cNvPr id="25" name="椭圆 79"/>
          <p:cNvSpPr/>
          <p:nvPr/>
        </p:nvSpPr>
        <p:spPr>
          <a:xfrm>
            <a:off x="738911" y="3547152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43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18038</TotalTime>
  <Words>1110</Words>
  <Application>Microsoft Office PowerPoint</Application>
  <PresentationFormat>Экран (4:3)</PresentationFormat>
  <Paragraphs>95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21" baseType="lpstr">
      <vt:lpstr>微软雅黑</vt:lpstr>
      <vt:lpstr>Arial</vt:lpstr>
      <vt:lpstr>Calibri</vt:lpstr>
      <vt:lpstr>Cambria</vt:lpstr>
      <vt:lpstr>Century</vt:lpstr>
      <vt:lpstr>DejaVu Sans Light</vt:lpstr>
      <vt:lpstr>Franklin Gothic Book</vt:lpstr>
      <vt:lpstr>Franklin Gothic Medium</vt:lpstr>
      <vt:lpstr>Perpetua</vt:lpstr>
      <vt:lpstr>Times New Roman</vt:lpstr>
      <vt:lpstr>Vida 32 Pro</vt:lpstr>
      <vt:lpstr>Wingdings 2</vt:lpstr>
      <vt:lpstr>Справедливость</vt:lpstr>
      <vt:lpstr>Публичная декларация муниципальной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komkultur@mail.ru</cp:lastModifiedBy>
  <cp:revision>944</cp:revision>
  <cp:lastPrinted>2022-10-07T04:26:00Z</cp:lastPrinted>
  <dcterms:created xsi:type="dcterms:W3CDTF">2018-09-04T12:10:47Z</dcterms:created>
  <dcterms:modified xsi:type="dcterms:W3CDTF">2023-06-28T10:42:23Z</dcterms:modified>
</cp:coreProperties>
</file>