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notesSlides/notesSlide12.xml" ContentType="application/vnd.openxmlformats-officedocument.presentationml.notesSlid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diagrams/drawing12.xml" ContentType="application/vnd.ms-office.drawingml.diagramDrawing+xml"/>
  <Override PartName="/ppt/diagrams/layout13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quickStyle12.xml" ContentType="application/vnd.openxmlformats-officedocument.drawingml.diagramStyle+xml"/>
  <Override PartName="/ppt/notesSlides/notesSlide11.xml" ContentType="application/vnd.openxmlformats-officedocument.presentationml.notesSlide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71" r:id="rId2"/>
    <p:sldId id="272" r:id="rId3"/>
    <p:sldId id="273" r:id="rId4"/>
    <p:sldId id="286" r:id="rId5"/>
    <p:sldId id="278" r:id="rId6"/>
    <p:sldId id="292" r:id="rId7"/>
    <p:sldId id="284" r:id="rId8"/>
    <p:sldId id="277" r:id="rId9"/>
    <p:sldId id="275" r:id="rId10"/>
    <p:sldId id="276" r:id="rId11"/>
    <p:sldId id="289" r:id="rId12"/>
    <p:sldId id="290" r:id="rId13"/>
    <p:sldId id="279" r:id="rId14"/>
    <p:sldId id="293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16601"/>
    <a:srgbClr val="015B16"/>
    <a:srgbClr val="108101"/>
    <a:srgbClr val="EE7700"/>
    <a:srgbClr val="F8F7EC"/>
    <a:srgbClr val="FFA3EB"/>
    <a:srgbClr val="FFE7FA"/>
    <a:srgbClr val="00B7D0"/>
    <a:srgbClr val="FFEFF1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82" autoAdjust="0"/>
    <p:restoredTop sz="80805" autoAdjust="0"/>
  </p:normalViewPr>
  <p:slideViewPr>
    <p:cSldViewPr>
      <p:cViewPr>
        <p:scale>
          <a:sx n="109" d="100"/>
          <a:sy n="109" d="100"/>
        </p:scale>
        <p:origin x="-167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/>
      <c:txPr>
        <a:bodyPr/>
        <a:lstStyle/>
        <a:p>
          <a:pPr>
            <a:defRPr sz="2200">
              <a:latin typeface="Bookman Old Style" pitchFamily="18" charset="0"/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'таблица 2'!$B$302</c:f>
              <c:strCache>
                <c:ptCount val="1"/>
                <c:pt idx="0">
                  <c:v>Сумма, тыс. рублей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3212921490567767"/>
                  <c:y val="-9.460263767896022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ru-RU" dirty="0" smtClean="0"/>
                      <a:t>2</a:t>
                    </a:r>
                    <a:r>
                      <a:rPr lang="ru-RU" baseline="0" dirty="0" smtClean="0"/>
                      <a:t> 286,20000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.11129442409639713"/>
                  <c:y val="-1.446173532947621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405,00000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en-US" dirty="0" smtClean="0"/>
                      <a:t>4</a:t>
                    </a:r>
                    <a:r>
                      <a:rPr lang="ru-RU" dirty="0" smtClean="0"/>
                      <a:t>08</a:t>
                    </a:r>
                    <a:r>
                      <a:rPr lang="ru-RU" baseline="0" dirty="0" smtClean="0"/>
                      <a:t> 747,49885</a:t>
                    </a:r>
                    <a:r>
                      <a:rPr lang="en-US" dirty="0" smtClean="0"/>
                      <a:t>   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ru-RU" dirty="0" smtClean="0"/>
                      <a:t>828</a:t>
                    </a:r>
                    <a:r>
                      <a:rPr lang="ru-RU" baseline="0" dirty="0" smtClean="0"/>
                      <a:t> 831,07181</a:t>
                    </a:r>
                    <a:r>
                      <a:rPr lang="en-US" dirty="0" smtClean="0"/>
                      <a:t>   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i="1">
                    <a:latin typeface="Bookman Old Style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'таблица 2'!$A$303:$A$306</c:f>
              <c:strCache>
                <c:ptCount val="4"/>
                <c:pt idx="0">
                  <c:v>Федеральный бюджет </c:v>
                </c:pt>
                <c:pt idx="1">
                  <c:v>Бюджет Ханты-Мансийского автономного округа - Югры</c:v>
                </c:pt>
                <c:pt idx="2">
                  <c:v>Бюджет муниципального образования Нефтеюганский район</c:v>
                </c:pt>
                <c:pt idx="3">
                  <c:v>Иные источники</c:v>
                </c:pt>
              </c:strCache>
            </c:strRef>
          </c:cat>
          <c:val>
            <c:numRef>
              <c:f>'таблица 2'!$B$303:$B$306</c:f>
              <c:numCache>
                <c:formatCode>_-* #,##0.00000\ _₽_-;\-* #,##0.00000\ _₽_-;_-* "-"??\ _₽_-;_-@_-</c:formatCode>
                <c:ptCount val="4"/>
                <c:pt idx="0">
                  <c:v>5082.6000000000004</c:v>
                </c:pt>
                <c:pt idx="1">
                  <c:v>903.59999999999991</c:v>
                </c:pt>
                <c:pt idx="2">
                  <c:v>424188.66346999997</c:v>
                </c:pt>
                <c:pt idx="3">
                  <c:v>550155.31357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spPr>
    <a:gradFill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907C4B-011C-49E5-B54D-62506CF5D3C8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7BCB-EC0E-41E6-A2D5-91E93DAF61C1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</a:t>
          </a:r>
        </a:p>
      </dgm:t>
    </dgm:pt>
    <dgm:pt modelId="{FBC7CD1C-1ADB-4340-A659-615A4F8E6CD0}" type="parTrans" cxnId="{08E01671-FB75-45DF-B6B4-7E1B728F2C5F}">
      <dgm:prSet/>
      <dgm:spPr/>
      <dgm:t>
        <a:bodyPr/>
        <a:lstStyle/>
        <a:p>
          <a:endParaRPr lang="ru-RU"/>
        </a:p>
      </dgm:t>
    </dgm:pt>
    <dgm:pt modelId="{540E5955-FE5C-4423-860E-8C85FBCDB187}" type="sibTrans" cxnId="{08E01671-FB75-45DF-B6B4-7E1B728F2C5F}">
      <dgm:prSet/>
      <dgm:spPr/>
      <dgm:t>
        <a:bodyPr/>
        <a:lstStyle/>
        <a:p>
          <a:endParaRPr lang="ru-RU"/>
        </a:p>
      </dgm:t>
    </dgm:pt>
    <dgm:pt modelId="{E304BB5B-7E8A-46F6-8C98-7F47611588A6}">
      <dgm:prSet phldrT="[Текст]"/>
      <dgm:spPr/>
      <dgm:t>
        <a:bodyPr/>
        <a:lstStyle/>
        <a:p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35B7E62E-53A0-4243-B213-7753007D896B}" type="parTrans" cxnId="{96FAB0F2-94C4-4A5E-8224-F26DBBF35000}">
      <dgm:prSet/>
      <dgm:spPr/>
      <dgm:t>
        <a:bodyPr/>
        <a:lstStyle/>
        <a:p>
          <a:endParaRPr lang="ru-RU"/>
        </a:p>
      </dgm:t>
    </dgm:pt>
    <dgm:pt modelId="{406642F2-3BA9-4D03-B75A-8B06B33DE793}" type="sibTrans" cxnId="{96FAB0F2-94C4-4A5E-8224-F26DBBF35000}">
      <dgm:prSet/>
      <dgm:spPr/>
      <dgm:t>
        <a:bodyPr/>
        <a:lstStyle/>
        <a:p>
          <a:endParaRPr lang="ru-RU"/>
        </a:p>
      </dgm:t>
    </dgm:pt>
    <dgm:pt modelId="{90388D2E-1D93-4A5F-97D6-8BE91124062A}" type="pres">
      <dgm:prSet presAssocID="{9B907C4B-011C-49E5-B54D-62506CF5D3C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8194FD-1B9E-4663-B053-5CD2D2C9C2C4}" type="pres">
      <dgm:prSet presAssocID="{93B97BCB-EC0E-41E6-A2D5-91E93DAF61C1}" presName="compNode" presStyleCnt="0"/>
      <dgm:spPr/>
    </dgm:pt>
    <dgm:pt modelId="{D762DAEE-B161-49D5-897E-7B92C9BDDB84}" type="pres">
      <dgm:prSet presAssocID="{93B97BCB-EC0E-41E6-A2D5-91E93DAF61C1}" presName="noGeometry" presStyleCnt="0"/>
      <dgm:spPr/>
    </dgm:pt>
    <dgm:pt modelId="{97BD84D7-B52D-4A27-9E5B-28135E6C04F7}" type="pres">
      <dgm:prSet presAssocID="{93B97BCB-EC0E-41E6-A2D5-91E93DAF61C1}" presName="childTextVisible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07005-764C-4E33-B1C9-257F8A6F25D8}" type="pres">
      <dgm:prSet presAssocID="{93B97BCB-EC0E-41E6-A2D5-91E93DAF61C1}" presName="childTextHidden" presStyleLbl="bgAccFollowNode1" presStyleIdx="0" presStyleCnt="1"/>
      <dgm:spPr/>
      <dgm:t>
        <a:bodyPr/>
        <a:lstStyle/>
        <a:p>
          <a:endParaRPr lang="ru-RU"/>
        </a:p>
      </dgm:t>
    </dgm:pt>
    <dgm:pt modelId="{D87CEC83-CE32-41CD-8516-E9B13621AD11}" type="pres">
      <dgm:prSet presAssocID="{93B97BCB-EC0E-41E6-A2D5-91E93DAF61C1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3968AA-ADCE-4FA7-8AC7-9365E49A6385}" type="presOf" srcId="{93B97BCB-EC0E-41E6-A2D5-91E93DAF61C1}" destId="{D87CEC83-CE32-41CD-8516-E9B13621AD11}" srcOrd="0" destOrd="0" presId="urn:microsoft.com/office/officeart/2005/8/layout/hProcess6"/>
    <dgm:cxn modelId="{07FDBD36-5744-4590-A546-51158FB135E9}" type="presOf" srcId="{E304BB5B-7E8A-46F6-8C98-7F47611588A6}" destId="{97507005-764C-4E33-B1C9-257F8A6F25D8}" srcOrd="1" destOrd="0" presId="urn:microsoft.com/office/officeart/2005/8/layout/hProcess6"/>
    <dgm:cxn modelId="{96FAB0F2-94C4-4A5E-8224-F26DBBF35000}" srcId="{93B97BCB-EC0E-41E6-A2D5-91E93DAF61C1}" destId="{E304BB5B-7E8A-46F6-8C98-7F47611588A6}" srcOrd="0" destOrd="0" parTransId="{35B7E62E-53A0-4243-B213-7753007D896B}" sibTransId="{406642F2-3BA9-4D03-B75A-8B06B33DE793}"/>
    <dgm:cxn modelId="{6E38B611-CEAE-4FBD-9BAD-46E9B5512A49}" type="presOf" srcId="{9B907C4B-011C-49E5-B54D-62506CF5D3C8}" destId="{90388D2E-1D93-4A5F-97D6-8BE91124062A}" srcOrd="0" destOrd="0" presId="urn:microsoft.com/office/officeart/2005/8/layout/hProcess6"/>
    <dgm:cxn modelId="{BC6883BC-EA4E-4DB5-8CBA-00B172ED1ADB}" type="presOf" srcId="{E304BB5B-7E8A-46F6-8C98-7F47611588A6}" destId="{97BD84D7-B52D-4A27-9E5B-28135E6C04F7}" srcOrd="0" destOrd="0" presId="urn:microsoft.com/office/officeart/2005/8/layout/hProcess6"/>
    <dgm:cxn modelId="{08E01671-FB75-45DF-B6B4-7E1B728F2C5F}" srcId="{9B907C4B-011C-49E5-B54D-62506CF5D3C8}" destId="{93B97BCB-EC0E-41E6-A2D5-91E93DAF61C1}" srcOrd="0" destOrd="0" parTransId="{FBC7CD1C-1ADB-4340-A659-615A4F8E6CD0}" sibTransId="{540E5955-FE5C-4423-860E-8C85FBCDB187}"/>
    <dgm:cxn modelId="{48838601-1CD1-4772-A765-BE4A704D41BC}" type="presParOf" srcId="{90388D2E-1D93-4A5F-97D6-8BE91124062A}" destId="{678194FD-1B9E-4663-B053-5CD2D2C9C2C4}" srcOrd="0" destOrd="0" presId="urn:microsoft.com/office/officeart/2005/8/layout/hProcess6"/>
    <dgm:cxn modelId="{558B17FC-C8C9-4ACD-88AA-0109E1497424}" type="presParOf" srcId="{678194FD-1B9E-4663-B053-5CD2D2C9C2C4}" destId="{D762DAEE-B161-49D5-897E-7B92C9BDDB84}" srcOrd="0" destOrd="0" presId="urn:microsoft.com/office/officeart/2005/8/layout/hProcess6"/>
    <dgm:cxn modelId="{454ED217-5278-4048-9586-957673C7E656}" type="presParOf" srcId="{678194FD-1B9E-4663-B053-5CD2D2C9C2C4}" destId="{97BD84D7-B52D-4A27-9E5B-28135E6C04F7}" srcOrd="1" destOrd="0" presId="urn:microsoft.com/office/officeart/2005/8/layout/hProcess6"/>
    <dgm:cxn modelId="{4C3D1ECE-ABD7-4578-80DD-123B06B95DF9}" type="presParOf" srcId="{678194FD-1B9E-4663-B053-5CD2D2C9C2C4}" destId="{97507005-764C-4E33-B1C9-257F8A6F25D8}" srcOrd="2" destOrd="0" presId="urn:microsoft.com/office/officeart/2005/8/layout/hProcess6"/>
    <dgm:cxn modelId="{153B1E74-2800-4DB6-A734-EDE067C60B2F}" type="presParOf" srcId="{678194FD-1B9E-4663-B053-5CD2D2C9C2C4}" destId="{D87CEC83-CE32-41CD-8516-E9B13621AD11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r>
            <a:rPr lang="ru-RU" b="1" u="sng" dirty="0" smtClean="0">
              <a:solidFill>
                <a:srgbClr val="E16601"/>
              </a:solidFill>
            </a:rPr>
            <a:t>1. Число посещений культурных мероприятий, тыс. единиц</a:t>
          </a:r>
        </a:p>
        <a:p>
          <a:r>
            <a:rPr lang="ru-RU" b="1" u="sng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b="1" u="sng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X="94196" custLinFactNeighborX="2948" custLinFactNeighborY="-395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Y="123542" custLinFactNeighborX="-2710" custLinFactNeighborY="-19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CEFFC9-C45F-4789-BA6E-77FE4D5DD973}" type="presOf" srcId="{BA02AD00-9682-4FE7-8803-4337FAFB4843}" destId="{6C4A07D5-6F8F-4381-9D50-3640D24D8B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D7CF781F-A2F4-4EA9-96AE-53F2D4AAD4DE}" type="presOf" srcId="{C2457D74-611F-46F5-A1D7-20F6B5A65D13}" destId="{6EB630FA-BF1E-4BF9-AAAF-6A6580C9FE7F}" srcOrd="0" destOrd="0" presId="urn:microsoft.com/office/officeart/2005/8/layout/hierarchy3"/>
    <dgm:cxn modelId="{63949F3A-DC0E-4893-B1EF-9E2228BA8A4A}" type="presOf" srcId="{B4C74A82-B3F6-4AAC-9DED-BEFBCD538F6D}" destId="{14C4F992-61E4-4FE3-9502-A4015030C798}" srcOrd="1" destOrd="0" presId="urn:microsoft.com/office/officeart/2005/8/layout/hierarchy3"/>
    <dgm:cxn modelId="{53F665AD-5AC2-481C-94A1-3208755A970B}" type="presOf" srcId="{21885994-604D-4E8E-BF5B-6C1EC58CFDD8}" destId="{C251656B-826E-4089-8FB6-E8EC6380C15C}" srcOrd="0" destOrd="0" presId="urn:microsoft.com/office/officeart/2005/8/layout/hierarchy3"/>
    <dgm:cxn modelId="{C077A578-11DB-4136-A531-783611DE8186}" type="presOf" srcId="{B4C74A82-B3F6-4AAC-9DED-BEFBCD538F6D}" destId="{97BF3785-E205-48DC-97E9-9F50C8394618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F4E52896-9E84-46DE-B58C-3C1FD828280A}" type="presParOf" srcId="{6C4A07D5-6F8F-4381-9D50-3640D24D8B7F}" destId="{2B09798B-88E3-4468-95C6-D0B0E92DCC03}" srcOrd="0" destOrd="0" presId="urn:microsoft.com/office/officeart/2005/8/layout/hierarchy3"/>
    <dgm:cxn modelId="{B3D9B892-A2B2-4FB0-B4CF-37074CEECEF8}" type="presParOf" srcId="{2B09798B-88E3-4468-95C6-D0B0E92DCC03}" destId="{8A83A3B5-C338-4728-8BDB-E456503860BB}" srcOrd="0" destOrd="0" presId="urn:microsoft.com/office/officeart/2005/8/layout/hierarchy3"/>
    <dgm:cxn modelId="{353AC730-E9CD-4830-8B22-35C73ACD9DED}" type="presParOf" srcId="{8A83A3B5-C338-4728-8BDB-E456503860BB}" destId="{97BF3785-E205-48DC-97E9-9F50C8394618}" srcOrd="0" destOrd="0" presId="urn:microsoft.com/office/officeart/2005/8/layout/hierarchy3"/>
    <dgm:cxn modelId="{91B05892-156A-4EB5-B4BE-8E2F1C21F964}" type="presParOf" srcId="{8A83A3B5-C338-4728-8BDB-E456503860BB}" destId="{14C4F992-61E4-4FE3-9502-A4015030C798}" srcOrd="1" destOrd="0" presId="urn:microsoft.com/office/officeart/2005/8/layout/hierarchy3"/>
    <dgm:cxn modelId="{85CD5E58-9E58-4025-A831-56F0AD087C41}" type="presParOf" srcId="{2B09798B-88E3-4468-95C6-D0B0E92DCC03}" destId="{A3F24835-6A61-4253-AB1D-203BFBBCE72D}" srcOrd="1" destOrd="0" presId="urn:microsoft.com/office/officeart/2005/8/layout/hierarchy3"/>
    <dgm:cxn modelId="{B09906AA-25A0-4FCD-B483-1402CF59AA0D}" type="presParOf" srcId="{A3F24835-6A61-4253-AB1D-203BFBBCE72D}" destId="{C251656B-826E-4089-8FB6-E8EC6380C15C}" srcOrd="0" destOrd="0" presId="urn:microsoft.com/office/officeart/2005/8/layout/hierarchy3"/>
    <dgm:cxn modelId="{3572C68C-9823-4F5F-BE8B-3F2D00C4570C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r>
            <a:rPr lang="ru-RU" sz="1200" b="1" u="sng" dirty="0" smtClean="0">
              <a:solidFill>
                <a:srgbClr val="E16601"/>
              </a:solidFill>
            </a:rPr>
            <a:t>Целевые показатели:</a:t>
          </a:r>
          <a:endParaRPr lang="ru-RU" sz="1200" b="1" u="sng" dirty="0">
            <a:solidFill>
              <a:srgbClr val="E16601"/>
            </a:solidFill>
          </a:endParaRPr>
        </a:p>
        <a:p>
          <a:r>
            <a:rPr lang="ru-RU" sz="1200" b="1" u="none" dirty="0" smtClean="0">
              <a:solidFill>
                <a:srgbClr val="E16601"/>
              </a:solidFill>
            </a:rPr>
            <a:t>1. </a:t>
          </a:r>
          <a:r>
            <a:rPr lang="ru-RU" sz="1200" b="1" u="sng" dirty="0" smtClean="0">
              <a:solidFill>
                <a:srgbClr val="E16601"/>
              </a:solidFill>
            </a:rPr>
            <a:t>Число посещений культурных мероприятий, тыс. единиц</a:t>
          </a:r>
        </a:p>
        <a:p>
          <a:r>
            <a:rPr lang="ru-RU" sz="1200" b="1" u="sng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sz="1200" b="1" u="sng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LinFactNeighborX="3231" custLinFactNeighborY="-12613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13579" custScaleY="123542" custLinFactNeighborX="1295" custLinFactNeighborY="-19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3248BD-AF9F-4F2F-AACB-E8D6BAF4C935}" type="presOf" srcId="{21885994-604D-4E8E-BF5B-6C1EC58CFDD8}" destId="{C251656B-826E-4089-8FB6-E8EC6380C15C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E4B1188-194F-44D4-B058-DD39264F84B0}" type="presOf" srcId="{B4C74A82-B3F6-4AAC-9DED-BEFBCD538F6D}" destId="{14C4F992-61E4-4FE3-9502-A4015030C798}" srcOrd="1" destOrd="0" presId="urn:microsoft.com/office/officeart/2005/8/layout/hierarchy3"/>
    <dgm:cxn modelId="{361E146D-0E43-4535-BA75-CDC8E22F3182}" type="presOf" srcId="{BA02AD00-9682-4FE7-8803-4337FAFB4843}" destId="{6C4A07D5-6F8F-4381-9D50-3640D24D8B7F}" srcOrd="0" destOrd="0" presId="urn:microsoft.com/office/officeart/2005/8/layout/hierarchy3"/>
    <dgm:cxn modelId="{D0234B2C-2F32-4D75-87AC-01AF60B09821}" type="presOf" srcId="{B4C74A82-B3F6-4AAC-9DED-BEFBCD538F6D}" destId="{97BF3785-E205-48DC-97E9-9F50C8394618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4AC43212-F6A1-41C1-AF79-D00025575DCF}" type="presOf" srcId="{C2457D74-611F-46F5-A1D7-20F6B5A65D13}" destId="{6EB630FA-BF1E-4BF9-AAAF-6A6580C9FE7F}" srcOrd="0" destOrd="0" presId="urn:microsoft.com/office/officeart/2005/8/layout/hierarchy3"/>
    <dgm:cxn modelId="{B39CFD2C-D6F8-410E-AC20-0B26A63783B3}" type="presParOf" srcId="{6C4A07D5-6F8F-4381-9D50-3640D24D8B7F}" destId="{2B09798B-88E3-4468-95C6-D0B0E92DCC03}" srcOrd="0" destOrd="0" presId="urn:microsoft.com/office/officeart/2005/8/layout/hierarchy3"/>
    <dgm:cxn modelId="{9A51A059-479F-44EA-8A65-2974D4BBE429}" type="presParOf" srcId="{2B09798B-88E3-4468-95C6-D0B0E92DCC03}" destId="{8A83A3B5-C338-4728-8BDB-E456503860BB}" srcOrd="0" destOrd="0" presId="urn:microsoft.com/office/officeart/2005/8/layout/hierarchy3"/>
    <dgm:cxn modelId="{6AB688F8-2FD4-4CFD-9C67-2FFAF9123AB5}" type="presParOf" srcId="{8A83A3B5-C338-4728-8BDB-E456503860BB}" destId="{97BF3785-E205-48DC-97E9-9F50C8394618}" srcOrd="0" destOrd="0" presId="urn:microsoft.com/office/officeart/2005/8/layout/hierarchy3"/>
    <dgm:cxn modelId="{047D3D14-53B6-4D97-B6EA-3CBC88068805}" type="presParOf" srcId="{8A83A3B5-C338-4728-8BDB-E456503860BB}" destId="{14C4F992-61E4-4FE3-9502-A4015030C798}" srcOrd="1" destOrd="0" presId="urn:microsoft.com/office/officeart/2005/8/layout/hierarchy3"/>
    <dgm:cxn modelId="{FF343A9F-0C2F-4F9F-8DC9-544E06F57CE9}" type="presParOf" srcId="{2B09798B-88E3-4468-95C6-D0B0E92DCC03}" destId="{A3F24835-6A61-4253-AB1D-203BFBBCE72D}" srcOrd="1" destOrd="0" presId="urn:microsoft.com/office/officeart/2005/8/layout/hierarchy3"/>
    <dgm:cxn modelId="{B9DAC150-85FD-4787-8561-112D5E00FDF1}" type="presParOf" srcId="{A3F24835-6A61-4253-AB1D-203BFBBCE72D}" destId="{C251656B-826E-4089-8FB6-E8EC6380C15C}" srcOrd="0" destOrd="0" presId="urn:microsoft.com/office/officeart/2005/8/layout/hierarchy3"/>
    <dgm:cxn modelId="{1068E0E1-488C-4FF8-B6C2-F1626CFC9AFD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r>
            <a:rPr lang="ru-RU" sz="1200" b="1" u="sng" dirty="0">
              <a:solidFill>
                <a:srgbClr val="E16601"/>
              </a:solidFill>
            </a:rPr>
            <a:t>Целевой показатель:</a:t>
          </a:r>
        </a:p>
        <a:p>
          <a:r>
            <a:rPr lang="ru-RU" sz="1200" b="1" u="none" dirty="0">
              <a:solidFill>
                <a:srgbClr val="E16601"/>
              </a:solidFill>
            </a:rPr>
            <a:t>7. Количество волонтеров, вовлеченных в программу «Волонтеры культуры», человек (нарастающим итогом)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LinFactNeighborX="3231" custLinFactNeighborY="-12613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Y="84481" custLinFactNeighborX="-4022" custLinFactNeighborY="2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3D4AD1-E8EA-461F-AC6A-1FF26A7DF837}" type="presOf" srcId="{C2457D74-611F-46F5-A1D7-20F6B5A65D13}" destId="{6EB630FA-BF1E-4BF9-AAAF-6A6580C9FE7F}" srcOrd="0" destOrd="0" presId="urn:microsoft.com/office/officeart/2005/8/layout/hierarchy3"/>
    <dgm:cxn modelId="{29097677-B792-4764-8261-CAD6F45456FB}" type="presOf" srcId="{BA02AD00-9682-4FE7-8803-4337FAFB4843}" destId="{6C4A07D5-6F8F-4381-9D50-3640D24D8B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13F0AFC5-B07C-4D33-BBAE-44A562639EFE}" type="presOf" srcId="{B4C74A82-B3F6-4AAC-9DED-BEFBCD538F6D}" destId="{14C4F992-61E4-4FE3-9502-A4015030C798}" srcOrd="1" destOrd="0" presId="urn:microsoft.com/office/officeart/2005/8/layout/hierarchy3"/>
    <dgm:cxn modelId="{AF9852D1-A59E-4BE8-B944-FBD19647B1D0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EFD9F2C9-80AA-41C9-B83A-446521EDCE7C}" type="presOf" srcId="{B4C74A82-B3F6-4AAC-9DED-BEFBCD538F6D}" destId="{97BF3785-E205-48DC-97E9-9F50C8394618}" srcOrd="0" destOrd="0" presId="urn:microsoft.com/office/officeart/2005/8/layout/hierarchy3"/>
    <dgm:cxn modelId="{A5BE551D-BBDB-4784-8187-FB73DAD0B1B2}" type="presParOf" srcId="{6C4A07D5-6F8F-4381-9D50-3640D24D8B7F}" destId="{2B09798B-88E3-4468-95C6-D0B0E92DCC03}" srcOrd="0" destOrd="0" presId="urn:microsoft.com/office/officeart/2005/8/layout/hierarchy3"/>
    <dgm:cxn modelId="{FFCB9052-9932-4BCA-B1D8-4E5364FC94EE}" type="presParOf" srcId="{2B09798B-88E3-4468-95C6-D0B0E92DCC03}" destId="{8A83A3B5-C338-4728-8BDB-E456503860BB}" srcOrd="0" destOrd="0" presId="urn:microsoft.com/office/officeart/2005/8/layout/hierarchy3"/>
    <dgm:cxn modelId="{AA8F3089-5FD8-4DD8-9224-045C50641BAB}" type="presParOf" srcId="{8A83A3B5-C338-4728-8BDB-E456503860BB}" destId="{97BF3785-E205-48DC-97E9-9F50C8394618}" srcOrd="0" destOrd="0" presId="urn:microsoft.com/office/officeart/2005/8/layout/hierarchy3"/>
    <dgm:cxn modelId="{53BE4158-EDEA-45B7-BA48-A5CD51AEF568}" type="presParOf" srcId="{8A83A3B5-C338-4728-8BDB-E456503860BB}" destId="{14C4F992-61E4-4FE3-9502-A4015030C798}" srcOrd="1" destOrd="0" presId="urn:microsoft.com/office/officeart/2005/8/layout/hierarchy3"/>
    <dgm:cxn modelId="{78F5DC8D-5128-4E9C-97F9-62FA56130E39}" type="presParOf" srcId="{2B09798B-88E3-4468-95C6-D0B0E92DCC03}" destId="{A3F24835-6A61-4253-AB1D-203BFBBCE72D}" srcOrd="1" destOrd="0" presId="urn:microsoft.com/office/officeart/2005/8/layout/hierarchy3"/>
    <dgm:cxn modelId="{8510BC45-C0D0-461E-AD88-F29E30EBA37F}" type="presParOf" srcId="{A3F24835-6A61-4253-AB1D-203BFBBCE72D}" destId="{C251656B-826E-4089-8FB6-E8EC6380C15C}" srcOrd="0" destOrd="0" presId="urn:microsoft.com/office/officeart/2005/8/layout/hierarchy3"/>
    <dgm:cxn modelId="{424E4EEE-86E0-4C5F-B897-75C77E7CEC50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III</a:t>
          </a:r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«Совершенствование системы управления в сфере </a:t>
          </a:r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культуры и архивного дела»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chemeClr val="accent4">
                  <a:lumMod val="50000"/>
                </a:schemeClr>
              </a:solidFill>
            </a:rPr>
            <a:t>Целевой показатель:</a:t>
          </a:r>
        </a:p>
        <a:p>
          <a:pPr algn="ctr"/>
          <a:r>
            <a:rPr lang="ru-RU" b="1" u="sng" dirty="0">
              <a:solidFill>
                <a:schemeClr val="accent4">
                  <a:lumMod val="50000"/>
                </a:schemeClr>
              </a:solidFill>
            </a:rPr>
            <a:t>Число посещений культурных мероприятий, (тыс. единиц)</a:t>
          </a: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Y="149648" custLinFactNeighborX="3723" custLinFactNeighborY="-21802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09064" custScaleY="93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EBA5D886-6CEC-409E-9744-8B96753BE4DD}" type="presOf" srcId="{BA02AD00-9682-4FE7-8803-4337FAFB4843}" destId="{6C4A07D5-6F8F-4381-9D50-3640D24D8B7F}" srcOrd="0" destOrd="0" presId="urn:microsoft.com/office/officeart/2005/8/layout/hierarchy3"/>
    <dgm:cxn modelId="{43885179-37AB-4C9A-87B4-9F3F937EC272}" type="presOf" srcId="{B4C74A82-B3F6-4AAC-9DED-BEFBCD538F6D}" destId="{14C4F992-61E4-4FE3-9502-A4015030C798}" srcOrd="1" destOrd="0" presId="urn:microsoft.com/office/officeart/2005/8/layout/hierarchy3"/>
    <dgm:cxn modelId="{B637886E-1B9F-47A7-BD5F-F1E2EC4BF752}" type="presOf" srcId="{C2457D74-611F-46F5-A1D7-20F6B5A65D13}" destId="{6EB630FA-BF1E-4BF9-AAAF-6A6580C9FE7F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D87D9F80-7D10-40F6-805D-CA060A49DC12}" type="presOf" srcId="{B4C74A82-B3F6-4AAC-9DED-BEFBCD538F6D}" destId="{97BF3785-E205-48DC-97E9-9F50C8394618}" srcOrd="0" destOrd="0" presId="urn:microsoft.com/office/officeart/2005/8/layout/hierarchy3"/>
    <dgm:cxn modelId="{27BF6FE5-449A-4555-988A-56E489A1E15F}" type="presOf" srcId="{21885994-604D-4E8E-BF5B-6C1EC58CFDD8}" destId="{C251656B-826E-4089-8FB6-E8EC6380C15C}" srcOrd="0" destOrd="0" presId="urn:microsoft.com/office/officeart/2005/8/layout/hierarchy3"/>
    <dgm:cxn modelId="{79575E18-5426-4686-89B3-FDC50E8A9D15}" type="presParOf" srcId="{6C4A07D5-6F8F-4381-9D50-3640D24D8B7F}" destId="{2B09798B-88E3-4468-95C6-D0B0E92DCC03}" srcOrd="0" destOrd="0" presId="urn:microsoft.com/office/officeart/2005/8/layout/hierarchy3"/>
    <dgm:cxn modelId="{DF76C35B-01E1-4E88-B27D-49BE3EE57CBB}" type="presParOf" srcId="{2B09798B-88E3-4468-95C6-D0B0E92DCC03}" destId="{8A83A3B5-C338-4728-8BDB-E456503860BB}" srcOrd="0" destOrd="0" presId="urn:microsoft.com/office/officeart/2005/8/layout/hierarchy3"/>
    <dgm:cxn modelId="{4F3CC0AF-FBA5-48D6-BA7C-80820240AFBA}" type="presParOf" srcId="{8A83A3B5-C338-4728-8BDB-E456503860BB}" destId="{97BF3785-E205-48DC-97E9-9F50C8394618}" srcOrd="0" destOrd="0" presId="urn:microsoft.com/office/officeart/2005/8/layout/hierarchy3"/>
    <dgm:cxn modelId="{760D12FB-AE4C-4AD5-AA2C-B9CE4322334F}" type="presParOf" srcId="{8A83A3B5-C338-4728-8BDB-E456503860BB}" destId="{14C4F992-61E4-4FE3-9502-A4015030C798}" srcOrd="1" destOrd="0" presId="urn:microsoft.com/office/officeart/2005/8/layout/hierarchy3"/>
    <dgm:cxn modelId="{86B64DEE-13C8-4A1E-9BA3-A08D3A9B1903}" type="presParOf" srcId="{2B09798B-88E3-4468-95C6-D0B0E92DCC03}" destId="{A3F24835-6A61-4253-AB1D-203BFBBCE72D}" srcOrd="1" destOrd="0" presId="urn:microsoft.com/office/officeart/2005/8/layout/hierarchy3"/>
    <dgm:cxn modelId="{3D3FF70D-0359-4990-9505-2D6B86695DC3}" type="presParOf" srcId="{A3F24835-6A61-4253-AB1D-203BFBBCE72D}" destId="{C251656B-826E-4089-8FB6-E8EC6380C15C}" srcOrd="0" destOrd="0" presId="urn:microsoft.com/office/officeart/2005/8/layout/hierarchy3"/>
    <dgm:cxn modelId="{A3A66715-E34D-42A9-B786-95C5EF225E08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III</a:t>
          </a:r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«Совершенствование системы управления в сфере </a:t>
          </a:r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культуры и архивного дела»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 smtClean="0">
              <a:solidFill>
                <a:schemeClr val="accent4">
                  <a:lumMod val="50000"/>
                </a:schemeClr>
              </a:solidFill>
            </a:rPr>
            <a:t>Целевой показатель:</a:t>
          </a:r>
        </a:p>
        <a:p>
          <a:pPr algn="ctr"/>
          <a:r>
            <a:rPr lang="ru-RU" b="1" u="sng" dirty="0" smtClean="0">
              <a:solidFill>
                <a:schemeClr val="accent4">
                  <a:lumMod val="50000"/>
                </a:schemeClr>
              </a:solidFill>
            </a:rPr>
            <a:t>Количество архивных дел особо ценных и наиболее востребованных, включая аудио и видео, переведенных в электронный вид, хранящихся в архиве Нефтеюганского района, единиц хранения (ежегодно)</a:t>
          </a:r>
          <a:endParaRPr lang="ru-RU" b="1" u="sng" dirty="0">
            <a:solidFill>
              <a:schemeClr val="accent4">
                <a:lumMod val="50000"/>
              </a:schemeClr>
            </a:solidFill>
          </a:endParaRPr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Y="149648" custLinFactNeighborX="3723" custLinFactNeighborY="-21802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15495" custScaleY="116610" custLinFactNeighborX="885" custLinFactNeighborY="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A0DD3A-42E0-4BE1-B66E-96B9C250AD03}" type="presOf" srcId="{BA02AD00-9682-4FE7-8803-4337FAFB4843}" destId="{6C4A07D5-6F8F-4381-9D50-3640D24D8B7F}" srcOrd="0" destOrd="0" presId="urn:microsoft.com/office/officeart/2005/8/layout/hierarchy3"/>
    <dgm:cxn modelId="{1BF7E91F-2968-4AF6-B11C-253F7BC1EC50}" type="presOf" srcId="{B4C74A82-B3F6-4AAC-9DED-BEFBCD538F6D}" destId="{14C4F992-61E4-4FE3-9502-A4015030C798}" srcOrd="1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A26D7B0F-631E-47A6-AAFF-FADBC449A712}" type="presOf" srcId="{C2457D74-611F-46F5-A1D7-20F6B5A65D13}" destId="{6EB630FA-BF1E-4BF9-AAAF-6A6580C9FE7F}" srcOrd="0" destOrd="0" presId="urn:microsoft.com/office/officeart/2005/8/layout/hierarchy3"/>
    <dgm:cxn modelId="{D0589E92-639A-4E05-8BE1-31C6CF4BECB2}" type="presOf" srcId="{21885994-604D-4E8E-BF5B-6C1EC58CFDD8}" destId="{C251656B-826E-4089-8FB6-E8EC6380C15C}" srcOrd="0" destOrd="0" presId="urn:microsoft.com/office/officeart/2005/8/layout/hierarchy3"/>
    <dgm:cxn modelId="{E8140851-90FA-4F9F-A04E-C0B3649A9747}" type="presOf" srcId="{B4C74A82-B3F6-4AAC-9DED-BEFBCD538F6D}" destId="{97BF3785-E205-48DC-97E9-9F50C8394618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9E8EF8A7-93C2-4657-8AAB-3FBF7B93A12F}" type="presParOf" srcId="{6C4A07D5-6F8F-4381-9D50-3640D24D8B7F}" destId="{2B09798B-88E3-4468-95C6-D0B0E92DCC03}" srcOrd="0" destOrd="0" presId="urn:microsoft.com/office/officeart/2005/8/layout/hierarchy3"/>
    <dgm:cxn modelId="{3F859DDB-BBB7-456E-A909-BB36CBD3DFD3}" type="presParOf" srcId="{2B09798B-88E3-4468-95C6-D0B0E92DCC03}" destId="{8A83A3B5-C338-4728-8BDB-E456503860BB}" srcOrd="0" destOrd="0" presId="urn:microsoft.com/office/officeart/2005/8/layout/hierarchy3"/>
    <dgm:cxn modelId="{26FC1D14-F461-4911-B5EB-51C03EB77017}" type="presParOf" srcId="{8A83A3B5-C338-4728-8BDB-E456503860BB}" destId="{97BF3785-E205-48DC-97E9-9F50C8394618}" srcOrd="0" destOrd="0" presId="urn:microsoft.com/office/officeart/2005/8/layout/hierarchy3"/>
    <dgm:cxn modelId="{E9D7C120-2FFA-4B16-A2E8-976FEC9E3940}" type="presParOf" srcId="{8A83A3B5-C338-4728-8BDB-E456503860BB}" destId="{14C4F992-61E4-4FE3-9502-A4015030C798}" srcOrd="1" destOrd="0" presId="urn:microsoft.com/office/officeart/2005/8/layout/hierarchy3"/>
    <dgm:cxn modelId="{E9107520-5AAA-459F-9FCA-0CFD80B7FA7A}" type="presParOf" srcId="{2B09798B-88E3-4468-95C6-D0B0E92DCC03}" destId="{A3F24835-6A61-4253-AB1D-203BFBBCE72D}" srcOrd="1" destOrd="0" presId="urn:microsoft.com/office/officeart/2005/8/layout/hierarchy3"/>
    <dgm:cxn modelId="{E1E0588C-DFDD-4B6F-86CB-C76C51EF0A80}" type="presParOf" srcId="{A3F24835-6A61-4253-AB1D-203BFBBCE72D}" destId="{C251656B-826E-4089-8FB6-E8EC6380C15C}" srcOrd="0" destOrd="0" presId="urn:microsoft.com/office/officeart/2005/8/layout/hierarchy3"/>
    <dgm:cxn modelId="{CF3ACD63-33C2-400D-ADF0-D1C6E63ED23B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3B8E79-8271-4712-9AE7-629929827D6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B9540E-9964-4091-A374-670FFA8D84EC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1</a:t>
          </a:r>
        </a:p>
      </dgm:t>
    </dgm:pt>
    <dgm:pt modelId="{B662988C-5398-4733-8F1A-08AF07DC7641}" type="parTrans" cxnId="{570A8DEA-81F1-42DF-8404-D12E576D8F5A}">
      <dgm:prSet/>
      <dgm:spPr/>
      <dgm:t>
        <a:bodyPr/>
        <a:lstStyle/>
        <a:p>
          <a:endParaRPr lang="ru-RU"/>
        </a:p>
      </dgm:t>
    </dgm:pt>
    <dgm:pt modelId="{A1E7E0B9-55A9-4166-9042-955FFFBC628C}" type="sibTrans" cxnId="{570A8DEA-81F1-42DF-8404-D12E576D8F5A}">
      <dgm:prSet/>
      <dgm:spPr/>
      <dgm:t>
        <a:bodyPr/>
        <a:lstStyle/>
        <a:p>
          <a:endParaRPr lang="ru-RU"/>
        </a:p>
      </dgm:t>
    </dgm:pt>
    <dgm:pt modelId="{42D55285-0697-4ED3-A821-7C7EFC59A9A0}">
      <dgm:prSet phldrT="[Текст]" custT="1"/>
      <dgm:spPr/>
      <dgm:t>
        <a:bodyPr/>
        <a:lstStyle/>
        <a:p>
          <a:r>
            <a: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Совершенствование и формирование современного имущественного комплекса </a:t>
          </a:r>
          <a:r>
            <a: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учреждений и организаций культуры.</a:t>
          </a:r>
          <a:endParaRPr lang="ru-RU" sz="1400" dirty="0"/>
        </a:p>
      </dgm:t>
    </dgm:pt>
    <dgm:pt modelId="{4702C914-8E12-4434-8AE5-4463373ECE58}" type="parTrans" cxnId="{45F119AF-1456-492F-B29D-3F76D02A63E2}">
      <dgm:prSet/>
      <dgm:spPr/>
      <dgm:t>
        <a:bodyPr/>
        <a:lstStyle/>
        <a:p>
          <a:endParaRPr lang="ru-RU"/>
        </a:p>
      </dgm:t>
    </dgm:pt>
    <dgm:pt modelId="{EB3F2ED8-90F0-4512-B397-68446D2FED8A}" type="sibTrans" cxnId="{45F119AF-1456-492F-B29D-3F76D02A63E2}">
      <dgm:prSet/>
      <dgm:spPr/>
      <dgm:t>
        <a:bodyPr/>
        <a:lstStyle/>
        <a:p>
          <a:endParaRPr lang="ru-RU"/>
        </a:p>
      </dgm:t>
    </dgm:pt>
    <dgm:pt modelId="{551E5D37-EF14-44CD-8BBA-BC1CDEBA7D1E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2</a:t>
          </a:r>
        </a:p>
      </dgm:t>
    </dgm:pt>
    <dgm:pt modelId="{F497CD83-6BA5-4FE1-97BC-33153AFB8E51}" type="parTrans" cxnId="{3AB23037-43A2-4F2D-B8C6-85689B8EFA4C}">
      <dgm:prSet/>
      <dgm:spPr/>
      <dgm:t>
        <a:bodyPr/>
        <a:lstStyle/>
        <a:p>
          <a:endParaRPr lang="ru-RU"/>
        </a:p>
      </dgm:t>
    </dgm:pt>
    <dgm:pt modelId="{BB0743DA-2469-48D2-A969-E7402CD253C8}" type="sibTrans" cxnId="{3AB23037-43A2-4F2D-B8C6-85689B8EFA4C}">
      <dgm:prSet/>
      <dgm:spPr/>
      <dgm:t>
        <a:bodyPr/>
        <a:lstStyle/>
        <a:p>
          <a:endParaRPr lang="ru-RU"/>
        </a:p>
      </dgm:t>
    </dgm:pt>
    <dgm:pt modelId="{A6309180-1E70-49A7-A232-3020C8CCA57D}">
      <dgm:prSet phldrT="[Текст]" custT="1"/>
      <dgm:spPr/>
      <dgm:t>
        <a:bodyPr/>
        <a:lstStyle/>
        <a:p>
          <a:r>
            <a: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Приобщение </a:t>
          </a:r>
          <a:r>
            <a: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жителей   к постижению наибольшего количества </a:t>
          </a:r>
          <a:br>
            <a: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</a:br>
          <a:r>
            <a:rPr lang="ru-RU" sz="1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различных </a:t>
          </a:r>
          <a:r>
            <a: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видов искусств, культурных ценностей, к творческой самореализации; формирование единого культурного и информационного пространства знаний. </a:t>
          </a:r>
          <a:endParaRPr lang="ru-RU" sz="1400" dirty="0"/>
        </a:p>
      </dgm:t>
    </dgm:pt>
    <dgm:pt modelId="{A34D2B8C-441A-4294-B4A5-B90EC25B4DB7}" type="parTrans" cxnId="{9E7B6FB4-FCF3-4E06-A6CB-D8EEFE8DA6A4}">
      <dgm:prSet/>
      <dgm:spPr/>
      <dgm:t>
        <a:bodyPr/>
        <a:lstStyle/>
        <a:p>
          <a:endParaRPr lang="ru-RU"/>
        </a:p>
      </dgm:t>
    </dgm:pt>
    <dgm:pt modelId="{18F6182C-3552-4D94-A24A-95A28BA20D30}" type="sibTrans" cxnId="{9E7B6FB4-FCF3-4E06-A6CB-D8EEFE8DA6A4}">
      <dgm:prSet/>
      <dgm:spPr/>
      <dgm:t>
        <a:bodyPr/>
        <a:lstStyle/>
        <a:p>
          <a:endParaRPr lang="ru-RU"/>
        </a:p>
      </dgm:t>
    </dgm:pt>
    <dgm:pt modelId="{23A5A222-7027-4C16-AB59-AD69977A2F41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3</a:t>
          </a:r>
        </a:p>
      </dgm:t>
    </dgm:pt>
    <dgm:pt modelId="{D15E07FB-B03C-43AF-B44D-893A0EF0EC2F}" type="parTrans" cxnId="{199CC82C-FEBE-42CE-A837-5CEF2794B40E}">
      <dgm:prSet/>
      <dgm:spPr/>
      <dgm:t>
        <a:bodyPr/>
        <a:lstStyle/>
        <a:p>
          <a:endParaRPr lang="ru-RU"/>
        </a:p>
      </dgm:t>
    </dgm:pt>
    <dgm:pt modelId="{55DAC939-3317-4EF1-A612-ADFBDE4CCC49}" type="sibTrans" cxnId="{199CC82C-FEBE-42CE-A837-5CEF2794B40E}">
      <dgm:prSet/>
      <dgm:spPr/>
      <dgm:t>
        <a:bodyPr/>
        <a:lstStyle/>
        <a:p>
          <a:endParaRPr lang="ru-RU"/>
        </a:p>
      </dgm:t>
    </dgm:pt>
    <dgm:pt modelId="{0C7E0F60-3F7E-4D8D-A106-07250B6E1C6C}">
      <dgm:prSet phldrT="[Текст]" custT="1"/>
      <dgm:spPr/>
      <dgm:t>
        <a:bodyPr/>
        <a:lstStyle/>
        <a:p>
          <a:r>
            <a: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Создание необходимых условий для устойчивого развития сферы культуры, путем совершенствования материально-технического и информационного обеспечения, организационных, экономических и правовых механизмов развития культуры.</a:t>
          </a:r>
          <a:endParaRPr lang="ru-RU" sz="1400" dirty="0"/>
        </a:p>
      </dgm:t>
    </dgm:pt>
    <dgm:pt modelId="{2915969D-AF2B-4D5D-AF5B-7BE081E9E384}" type="parTrans" cxnId="{59C2C8E6-0144-4B9F-9335-F7C30157DDF1}">
      <dgm:prSet/>
      <dgm:spPr/>
      <dgm:t>
        <a:bodyPr/>
        <a:lstStyle/>
        <a:p>
          <a:endParaRPr lang="ru-RU"/>
        </a:p>
      </dgm:t>
    </dgm:pt>
    <dgm:pt modelId="{1294B0A0-4FF9-40D4-9013-805EE296612B}" type="sibTrans" cxnId="{59C2C8E6-0144-4B9F-9335-F7C30157DDF1}">
      <dgm:prSet/>
      <dgm:spPr/>
      <dgm:t>
        <a:bodyPr/>
        <a:lstStyle/>
        <a:p>
          <a:endParaRPr lang="ru-RU"/>
        </a:p>
      </dgm:t>
    </dgm:pt>
    <dgm:pt modelId="{CE9873A7-E56D-4AD4-BEEA-64100DAE31B7}" type="pres">
      <dgm:prSet presAssocID="{833B8E79-8271-4712-9AE7-629929827D6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7AF547-FFAE-4362-87B3-8809297E016D}" type="pres">
      <dgm:prSet presAssocID="{09B9540E-9964-4091-A374-670FFA8D84EC}" presName="composite" presStyleCnt="0"/>
      <dgm:spPr/>
    </dgm:pt>
    <dgm:pt modelId="{39C63382-52AE-432F-AB7A-9D6E283BC34D}" type="pres">
      <dgm:prSet presAssocID="{09B9540E-9964-4091-A374-670FFA8D84E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DBFEA-CF59-4BA0-88DD-FC061943E9AD}" type="pres">
      <dgm:prSet presAssocID="{09B9540E-9964-4091-A374-670FFA8D84EC}" presName="descendantText" presStyleLbl="alignAcc1" presStyleIdx="0" presStyleCnt="3" custLinFactNeighborY="-14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97F97-B599-473A-8572-811349AA6E91}" type="pres">
      <dgm:prSet presAssocID="{A1E7E0B9-55A9-4166-9042-955FFFBC628C}" presName="sp" presStyleCnt="0"/>
      <dgm:spPr/>
    </dgm:pt>
    <dgm:pt modelId="{839C26FF-E9D4-4B2C-80FB-C41BBB692F4F}" type="pres">
      <dgm:prSet presAssocID="{551E5D37-EF14-44CD-8BBA-BC1CDEBA7D1E}" presName="composite" presStyleCnt="0"/>
      <dgm:spPr/>
    </dgm:pt>
    <dgm:pt modelId="{897DD0BF-6510-417B-A992-1E8686082A4D}" type="pres">
      <dgm:prSet presAssocID="{551E5D37-EF14-44CD-8BBA-BC1CDEBA7D1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DC1DA-7A8A-42EC-91FE-1BEAE7E5C7BB}" type="pres">
      <dgm:prSet presAssocID="{551E5D37-EF14-44CD-8BBA-BC1CDEBA7D1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1FCA9-B16A-4FEA-A89C-FA1209B766FE}" type="pres">
      <dgm:prSet presAssocID="{BB0743DA-2469-48D2-A969-E7402CD253C8}" presName="sp" presStyleCnt="0"/>
      <dgm:spPr/>
    </dgm:pt>
    <dgm:pt modelId="{884E1E90-C4C7-4DA7-956C-DCDFC951D175}" type="pres">
      <dgm:prSet presAssocID="{23A5A222-7027-4C16-AB59-AD69977A2F41}" presName="composite" presStyleCnt="0"/>
      <dgm:spPr/>
    </dgm:pt>
    <dgm:pt modelId="{9CC37EFE-E156-4F78-9251-505F1BFB1F01}" type="pres">
      <dgm:prSet presAssocID="{23A5A222-7027-4C16-AB59-AD69977A2F4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57E42B-A082-490B-80AD-AC370FB4A099}" type="pres">
      <dgm:prSet presAssocID="{23A5A222-7027-4C16-AB59-AD69977A2F4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7DAFC6-6702-4DC1-AF42-D52F9E2712CE}" type="presOf" srcId="{0C7E0F60-3F7E-4D8D-A106-07250B6E1C6C}" destId="{0C57E42B-A082-490B-80AD-AC370FB4A099}" srcOrd="0" destOrd="0" presId="urn:microsoft.com/office/officeart/2005/8/layout/chevron2"/>
    <dgm:cxn modelId="{4686C586-08DF-47A6-ABB8-F8CDCF540B95}" type="presOf" srcId="{42D55285-0697-4ED3-A821-7C7EFC59A9A0}" destId="{417DBFEA-CF59-4BA0-88DD-FC061943E9AD}" srcOrd="0" destOrd="0" presId="urn:microsoft.com/office/officeart/2005/8/layout/chevron2"/>
    <dgm:cxn modelId="{6A31916A-1081-4D3A-8B6A-8EE2B90D1197}" type="presOf" srcId="{23A5A222-7027-4C16-AB59-AD69977A2F41}" destId="{9CC37EFE-E156-4F78-9251-505F1BFB1F01}" srcOrd="0" destOrd="0" presId="urn:microsoft.com/office/officeart/2005/8/layout/chevron2"/>
    <dgm:cxn modelId="{45F119AF-1456-492F-B29D-3F76D02A63E2}" srcId="{09B9540E-9964-4091-A374-670FFA8D84EC}" destId="{42D55285-0697-4ED3-A821-7C7EFC59A9A0}" srcOrd="0" destOrd="0" parTransId="{4702C914-8E12-4434-8AE5-4463373ECE58}" sibTransId="{EB3F2ED8-90F0-4512-B397-68446D2FED8A}"/>
    <dgm:cxn modelId="{696F3680-7873-4FA7-A8E6-465A8142D0D9}" type="presOf" srcId="{551E5D37-EF14-44CD-8BBA-BC1CDEBA7D1E}" destId="{897DD0BF-6510-417B-A992-1E8686082A4D}" srcOrd="0" destOrd="0" presId="urn:microsoft.com/office/officeart/2005/8/layout/chevron2"/>
    <dgm:cxn modelId="{3AB23037-43A2-4F2D-B8C6-85689B8EFA4C}" srcId="{833B8E79-8271-4712-9AE7-629929827D66}" destId="{551E5D37-EF14-44CD-8BBA-BC1CDEBA7D1E}" srcOrd="1" destOrd="0" parTransId="{F497CD83-6BA5-4FE1-97BC-33153AFB8E51}" sibTransId="{BB0743DA-2469-48D2-A969-E7402CD253C8}"/>
    <dgm:cxn modelId="{199CC82C-FEBE-42CE-A837-5CEF2794B40E}" srcId="{833B8E79-8271-4712-9AE7-629929827D66}" destId="{23A5A222-7027-4C16-AB59-AD69977A2F41}" srcOrd="2" destOrd="0" parTransId="{D15E07FB-B03C-43AF-B44D-893A0EF0EC2F}" sibTransId="{55DAC939-3317-4EF1-A612-ADFBDE4CCC49}"/>
    <dgm:cxn modelId="{14ECA8DF-2B25-4D3F-8EB7-2BB927E2BDFE}" type="presOf" srcId="{833B8E79-8271-4712-9AE7-629929827D66}" destId="{CE9873A7-E56D-4AD4-BEEA-64100DAE31B7}" srcOrd="0" destOrd="0" presId="urn:microsoft.com/office/officeart/2005/8/layout/chevron2"/>
    <dgm:cxn modelId="{FAB793EB-7F82-4BA1-AB9E-53223CE6CB52}" type="presOf" srcId="{09B9540E-9964-4091-A374-670FFA8D84EC}" destId="{39C63382-52AE-432F-AB7A-9D6E283BC34D}" srcOrd="0" destOrd="0" presId="urn:microsoft.com/office/officeart/2005/8/layout/chevron2"/>
    <dgm:cxn modelId="{59C2C8E6-0144-4B9F-9335-F7C30157DDF1}" srcId="{23A5A222-7027-4C16-AB59-AD69977A2F41}" destId="{0C7E0F60-3F7E-4D8D-A106-07250B6E1C6C}" srcOrd="0" destOrd="0" parTransId="{2915969D-AF2B-4D5D-AF5B-7BE081E9E384}" sibTransId="{1294B0A0-4FF9-40D4-9013-805EE296612B}"/>
    <dgm:cxn modelId="{570A8DEA-81F1-42DF-8404-D12E576D8F5A}" srcId="{833B8E79-8271-4712-9AE7-629929827D66}" destId="{09B9540E-9964-4091-A374-670FFA8D84EC}" srcOrd="0" destOrd="0" parTransId="{B662988C-5398-4733-8F1A-08AF07DC7641}" sibTransId="{A1E7E0B9-55A9-4166-9042-955FFFBC628C}"/>
    <dgm:cxn modelId="{8798A1E1-E33B-466E-980E-122BA9A2531D}" type="presOf" srcId="{A6309180-1E70-49A7-A232-3020C8CCA57D}" destId="{F4FDC1DA-7A8A-42EC-91FE-1BEAE7E5C7BB}" srcOrd="0" destOrd="0" presId="urn:microsoft.com/office/officeart/2005/8/layout/chevron2"/>
    <dgm:cxn modelId="{9E7B6FB4-FCF3-4E06-A6CB-D8EEFE8DA6A4}" srcId="{551E5D37-EF14-44CD-8BBA-BC1CDEBA7D1E}" destId="{A6309180-1E70-49A7-A232-3020C8CCA57D}" srcOrd="0" destOrd="0" parTransId="{A34D2B8C-441A-4294-B4A5-B90EC25B4DB7}" sibTransId="{18F6182C-3552-4D94-A24A-95A28BA20D30}"/>
    <dgm:cxn modelId="{193FD793-FA59-459B-AAEC-C404F06DF485}" type="presParOf" srcId="{CE9873A7-E56D-4AD4-BEEA-64100DAE31B7}" destId="{E87AF547-FFAE-4362-87B3-8809297E016D}" srcOrd="0" destOrd="0" presId="urn:microsoft.com/office/officeart/2005/8/layout/chevron2"/>
    <dgm:cxn modelId="{68A1A5CA-E157-45CE-883D-72E40156E477}" type="presParOf" srcId="{E87AF547-FFAE-4362-87B3-8809297E016D}" destId="{39C63382-52AE-432F-AB7A-9D6E283BC34D}" srcOrd="0" destOrd="0" presId="urn:microsoft.com/office/officeart/2005/8/layout/chevron2"/>
    <dgm:cxn modelId="{666A479B-23F3-40FD-8236-3093DD3331DF}" type="presParOf" srcId="{E87AF547-FFAE-4362-87B3-8809297E016D}" destId="{417DBFEA-CF59-4BA0-88DD-FC061943E9AD}" srcOrd="1" destOrd="0" presId="urn:microsoft.com/office/officeart/2005/8/layout/chevron2"/>
    <dgm:cxn modelId="{3BF60DE5-254B-4325-8E85-03D9B813A7F8}" type="presParOf" srcId="{CE9873A7-E56D-4AD4-BEEA-64100DAE31B7}" destId="{F1D97F97-B599-473A-8572-811349AA6E91}" srcOrd="1" destOrd="0" presId="urn:microsoft.com/office/officeart/2005/8/layout/chevron2"/>
    <dgm:cxn modelId="{67FF3073-FFCF-4E60-B050-BD9ED97D47AA}" type="presParOf" srcId="{CE9873A7-E56D-4AD4-BEEA-64100DAE31B7}" destId="{839C26FF-E9D4-4B2C-80FB-C41BBB692F4F}" srcOrd="2" destOrd="0" presId="urn:microsoft.com/office/officeart/2005/8/layout/chevron2"/>
    <dgm:cxn modelId="{47D9375D-A2C5-498D-98ED-887E79748792}" type="presParOf" srcId="{839C26FF-E9D4-4B2C-80FB-C41BBB692F4F}" destId="{897DD0BF-6510-417B-A992-1E8686082A4D}" srcOrd="0" destOrd="0" presId="urn:microsoft.com/office/officeart/2005/8/layout/chevron2"/>
    <dgm:cxn modelId="{52C5B883-304B-4F2F-B661-2D49D07D355C}" type="presParOf" srcId="{839C26FF-E9D4-4B2C-80FB-C41BBB692F4F}" destId="{F4FDC1DA-7A8A-42EC-91FE-1BEAE7E5C7BB}" srcOrd="1" destOrd="0" presId="urn:microsoft.com/office/officeart/2005/8/layout/chevron2"/>
    <dgm:cxn modelId="{73132BA1-7A31-4C82-B296-0F00F61449A3}" type="presParOf" srcId="{CE9873A7-E56D-4AD4-BEEA-64100DAE31B7}" destId="{0B01FCA9-B16A-4FEA-A89C-FA1209B766FE}" srcOrd="3" destOrd="0" presId="urn:microsoft.com/office/officeart/2005/8/layout/chevron2"/>
    <dgm:cxn modelId="{F220B85E-6A10-4839-B700-D53D74A4A6DB}" type="presParOf" srcId="{CE9873A7-E56D-4AD4-BEEA-64100DAE31B7}" destId="{884E1E90-C4C7-4DA7-956C-DCDFC951D175}" srcOrd="4" destOrd="0" presId="urn:microsoft.com/office/officeart/2005/8/layout/chevron2"/>
    <dgm:cxn modelId="{E3E1E962-5F19-452B-B615-C9FE5A8703B0}" type="presParOf" srcId="{884E1E90-C4C7-4DA7-956C-DCDFC951D175}" destId="{9CC37EFE-E156-4F78-9251-505F1BFB1F01}" srcOrd="0" destOrd="0" presId="urn:microsoft.com/office/officeart/2005/8/layout/chevron2"/>
    <dgm:cxn modelId="{017D063B-6D80-42AA-867C-8EF1F9D7BC7F}" type="presParOf" srcId="{884E1E90-C4C7-4DA7-956C-DCDFC951D175}" destId="{0C57E42B-A082-490B-80AD-AC370FB4A0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b="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Обеспечение прав граждан на доступ к объектам сферы культуры и информационным ресурсам</a:t>
          </a:r>
          <a:r>
            <a:rPr lang="ru-RU" b="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</a:t>
          </a: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 smtClean="0">
              <a:solidFill>
                <a:srgbClr val="E16601"/>
              </a:solidFill>
            </a:rPr>
            <a:t>Целевой</a:t>
          </a:r>
          <a:r>
            <a:rPr lang="ru-RU" sz="1100" b="1" u="sng" dirty="0" smtClean="0">
              <a:solidFill>
                <a:srgbClr val="E16601"/>
              </a:solidFill>
            </a:rPr>
            <a:t> </a:t>
          </a:r>
          <a:r>
            <a:rPr lang="ru-RU" sz="1400" b="1" u="sng" dirty="0" smtClean="0">
              <a:solidFill>
                <a:srgbClr val="E16601"/>
              </a:solidFill>
            </a:rPr>
            <a:t>показатель:</a:t>
          </a:r>
          <a:endParaRPr lang="ru-RU" sz="1400" b="1" u="sng" dirty="0">
            <a:solidFill>
              <a:srgbClr val="E16601"/>
            </a:solidFill>
          </a:endParaRPr>
        </a:p>
        <a:p>
          <a:pPr algn="ctr"/>
          <a:r>
            <a:rPr lang="ru-RU" sz="1400" b="1" u="none" dirty="0" smtClean="0">
              <a:solidFill>
                <a:srgbClr val="E16601"/>
              </a:solidFill>
            </a:rPr>
            <a:t>1.Количество организаций культуры, получивших современное оборудование , единиц (ежегодно)</a:t>
          </a:r>
          <a:endParaRPr lang="ru-RU" sz="1400" b="1" u="none" dirty="0">
            <a:solidFill>
              <a:srgbClr val="E16601"/>
            </a:solidFill>
          </a:endParaRPr>
        </a:p>
        <a:p>
          <a:pPr algn="just"/>
          <a:endParaRPr lang="ru-RU" sz="1100" b="0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X="138999" custScaleY="102092" custLinFactNeighborX="30932" custLinFactNeighborY="3040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63859" custScaleY="227439" custLinFactNeighborX="-8286" custLinFactNeighborY="2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4463040A-483C-4111-A3B4-D08181AD4394}" type="presOf" srcId="{B4C74A82-B3F6-4AAC-9DED-BEFBCD538F6D}" destId="{14C4F992-61E4-4FE3-9502-A4015030C798}" srcOrd="1" destOrd="0" presId="urn:microsoft.com/office/officeart/2005/8/layout/hierarchy3"/>
    <dgm:cxn modelId="{B653174F-8A3F-4F78-83EE-68F598969FBE}" type="presOf" srcId="{BA02AD00-9682-4FE7-8803-4337FAFB4843}" destId="{6C4A07D5-6F8F-4381-9D50-3640D24D8B7F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C2A62970-E501-4074-AFA2-3C1436F83C84}" type="presOf" srcId="{B4C74A82-B3F6-4AAC-9DED-BEFBCD538F6D}" destId="{97BF3785-E205-48DC-97E9-9F50C8394618}" srcOrd="0" destOrd="0" presId="urn:microsoft.com/office/officeart/2005/8/layout/hierarchy3"/>
    <dgm:cxn modelId="{6D7C09EC-BED8-4882-9E98-1B45DE2C71B3}" type="presOf" srcId="{21885994-604D-4E8E-BF5B-6C1EC58CFDD8}" destId="{C251656B-826E-4089-8FB6-E8EC6380C15C}" srcOrd="0" destOrd="0" presId="urn:microsoft.com/office/officeart/2005/8/layout/hierarchy3"/>
    <dgm:cxn modelId="{5BCCA443-DA4B-41FE-908A-9DF11486DA4F}" type="presOf" srcId="{C2457D74-611F-46F5-A1D7-20F6B5A65D13}" destId="{6EB630FA-BF1E-4BF9-AAAF-6A6580C9FE7F}" srcOrd="0" destOrd="0" presId="urn:microsoft.com/office/officeart/2005/8/layout/hierarchy3"/>
    <dgm:cxn modelId="{2B0213A2-2883-47C9-AD09-DF9341CF7C93}" type="presParOf" srcId="{6C4A07D5-6F8F-4381-9D50-3640D24D8B7F}" destId="{2B09798B-88E3-4468-95C6-D0B0E92DCC03}" srcOrd="0" destOrd="0" presId="urn:microsoft.com/office/officeart/2005/8/layout/hierarchy3"/>
    <dgm:cxn modelId="{3CF8EC3D-8311-486B-A8E1-B5D47E8576F9}" type="presParOf" srcId="{2B09798B-88E3-4468-95C6-D0B0E92DCC03}" destId="{8A83A3B5-C338-4728-8BDB-E456503860BB}" srcOrd="0" destOrd="0" presId="urn:microsoft.com/office/officeart/2005/8/layout/hierarchy3"/>
    <dgm:cxn modelId="{BEB8B781-8D44-4DEE-B243-99164932FB5F}" type="presParOf" srcId="{8A83A3B5-C338-4728-8BDB-E456503860BB}" destId="{97BF3785-E205-48DC-97E9-9F50C8394618}" srcOrd="0" destOrd="0" presId="urn:microsoft.com/office/officeart/2005/8/layout/hierarchy3"/>
    <dgm:cxn modelId="{662DDFD9-1596-4BB1-B22C-5D1D6CC8B750}" type="presParOf" srcId="{8A83A3B5-C338-4728-8BDB-E456503860BB}" destId="{14C4F992-61E4-4FE3-9502-A4015030C798}" srcOrd="1" destOrd="0" presId="urn:microsoft.com/office/officeart/2005/8/layout/hierarchy3"/>
    <dgm:cxn modelId="{3B7C0A32-4CB2-4D5A-99F7-697406341F05}" type="presParOf" srcId="{2B09798B-88E3-4468-95C6-D0B0E92DCC03}" destId="{A3F24835-6A61-4253-AB1D-203BFBBCE72D}" srcOrd="1" destOrd="0" presId="urn:microsoft.com/office/officeart/2005/8/layout/hierarchy3"/>
    <dgm:cxn modelId="{93CA40D0-4E29-41D2-9FEC-2708FE8A69BD}" type="presParOf" srcId="{A3F24835-6A61-4253-AB1D-203BFBBCE72D}" destId="{C251656B-826E-4089-8FB6-E8EC6380C15C}" srcOrd="0" destOrd="0" presId="urn:microsoft.com/office/officeart/2005/8/layout/hierarchy3"/>
    <dgm:cxn modelId="{71DB16BC-F612-4372-BDA0-BB7309F6A2F2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b="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b="1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Обеспечение прав граждан на доступ к объектам сферы культуры и информационным ресурсам</a:t>
          </a:r>
          <a:r>
            <a:rPr lang="ru-RU" b="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</a:t>
          </a: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6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200" b="1" u="none" dirty="0">
              <a:solidFill>
                <a:srgbClr val="E16601"/>
              </a:solidFill>
            </a:rPr>
            <a:t>1.Количество созданных (реконструированных) и отремонтированных объектов организаций культуры /единиц. </a:t>
          </a:r>
        </a:p>
        <a:p>
          <a:pPr algn="ctr"/>
          <a:r>
            <a:rPr lang="ru-RU" sz="1200" b="1" u="none" dirty="0">
              <a:solidFill>
                <a:srgbClr val="E16601"/>
              </a:solidFill>
            </a:rPr>
            <a:t>2. Количество организаций культуры, получивших современное оборудование  (единиц)</a:t>
          </a:r>
          <a:endParaRPr lang="ru-RU" sz="1200" b="0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15903" custScaleY="197220" custLinFactNeighborX="-8286" custLinFactNeighborY="2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901EA0-5645-43C8-92D9-09AD72F95B43}" type="presOf" srcId="{B4C74A82-B3F6-4AAC-9DED-BEFBCD538F6D}" destId="{14C4F992-61E4-4FE3-9502-A4015030C798}" srcOrd="1" destOrd="0" presId="urn:microsoft.com/office/officeart/2005/8/layout/hierarchy3"/>
    <dgm:cxn modelId="{722783D3-4284-4ACD-8543-400B2740D94A}" type="presOf" srcId="{BA02AD00-9682-4FE7-8803-4337FAFB4843}" destId="{6C4A07D5-6F8F-4381-9D50-3640D24D8B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67E6615B-6B7B-4C05-9007-2CC227AD0FCE}" type="presOf" srcId="{B4C74A82-B3F6-4AAC-9DED-BEFBCD538F6D}" destId="{97BF3785-E205-48DC-97E9-9F50C8394618}" srcOrd="0" destOrd="0" presId="urn:microsoft.com/office/officeart/2005/8/layout/hierarchy3"/>
    <dgm:cxn modelId="{4C6CD05D-A9EA-41FF-8873-80DB74DCADA9}" type="presOf" srcId="{C2457D74-611F-46F5-A1D7-20F6B5A65D13}" destId="{6EB630FA-BF1E-4BF9-AAAF-6A6580C9FE7F}" srcOrd="0" destOrd="0" presId="urn:microsoft.com/office/officeart/2005/8/layout/hierarchy3"/>
    <dgm:cxn modelId="{9F767AA0-84F3-427A-8519-91E5AC6BA6BF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099B651A-A796-48FF-BBAD-DBC819E71BCC}" type="presParOf" srcId="{6C4A07D5-6F8F-4381-9D50-3640D24D8B7F}" destId="{2B09798B-88E3-4468-95C6-D0B0E92DCC03}" srcOrd="0" destOrd="0" presId="urn:microsoft.com/office/officeart/2005/8/layout/hierarchy3"/>
    <dgm:cxn modelId="{9A7B4558-DFFC-4BD9-8371-D550C4529988}" type="presParOf" srcId="{2B09798B-88E3-4468-95C6-D0B0E92DCC03}" destId="{8A83A3B5-C338-4728-8BDB-E456503860BB}" srcOrd="0" destOrd="0" presId="urn:microsoft.com/office/officeart/2005/8/layout/hierarchy3"/>
    <dgm:cxn modelId="{3DB55063-0CEE-4E46-AC89-9A1D4F96EC7B}" type="presParOf" srcId="{8A83A3B5-C338-4728-8BDB-E456503860BB}" destId="{97BF3785-E205-48DC-97E9-9F50C8394618}" srcOrd="0" destOrd="0" presId="urn:microsoft.com/office/officeart/2005/8/layout/hierarchy3"/>
    <dgm:cxn modelId="{337A655F-D5F3-481C-B3A2-0306D6C02C06}" type="presParOf" srcId="{8A83A3B5-C338-4728-8BDB-E456503860BB}" destId="{14C4F992-61E4-4FE3-9502-A4015030C798}" srcOrd="1" destOrd="0" presId="urn:microsoft.com/office/officeart/2005/8/layout/hierarchy3"/>
    <dgm:cxn modelId="{3D8508F7-BE0A-4820-AED9-544E80258914}" type="presParOf" srcId="{2B09798B-88E3-4468-95C6-D0B0E92DCC03}" destId="{A3F24835-6A61-4253-AB1D-203BFBBCE72D}" srcOrd="1" destOrd="0" presId="urn:microsoft.com/office/officeart/2005/8/layout/hierarchy3"/>
    <dgm:cxn modelId="{F35B086B-2CAE-4A05-AFDA-A6A35F89B4B2}" type="presParOf" srcId="{A3F24835-6A61-4253-AB1D-203BFBBCE72D}" destId="{C251656B-826E-4089-8FB6-E8EC6380C15C}" srcOrd="0" destOrd="0" presId="urn:microsoft.com/office/officeart/2005/8/layout/hierarchy3"/>
    <dgm:cxn modelId="{6BC0D2BD-3F25-4C90-B6FF-A25445A5E2E4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b="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b="1" u="sng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Обеспечение прав граждан на доступ к объектам сферы культуры и информационным ресурсам</a:t>
          </a:r>
          <a:r>
            <a:rPr lang="ru-RU" b="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b="1" u="sng" dirty="0" smtClean="0">
              <a:solidFill>
                <a:srgbClr val="E16601"/>
              </a:solidFill>
            </a:rPr>
            <a:t>Количество специалистов сферы культуры, повысивших квалификацию на базе Центров непрерывного образования и повышения квалификации творческих и управленческих кадров в сфере культуры, (</a:t>
          </a:r>
          <a:r>
            <a:rPr lang="ru-RU" b="1" u="sng" dirty="0">
              <a:solidFill>
                <a:srgbClr val="E16601"/>
              </a:solidFill>
            </a:rPr>
            <a:t>единиц)</a:t>
          </a:r>
          <a:endParaRPr lang="ru-RU" b="0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X="72979" custLinFactNeighborX="8853" custLinFactNeighborY="1451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10376" custLinFactNeighborX="-6861" custLinFactNeighborY="-44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249194-5E3F-4F9A-8F0D-88CD4F30E865}" type="presOf" srcId="{C2457D74-611F-46F5-A1D7-20F6B5A65D13}" destId="{6EB630FA-BF1E-4BF9-AAAF-6A6580C9FE7F}" srcOrd="0" destOrd="0" presId="urn:microsoft.com/office/officeart/2005/8/layout/hierarchy3"/>
    <dgm:cxn modelId="{7855AAB8-54BF-4677-8A29-9AF666E315DC}" type="presOf" srcId="{B4C74A82-B3F6-4AAC-9DED-BEFBCD538F6D}" destId="{97BF3785-E205-48DC-97E9-9F50C8394618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BDFDCE10-1C10-4B90-A75D-442C25848DF7}" type="presOf" srcId="{B4C74A82-B3F6-4AAC-9DED-BEFBCD538F6D}" destId="{14C4F992-61E4-4FE3-9502-A4015030C798}" srcOrd="1" destOrd="0" presId="urn:microsoft.com/office/officeart/2005/8/layout/hierarchy3"/>
    <dgm:cxn modelId="{654977E3-E440-4342-B845-2F95A03CBA8A}" type="presOf" srcId="{BA02AD00-9682-4FE7-8803-4337FAFB4843}" destId="{6C4A07D5-6F8F-4381-9D50-3640D24D8B7F}" srcOrd="0" destOrd="0" presId="urn:microsoft.com/office/officeart/2005/8/layout/hierarchy3"/>
    <dgm:cxn modelId="{238FD020-7D40-41EB-8B56-6E61F51B8BC5}" type="presOf" srcId="{21885994-604D-4E8E-BF5B-6C1EC58CFDD8}" destId="{C251656B-826E-4089-8FB6-E8EC6380C15C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AABF2045-ADC2-47F7-A3E7-973F04B8A928}" type="presParOf" srcId="{6C4A07D5-6F8F-4381-9D50-3640D24D8B7F}" destId="{2B09798B-88E3-4468-95C6-D0B0E92DCC03}" srcOrd="0" destOrd="0" presId="urn:microsoft.com/office/officeart/2005/8/layout/hierarchy3"/>
    <dgm:cxn modelId="{57867E36-F0A6-4C7B-97CF-7FB1A5311B6E}" type="presParOf" srcId="{2B09798B-88E3-4468-95C6-D0B0E92DCC03}" destId="{8A83A3B5-C338-4728-8BDB-E456503860BB}" srcOrd="0" destOrd="0" presId="urn:microsoft.com/office/officeart/2005/8/layout/hierarchy3"/>
    <dgm:cxn modelId="{0CC52AA0-F36E-4B3F-9D86-2776E334B3BE}" type="presParOf" srcId="{8A83A3B5-C338-4728-8BDB-E456503860BB}" destId="{97BF3785-E205-48DC-97E9-9F50C8394618}" srcOrd="0" destOrd="0" presId="urn:microsoft.com/office/officeart/2005/8/layout/hierarchy3"/>
    <dgm:cxn modelId="{B2025FC1-AEF2-42A5-919D-6D6C9326109F}" type="presParOf" srcId="{8A83A3B5-C338-4728-8BDB-E456503860BB}" destId="{14C4F992-61E4-4FE3-9502-A4015030C798}" srcOrd="1" destOrd="0" presId="urn:microsoft.com/office/officeart/2005/8/layout/hierarchy3"/>
    <dgm:cxn modelId="{8508E595-4CCD-4CE1-B955-F328A15C4880}" type="presParOf" srcId="{2B09798B-88E3-4468-95C6-D0B0E92DCC03}" destId="{A3F24835-6A61-4253-AB1D-203BFBBCE72D}" srcOrd="1" destOrd="0" presId="urn:microsoft.com/office/officeart/2005/8/layout/hierarchy3"/>
    <dgm:cxn modelId="{E0A6BC77-202E-4DEE-9490-72079A878E82}" type="presParOf" srcId="{A3F24835-6A61-4253-AB1D-203BFBBCE72D}" destId="{C251656B-826E-4089-8FB6-E8EC6380C15C}" srcOrd="0" destOrd="0" presId="urn:microsoft.com/office/officeart/2005/8/layout/hierarchy3"/>
    <dgm:cxn modelId="{591FC3D9-F1D4-4DFF-9719-F0CA33BD8347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«Укрепление единого культурного пространства в Нефтеюганском районе. Поддержка творческих инициатив, способствующих самореализации граждан.»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pPr algn="ctr"/>
          <a:r>
            <a:rPr lang="ru-RU" sz="1400" b="1" u="sng" dirty="0">
              <a:solidFill>
                <a:srgbClr val="E16601"/>
              </a:solidFill>
            </a:rPr>
            <a:t>Целевой показатель:</a:t>
          </a:r>
        </a:p>
        <a:p>
          <a:pPr algn="ctr"/>
          <a:r>
            <a:rPr lang="ru-RU" sz="1400" b="1" u="sng" dirty="0" smtClean="0">
              <a:solidFill>
                <a:srgbClr val="E16601"/>
              </a:solidFill>
            </a:rPr>
            <a:t>1. Число посещений культурных мероприятий, (тыс. единиц);</a:t>
          </a:r>
          <a:endParaRPr lang="ru-RU" sz="1400" b="0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10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F484F3-470C-4507-9D06-1B320080377A}" type="presOf" srcId="{21885994-604D-4E8E-BF5B-6C1EC58CFDD8}" destId="{C251656B-826E-4089-8FB6-E8EC6380C15C}" srcOrd="0" destOrd="0" presId="urn:microsoft.com/office/officeart/2005/8/layout/hierarchy3"/>
    <dgm:cxn modelId="{39562EC7-E1E5-4213-B621-10A1B79DF072}" type="presOf" srcId="{BA02AD00-9682-4FE7-8803-4337FAFB4843}" destId="{6C4A07D5-6F8F-4381-9D50-3640D24D8B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53A4801F-4B31-4CC3-AC40-5486CEDD1690}" type="presOf" srcId="{C2457D74-611F-46F5-A1D7-20F6B5A65D13}" destId="{6EB630FA-BF1E-4BF9-AAAF-6A6580C9FE7F}" srcOrd="0" destOrd="0" presId="urn:microsoft.com/office/officeart/2005/8/layout/hierarchy3"/>
    <dgm:cxn modelId="{76D81DFA-8ED2-405D-9816-DF640A7E287E}" type="presOf" srcId="{B4C74A82-B3F6-4AAC-9DED-BEFBCD538F6D}" destId="{97BF3785-E205-48DC-97E9-9F50C8394618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327DD496-B0B4-4B80-8D8A-60849ADFF238}" type="presOf" srcId="{B4C74A82-B3F6-4AAC-9DED-BEFBCD538F6D}" destId="{14C4F992-61E4-4FE3-9502-A4015030C798}" srcOrd="1" destOrd="0" presId="urn:microsoft.com/office/officeart/2005/8/layout/hierarchy3"/>
    <dgm:cxn modelId="{84582339-AC1F-4DAF-9921-1AB6304F475E}" type="presParOf" srcId="{6C4A07D5-6F8F-4381-9D50-3640D24D8B7F}" destId="{2B09798B-88E3-4468-95C6-D0B0E92DCC03}" srcOrd="0" destOrd="0" presId="urn:microsoft.com/office/officeart/2005/8/layout/hierarchy3"/>
    <dgm:cxn modelId="{27E903E3-FEF9-41A9-B795-AFE63EAF1CF7}" type="presParOf" srcId="{2B09798B-88E3-4468-95C6-D0B0E92DCC03}" destId="{8A83A3B5-C338-4728-8BDB-E456503860BB}" srcOrd="0" destOrd="0" presId="urn:microsoft.com/office/officeart/2005/8/layout/hierarchy3"/>
    <dgm:cxn modelId="{CD6D0999-D0DA-4B43-BD16-B8113F1FC93E}" type="presParOf" srcId="{8A83A3B5-C338-4728-8BDB-E456503860BB}" destId="{97BF3785-E205-48DC-97E9-9F50C8394618}" srcOrd="0" destOrd="0" presId="urn:microsoft.com/office/officeart/2005/8/layout/hierarchy3"/>
    <dgm:cxn modelId="{B196B22D-E043-46C0-89B8-6B50F80BCE59}" type="presParOf" srcId="{8A83A3B5-C338-4728-8BDB-E456503860BB}" destId="{14C4F992-61E4-4FE3-9502-A4015030C798}" srcOrd="1" destOrd="0" presId="urn:microsoft.com/office/officeart/2005/8/layout/hierarchy3"/>
    <dgm:cxn modelId="{8F2365DB-40D9-46EE-9915-BE46E0B20A5F}" type="presParOf" srcId="{2B09798B-88E3-4468-95C6-D0B0E92DCC03}" destId="{A3F24835-6A61-4253-AB1D-203BFBBCE72D}" srcOrd="1" destOrd="0" presId="urn:microsoft.com/office/officeart/2005/8/layout/hierarchy3"/>
    <dgm:cxn modelId="{C78EAB14-1CF1-464A-B429-AD6EA1545540}" type="presParOf" srcId="{A3F24835-6A61-4253-AB1D-203BFBBCE72D}" destId="{C251656B-826E-4089-8FB6-E8EC6380C15C}" srcOrd="0" destOrd="0" presId="urn:microsoft.com/office/officeart/2005/8/layout/hierarchy3"/>
    <dgm:cxn modelId="{ECDF70B3-3D11-49E7-B7C0-F6AFD35FBFA5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</a:t>
          </a:r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b="1" u="sng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pPr algn="ctr"/>
          <a:r>
            <a:rPr lang="ru-RU" b="1" u="sng" dirty="0">
              <a:solidFill>
                <a:srgbClr val="E16601"/>
              </a:solidFill>
            </a:rPr>
            <a:t>Целевой </a:t>
          </a:r>
          <a:r>
            <a:rPr lang="ru-RU" b="1" u="sng" dirty="0" smtClean="0">
              <a:solidFill>
                <a:srgbClr val="E16601"/>
              </a:solidFill>
            </a:rPr>
            <a:t>показатель:</a:t>
          </a:r>
        </a:p>
        <a:p>
          <a:pPr algn="ctr"/>
          <a:r>
            <a:rPr lang="ru-RU" b="1" u="sng" dirty="0" smtClean="0">
              <a:solidFill>
                <a:srgbClr val="E16601"/>
              </a:solidFill>
            </a:rPr>
            <a:t>1. Число посещений культурных мероприятий, (тыс. единиц);</a:t>
          </a:r>
        </a:p>
        <a:p>
          <a:pPr algn="ctr"/>
          <a:r>
            <a:rPr lang="ru-RU" b="1" u="sng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b="1" u="sng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 custScaleX="99492" custScaleY="115622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10376" custScaleY="131034" custLinFactNeighborX="-9374" custLinFactNeighborY="-11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367572-A9B3-4743-A03C-45B4AFE53F48}" type="presOf" srcId="{21885994-604D-4E8E-BF5B-6C1EC58CFDD8}" destId="{C251656B-826E-4089-8FB6-E8EC6380C15C}" srcOrd="0" destOrd="0" presId="urn:microsoft.com/office/officeart/2005/8/layout/hierarchy3"/>
    <dgm:cxn modelId="{06393B4B-03B4-4AFC-BC06-77AB6055E4EC}" type="presOf" srcId="{B4C74A82-B3F6-4AAC-9DED-BEFBCD538F6D}" destId="{97BF3785-E205-48DC-97E9-9F50C8394618}" srcOrd="0" destOrd="0" presId="urn:microsoft.com/office/officeart/2005/8/layout/hierarchy3"/>
    <dgm:cxn modelId="{7F7BFEB8-D2BD-4909-989E-A6CDA5163EE6}" type="presOf" srcId="{C2457D74-611F-46F5-A1D7-20F6B5A65D13}" destId="{6EB630FA-BF1E-4BF9-AAAF-6A6580C9FE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C26A1D93-3DC0-48A9-B8DD-23371B3CAEBD}" type="presOf" srcId="{B4C74A82-B3F6-4AAC-9DED-BEFBCD538F6D}" destId="{14C4F992-61E4-4FE3-9502-A4015030C798}" srcOrd="1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1F5EBD1A-2D84-42B4-B629-E93A13330B11}" type="presOf" srcId="{BA02AD00-9682-4FE7-8803-4337FAFB4843}" destId="{6C4A07D5-6F8F-4381-9D50-3640D24D8B7F}" srcOrd="0" destOrd="0" presId="urn:microsoft.com/office/officeart/2005/8/layout/hierarchy3"/>
    <dgm:cxn modelId="{D947D254-FA49-491D-A991-AA5F9C0BAC7E}" type="presParOf" srcId="{6C4A07D5-6F8F-4381-9D50-3640D24D8B7F}" destId="{2B09798B-88E3-4468-95C6-D0B0E92DCC03}" srcOrd="0" destOrd="0" presId="urn:microsoft.com/office/officeart/2005/8/layout/hierarchy3"/>
    <dgm:cxn modelId="{FA04F9F7-96F0-4810-B88A-EEC8446A2856}" type="presParOf" srcId="{2B09798B-88E3-4468-95C6-D0B0E92DCC03}" destId="{8A83A3B5-C338-4728-8BDB-E456503860BB}" srcOrd="0" destOrd="0" presId="urn:microsoft.com/office/officeart/2005/8/layout/hierarchy3"/>
    <dgm:cxn modelId="{E03FBE37-00B5-4327-9C71-F2159C0512E4}" type="presParOf" srcId="{8A83A3B5-C338-4728-8BDB-E456503860BB}" destId="{97BF3785-E205-48DC-97E9-9F50C8394618}" srcOrd="0" destOrd="0" presId="urn:microsoft.com/office/officeart/2005/8/layout/hierarchy3"/>
    <dgm:cxn modelId="{B9C06B3A-F5BC-4D4F-8F41-B551C93FEFD0}" type="presParOf" srcId="{8A83A3B5-C338-4728-8BDB-E456503860BB}" destId="{14C4F992-61E4-4FE3-9502-A4015030C798}" srcOrd="1" destOrd="0" presId="urn:microsoft.com/office/officeart/2005/8/layout/hierarchy3"/>
    <dgm:cxn modelId="{BE515B97-27DB-4477-BFC6-951E29895C8F}" type="presParOf" srcId="{2B09798B-88E3-4468-95C6-D0B0E92DCC03}" destId="{A3F24835-6A61-4253-AB1D-203BFBBCE72D}" srcOrd="1" destOrd="0" presId="urn:microsoft.com/office/officeart/2005/8/layout/hierarchy3"/>
    <dgm:cxn modelId="{85C4170C-6545-4649-BF7C-5072C98462BC}" type="presParOf" srcId="{A3F24835-6A61-4253-AB1D-203BFBBCE72D}" destId="{C251656B-826E-4089-8FB6-E8EC6380C15C}" srcOrd="0" destOrd="0" presId="urn:microsoft.com/office/officeart/2005/8/layout/hierarchy3"/>
    <dgm:cxn modelId="{F573D6E0-87F9-47E9-A6D1-BD19D3B92F09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/>
      <dgm:spPr/>
      <dgm:t>
        <a:bodyPr/>
        <a:lstStyle/>
        <a:p>
          <a:r>
            <a:rPr lang="ru-RU" b="1" u="sng" dirty="0">
              <a:solidFill>
                <a:srgbClr val="E16601"/>
              </a:solidFill>
            </a:rPr>
            <a:t>Целевой показатель:</a:t>
          </a:r>
        </a:p>
        <a:p>
          <a:r>
            <a:rPr lang="ru-RU" b="1" u="sng" dirty="0">
              <a:solidFill>
                <a:srgbClr val="E16601"/>
              </a:solidFill>
            </a:rPr>
            <a:t>1. Число посещений культурных мероприятий, (тыс. единиц</a:t>
          </a:r>
          <a:r>
            <a:rPr lang="ru-RU" b="1" u="sng" dirty="0" smtClean="0">
              <a:solidFill>
                <a:srgbClr val="E16601"/>
              </a:solidFill>
            </a:rPr>
            <a:t>);</a:t>
          </a:r>
        </a:p>
        <a:p>
          <a:r>
            <a:rPr lang="ru-RU" b="1" u="sng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b="1" u="sng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6E3387-ADC4-4811-B8FF-C54C7678DEFE}" type="presOf" srcId="{21885994-604D-4E8E-BF5B-6C1EC58CFDD8}" destId="{C251656B-826E-4089-8FB6-E8EC6380C15C}" srcOrd="0" destOrd="0" presId="urn:microsoft.com/office/officeart/2005/8/layout/hierarchy3"/>
    <dgm:cxn modelId="{A454A1B4-AE49-40E5-A1F7-A3D7308F04D8}" type="presOf" srcId="{B4C74A82-B3F6-4AAC-9DED-BEFBCD538F6D}" destId="{14C4F992-61E4-4FE3-9502-A4015030C798}" srcOrd="1" destOrd="0" presId="urn:microsoft.com/office/officeart/2005/8/layout/hierarchy3"/>
    <dgm:cxn modelId="{2843AF1F-07B9-4584-A62D-B9802A991866}" type="presOf" srcId="{C2457D74-611F-46F5-A1D7-20F6B5A65D13}" destId="{6EB630FA-BF1E-4BF9-AAAF-6A6580C9FE7F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7DB730FF-B6E9-4E3F-A9C2-FD7C64966353}" type="presOf" srcId="{B4C74A82-B3F6-4AAC-9DED-BEFBCD538F6D}" destId="{97BF3785-E205-48DC-97E9-9F50C8394618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8419AC53-3E0A-44B5-A7F9-46D29C9BE791}" type="presOf" srcId="{BA02AD00-9682-4FE7-8803-4337FAFB4843}" destId="{6C4A07D5-6F8F-4381-9D50-3640D24D8B7F}" srcOrd="0" destOrd="0" presId="urn:microsoft.com/office/officeart/2005/8/layout/hierarchy3"/>
    <dgm:cxn modelId="{2934083E-D4E4-41C2-BE73-EBE5EFE6D166}" type="presParOf" srcId="{6C4A07D5-6F8F-4381-9D50-3640D24D8B7F}" destId="{2B09798B-88E3-4468-95C6-D0B0E92DCC03}" srcOrd="0" destOrd="0" presId="urn:microsoft.com/office/officeart/2005/8/layout/hierarchy3"/>
    <dgm:cxn modelId="{EA48EF0D-DE90-4E17-9AF0-8D007ABA457B}" type="presParOf" srcId="{2B09798B-88E3-4468-95C6-D0B0E92DCC03}" destId="{8A83A3B5-C338-4728-8BDB-E456503860BB}" srcOrd="0" destOrd="0" presId="urn:microsoft.com/office/officeart/2005/8/layout/hierarchy3"/>
    <dgm:cxn modelId="{D70F3522-723E-48D4-AC80-EBD44CB6C07C}" type="presParOf" srcId="{8A83A3B5-C338-4728-8BDB-E456503860BB}" destId="{97BF3785-E205-48DC-97E9-9F50C8394618}" srcOrd="0" destOrd="0" presId="urn:microsoft.com/office/officeart/2005/8/layout/hierarchy3"/>
    <dgm:cxn modelId="{F7B022EF-B9E6-41D2-AB7C-E3313F922F7C}" type="presParOf" srcId="{8A83A3B5-C338-4728-8BDB-E456503860BB}" destId="{14C4F992-61E4-4FE3-9502-A4015030C798}" srcOrd="1" destOrd="0" presId="urn:microsoft.com/office/officeart/2005/8/layout/hierarchy3"/>
    <dgm:cxn modelId="{ED598FED-9BAE-42C0-BE55-DA4DBF5FDE7A}" type="presParOf" srcId="{2B09798B-88E3-4468-95C6-D0B0E92DCC03}" destId="{A3F24835-6A61-4253-AB1D-203BFBBCE72D}" srcOrd="1" destOrd="0" presId="urn:microsoft.com/office/officeart/2005/8/layout/hierarchy3"/>
    <dgm:cxn modelId="{257DAB9A-B07A-492B-B08B-D07AF8DDF046}" type="presParOf" srcId="{A3F24835-6A61-4253-AB1D-203BFBBCE72D}" destId="{C251656B-826E-4089-8FB6-E8EC6380C15C}" srcOrd="0" destOrd="0" presId="urn:microsoft.com/office/officeart/2005/8/layout/hierarchy3"/>
    <dgm:cxn modelId="{2C92D087-F514-44B3-8F8D-E806F3FB0DB4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A02AD00-9682-4FE7-8803-4337FAFB484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C74A82-B3F6-4AAC-9DED-BEFBCD538F6D}">
      <dgm:prSet phldrT="[Текст]"/>
      <dgm:spPr/>
      <dgm:t>
        <a:bodyPr/>
        <a:lstStyle/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r>
            <a: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48FF44-3A0B-4B95-8191-60F6EAC9E470}" type="parTrans" cxnId="{D53C7D43-39BC-4D43-AA7A-7E3EF9790C2A}">
      <dgm:prSet/>
      <dgm:spPr/>
      <dgm:t>
        <a:bodyPr/>
        <a:lstStyle/>
        <a:p>
          <a:endParaRPr lang="ru-RU"/>
        </a:p>
      </dgm:t>
    </dgm:pt>
    <dgm:pt modelId="{547B4637-8B51-429C-8373-5986F37B8ABB}" type="sibTrans" cxnId="{D53C7D43-39BC-4D43-AA7A-7E3EF9790C2A}">
      <dgm:prSet/>
      <dgm:spPr/>
      <dgm:t>
        <a:bodyPr/>
        <a:lstStyle/>
        <a:p>
          <a:endParaRPr lang="ru-RU"/>
        </a:p>
      </dgm:t>
    </dgm:pt>
    <dgm:pt modelId="{C2457D74-611F-46F5-A1D7-20F6B5A65D13}">
      <dgm:prSet phldrT="[Текст]" custT="1"/>
      <dgm:spPr/>
      <dgm:t>
        <a:bodyPr/>
        <a:lstStyle/>
        <a:p>
          <a:r>
            <a:rPr lang="ru-RU" sz="1000" b="1" u="sng" dirty="0">
              <a:solidFill>
                <a:srgbClr val="E16601"/>
              </a:solidFill>
            </a:rPr>
            <a:t>Целевой показатель:</a:t>
          </a:r>
        </a:p>
        <a:p>
          <a:r>
            <a:rPr lang="ru-RU" sz="1000" b="1" u="sng" dirty="0" smtClean="0">
              <a:solidFill>
                <a:srgbClr val="E16601"/>
              </a:solidFill>
            </a:rPr>
            <a:t>5.  Доля </a:t>
          </a:r>
          <a:r>
            <a:rPr lang="ru-RU" sz="1000" b="1" u="sng" dirty="0">
              <a:solidFill>
                <a:srgbClr val="E16601"/>
              </a:solidFill>
            </a:rPr>
            <a:t>средств бюджета муниципального образования,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муниципального бюджета, выделяемых на предоставление услуг (работ) в сфере культуры, потенциально возможных к передаче (в %)</a:t>
          </a:r>
          <a:endParaRPr lang="ru-RU" sz="1000" b="1" u="none" dirty="0">
            <a:solidFill>
              <a:srgbClr val="E16601"/>
            </a:solidFill>
          </a:endParaRPr>
        </a:p>
      </dgm:t>
    </dgm:pt>
    <dgm:pt modelId="{21885994-604D-4E8E-BF5B-6C1EC58CFDD8}" type="parTrans" cxnId="{3BF580AE-461D-4D1B-B1C2-6D223DAAE891}">
      <dgm:prSet/>
      <dgm:spPr/>
      <dgm:t>
        <a:bodyPr/>
        <a:lstStyle/>
        <a:p>
          <a:endParaRPr lang="ru-RU"/>
        </a:p>
      </dgm:t>
    </dgm:pt>
    <dgm:pt modelId="{9BE83432-4FC4-47FF-89F1-E99A19F643CF}" type="sibTrans" cxnId="{3BF580AE-461D-4D1B-B1C2-6D223DAAE891}">
      <dgm:prSet/>
      <dgm:spPr/>
      <dgm:t>
        <a:bodyPr/>
        <a:lstStyle/>
        <a:p>
          <a:endParaRPr lang="ru-RU"/>
        </a:p>
      </dgm:t>
    </dgm:pt>
    <dgm:pt modelId="{6C4A07D5-6F8F-4381-9D50-3640D24D8B7F}" type="pres">
      <dgm:prSet presAssocID="{BA02AD00-9682-4FE7-8803-4337FAFB484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09798B-88E3-4468-95C6-D0B0E92DCC03}" type="pres">
      <dgm:prSet presAssocID="{B4C74A82-B3F6-4AAC-9DED-BEFBCD538F6D}" presName="root" presStyleCnt="0"/>
      <dgm:spPr/>
    </dgm:pt>
    <dgm:pt modelId="{8A83A3B5-C338-4728-8BDB-E456503860BB}" type="pres">
      <dgm:prSet presAssocID="{B4C74A82-B3F6-4AAC-9DED-BEFBCD538F6D}" presName="rootComposite" presStyleCnt="0"/>
      <dgm:spPr/>
    </dgm:pt>
    <dgm:pt modelId="{97BF3785-E205-48DC-97E9-9F50C8394618}" type="pres">
      <dgm:prSet presAssocID="{B4C74A82-B3F6-4AAC-9DED-BEFBCD538F6D}" presName="rootText" presStyleLbl="node1" presStyleIdx="0" presStyleCnt="1"/>
      <dgm:spPr/>
      <dgm:t>
        <a:bodyPr/>
        <a:lstStyle/>
        <a:p>
          <a:endParaRPr lang="ru-RU"/>
        </a:p>
      </dgm:t>
    </dgm:pt>
    <dgm:pt modelId="{14C4F992-61E4-4FE3-9502-A4015030C798}" type="pres">
      <dgm:prSet presAssocID="{B4C74A82-B3F6-4AAC-9DED-BEFBCD538F6D}" presName="rootConnector" presStyleLbl="node1" presStyleIdx="0" presStyleCnt="1"/>
      <dgm:spPr/>
      <dgm:t>
        <a:bodyPr/>
        <a:lstStyle/>
        <a:p>
          <a:endParaRPr lang="ru-RU"/>
        </a:p>
      </dgm:t>
    </dgm:pt>
    <dgm:pt modelId="{A3F24835-6A61-4253-AB1D-203BFBBCE72D}" type="pres">
      <dgm:prSet presAssocID="{B4C74A82-B3F6-4AAC-9DED-BEFBCD538F6D}" presName="childShape" presStyleCnt="0"/>
      <dgm:spPr/>
    </dgm:pt>
    <dgm:pt modelId="{C251656B-826E-4089-8FB6-E8EC6380C15C}" type="pres">
      <dgm:prSet presAssocID="{21885994-604D-4E8E-BF5B-6C1EC58CFDD8}" presName="Name13" presStyleLbl="parChTrans1D2" presStyleIdx="0" presStyleCnt="1"/>
      <dgm:spPr/>
      <dgm:t>
        <a:bodyPr/>
        <a:lstStyle/>
        <a:p>
          <a:endParaRPr lang="ru-RU"/>
        </a:p>
      </dgm:t>
    </dgm:pt>
    <dgm:pt modelId="{6EB630FA-BF1E-4BF9-AAAF-6A6580C9FE7F}" type="pres">
      <dgm:prSet presAssocID="{C2457D74-611F-46F5-A1D7-20F6B5A65D13}" presName="childText" presStyleLbl="bgAcc1" presStyleIdx="0" presStyleCnt="1" custScaleX="108413" custScaleY="170511" custLinFactNeighborX="-7295" custLinFactNeighborY="-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3F06CE-0AEE-4350-9EF0-E8BBE1590657}" type="presOf" srcId="{B4C74A82-B3F6-4AAC-9DED-BEFBCD538F6D}" destId="{97BF3785-E205-48DC-97E9-9F50C8394618}" srcOrd="0" destOrd="0" presId="urn:microsoft.com/office/officeart/2005/8/layout/hierarchy3"/>
    <dgm:cxn modelId="{24FFFAF3-1FFA-4558-8086-AB08429F2E3D}" type="presOf" srcId="{21885994-604D-4E8E-BF5B-6C1EC58CFDD8}" destId="{C251656B-826E-4089-8FB6-E8EC6380C15C}" srcOrd="0" destOrd="0" presId="urn:microsoft.com/office/officeart/2005/8/layout/hierarchy3"/>
    <dgm:cxn modelId="{3BF580AE-461D-4D1B-B1C2-6D223DAAE891}" srcId="{B4C74A82-B3F6-4AAC-9DED-BEFBCD538F6D}" destId="{C2457D74-611F-46F5-A1D7-20F6B5A65D13}" srcOrd="0" destOrd="0" parTransId="{21885994-604D-4E8E-BF5B-6C1EC58CFDD8}" sibTransId="{9BE83432-4FC4-47FF-89F1-E99A19F643CF}"/>
    <dgm:cxn modelId="{F4E4C745-B45E-48D4-B779-0F43E494919D}" type="presOf" srcId="{BA02AD00-9682-4FE7-8803-4337FAFB4843}" destId="{6C4A07D5-6F8F-4381-9D50-3640D24D8B7F}" srcOrd="0" destOrd="0" presId="urn:microsoft.com/office/officeart/2005/8/layout/hierarchy3"/>
    <dgm:cxn modelId="{D6F1E05A-7CD0-4361-89BD-EABF743756FC}" type="presOf" srcId="{C2457D74-611F-46F5-A1D7-20F6B5A65D13}" destId="{6EB630FA-BF1E-4BF9-AAAF-6A6580C9FE7F}" srcOrd="0" destOrd="0" presId="urn:microsoft.com/office/officeart/2005/8/layout/hierarchy3"/>
    <dgm:cxn modelId="{D53C7D43-39BC-4D43-AA7A-7E3EF9790C2A}" srcId="{BA02AD00-9682-4FE7-8803-4337FAFB4843}" destId="{B4C74A82-B3F6-4AAC-9DED-BEFBCD538F6D}" srcOrd="0" destOrd="0" parTransId="{5E48FF44-3A0B-4B95-8191-60F6EAC9E470}" sibTransId="{547B4637-8B51-429C-8373-5986F37B8ABB}"/>
    <dgm:cxn modelId="{7264CCC0-93D5-4193-AC64-4A2B79110A1B}" type="presOf" srcId="{B4C74A82-B3F6-4AAC-9DED-BEFBCD538F6D}" destId="{14C4F992-61E4-4FE3-9502-A4015030C798}" srcOrd="1" destOrd="0" presId="urn:microsoft.com/office/officeart/2005/8/layout/hierarchy3"/>
    <dgm:cxn modelId="{1762BB37-AA13-47BC-9287-02FEB23FA365}" type="presParOf" srcId="{6C4A07D5-6F8F-4381-9D50-3640D24D8B7F}" destId="{2B09798B-88E3-4468-95C6-D0B0E92DCC03}" srcOrd="0" destOrd="0" presId="urn:microsoft.com/office/officeart/2005/8/layout/hierarchy3"/>
    <dgm:cxn modelId="{627DF616-FCD9-4BB1-810C-2952F9557BBC}" type="presParOf" srcId="{2B09798B-88E3-4468-95C6-D0B0E92DCC03}" destId="{8A83A3B5-C338-4728-8BDB-E456503860BB}" srcOrd="0" destOrd="0" presId="urn:microsoft.com/office/officeart/2005/8/layout/hierarchy3"/>
    <dgm:cxn modelId="{09F4585A-724C-4621-9C0E-B7E3633A5D42}" type="presParOf" srcId="{8A83A3B5-C338-4728-8BDB-E456503860BB}" destId="{97BF3785-E205-48DC-97E9-9F50C8394618}" srcOrd="0" destOrd="0" presId="urn:microsoft.com/office/officeart/2005/8/layout/hierarchy3"/>
    <dgm:cxn modelId="{91DE7654-1935-45D1-8DB6-1507AA494346}" type="presParOf" srcId="{8A83A3B5-C338-4728-8BDB-E456503860BB}" destId="{14C4F992-61E4-4FE3-9502-A4015030C798}" srcOrd="1" destOrd="0" presId="urn:microsoft.com/office/officeart/2005/8/layout/hierarchy3"/>
    <dgm:cxn modelId="{4F427BA1-3B80-43DD-BD53-B1766AC101BB}" type="presParOf" srcId="{2B09798B-88E3-4468-95C6-D0B0E92DCC03}" destId="{A3F24835-6A61-4253-AB1D-203BFBBCE72D}" srcOrd="1" destOrd="0" presId="urn:microsoft.com/office/officeart/2005/8/layout/hierarchy3"/>
    <dgm:cxn modelId="{00229801-5628-4DFF-B2B8-9E651F7F3C1D}" type="presParOf" srcId="{A3F24835-6A61-4253-AB1D-203BFBBCE72D}" destId="{C251656B-826E-4089-8FB6-E8EC6380C15C}" srcOrd="0" destOrd="0" presId="urn:microsoft.com/office/officeart/2005/8/layout/hierarchy3"/>
    <dgm:cxn modelId="{7C2BD18D-F579-4710-AA76-AB898E7CAD10}" type="presParOf" srcId="{A3F24835-6A61-4253-AB1D-203BFBBCE72D}" destId="{6EB630FA-BF1E-4BF9-AAAF-6A6580C9FE7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D84D7-B52D-4A27-9E5B-28135E6C04F7}">
      <dsp:nvSpPr>
        <dsp:cNvPr id="0" name=""/>
        <dsp:cNvSpPr/>
      </dsp:nvSpPr>
      <dsp:spPr>
        <a:xfrm>
          <a:off x="596082" y="0"/>
          <a:ext cx="1482788" cy="1296144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860" tIns="37465" rIns="74930" bIns="37465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966779" y="0"/>
        <a:ext cx="1112091" cy="1296144"/>
      </dsp:txXfrm>
    </dsp:sp>
    <dsp:sp modelId="{D87CEC83-CE32-41CD-8516-E9B13621AD11}">
      <dsp:nvSpPr>
        <dsp:cNvPr id="0" name=""/>
        <dsp:cNvSpPr/>
      </dsp:nvSpPr>
      <dsp:spPr>
        <a:xfrm>
          <a:off x="225385" y="277374"/>
          <a:ext cx="741394" cy="7413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</a:t>
          </a:r>
        </a:p>
      </dsp:txBody>
      <dsp:txXfrm>
        <a:off x="225385" y="277374"/>
        <a:ext cx="741394" cy="741394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114732" y="61359"/>
          <a:ext cx="3062956" cy="16258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4732" y="61359"/>
        <a:ext cx="3062956" cy="1625842"/>
      </dsp:txXfrm>
    </dsp:sp>
    <dsp:sp modelId="{C251656B-826E-4089-8FB6-E8EC6380C15C}">
      <dsp:nvSpPr>
        <dsp:cNvPr id="0" name=""/>
        <dsp:cNvSpPr/>
      </dsp:nvSpPr>
      <dsp:spPr>
        <a:xfrm>
          <a:off x="421028" y="1687201"/>
          <a:ext cx="139939" cy="1099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9654"/>
              </a:lnTo>
              <a:lnTo>
                <a:pt x="139939" y="109965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560967" y="1782557"/>
          <a:ext cx="2601347" cy="20085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E16601"/>
              </a:solidFill>
            </a:rPr>
            <a:t>1. Число посещений культурных мероприятий, тыс. единиц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sz="1400" b="1" u="sng" kern="1200" dirty="0">
            <a:solidFill>
              <a:srgbClr val="E16601"/>
            </a:solidFill>
          </a:endParaRPr>
        </a:p>
      </dsp:txBody>
      <dsp:txXfrm>
        <a:off x="560967" y="1782557"/>
        <a:ext cx="2601347" cy="2008597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95862" y="82223"/>
          <a:ext cx="2930961" cy="14654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5862" y="82223"/>
        <a:ext cx="2930961" cy="1465480"/>
      </dsp:txXfrm>
    </dsp:sp>
    <dsp:sp modelId="{C251656B-826E-4089-8FB6-E8EC6380C15C}">
      <dsp:nvSpPr>
        <dsp:cNvPr id="0" name=""/>
        <dsp:cNvSpPr/>
      </dsp:nvSpPr>
      <dsp:spPr>
        <a:xfrm>
          <a:off x="388958" y="1547704"/>
          <a:ext cx="199560" cy="1169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9585"/>
              </a:lnTo>
              <a:lnTo>
                <a:pt x="199560" y="116958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588518" y="1812047"/>
          <a:ext cx="2663165" cy="18104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 smtClean="0">
              <a:solidFill>
                <a:srgbClr val="E16601"/>
              </a:solidFill>
            </a:rPr>
            <a:t>Целевые показатели:</a:t>
          </a:r>
          <a:endParaRPr lang="ru-RU" sz="1200" b="1" u="sng" kern="1200" dirty="0">
            <a:solidFill>
              <a:srgbClr val="E1660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none" kern="1200" dirty="0" smtClean="0">
              <a:solidFill>
                <a:srgbClr val="E16601"/>
              </a:solidFill>
            </a:rPr>
            <a:t>1. </a:t>
          </a:r>
          <a:r>
            <a:rPr lang="ru-RU" sz="1200" b="1" u="sng" kern="1200" dirty="0" smtClean="0">
              <a:solidFill>
                <a:srgbClr val="E16601"/>
              </a:solidFill>
            </a:rPr>
            <a:t>Число посещений культурных мероприятий, тыс. единиц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sz="1200" b="1" u="sng" kern="1200" dirty="0">
            <a:solidFill>
              <a:srgbClr val="E16601"/>
            </a:solidFill>
          </a:endParaRPr>
        </a:p>
      </dsp:txBody>
      <dsp:txXfrm>
        <a:off x="588518" y="1812047"/>
        <a:ext cx="2663165" cy="1810484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0" y="180249"/>
          <a:ext cx="3251684" cy="16258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80249"/>
        <a:ext cx="3251684" cy="1625842"/>
      </dsp:txXfrm>
    </dsp:sp>
    <dsp:sp modelId="{C251656B-826E-4089-8FB6-E8EC6380C15C}">
      <dsp:nvSpPr>
        <dsp:cNvPr id="0" name=""/>
        <dsp:cNvSpPr/>
      </dsp:nvSpPr>
      <dsp:spPr>
        <a:xfrm>
          <a:off x="325168" y="1806091"/>
          <a:ext cx="220542" cy="13407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0791"/>
              </a:lnTo>
              <a:lnTo>
                <a:pt x="220542" y="134079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545710" y="2460118"/>
          <a:ext cx="2601347" cy="13735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none" kern="1200" dirty="0">
              <a:solidFill>
                <a:srgbClr val="E16601"/>
              </a:solidFill>
            </a:rPr>
            <a:t>7. Количество волонтеров, вовлеченных в программу «Волонтеры культуры», человек (нарастающим итогом)</a:t>
          </a:r>
        </a:p>
      </dsp:txBody>
      <dsp:txXfrm>
        <a:off x="545710" y="2460118"/>
        <a:ext cx="2601347" cy="1373527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92906" y="163129"/>
          <a:ext cx="2466886" cy="18458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III</a:t>
          </a:r>
          <a:r>
            <a:rPr lang="ru-RU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«Совершенствование системы управления в сфере </a:t>
          </a:r>
          <a:r>
            <a:rPr lang="ru-RU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культуры и архивного дела»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2906" y="163129"/>
        <a:ext cx="2466886" cy="1845823"/>
      </dsp:txXfrm>
    </dsp:sp>
    <dsp:sp modelId="{C251656B-826E-4089-8FB6-E8EC6380C15C}">
      <dsp:nvSpPr>
        <dsp:cNvPr id="0" name=""/>
        <dsp:cNvSpPr/>
      </dsp:nvSpPr>
      <dsp:spPr>
        <a:xfrm>
          <a:off x="339595" y="2008952"/>
          <a:ext cx="154846" cy="11563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6371"/>
              </a:lnTo>
              <a:lnTo>
                <a:pt x="154846" y="115637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494442" y="2586228"/>
          <a:ext cx="2152388" cy="11581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>
              <a:solidFill>
                <a:schemeClr val="accent4">
                  <a:lumMod val="50000"/>
                </a:schemeClr>
              </a:solidFill>
            </a:rPr>
            <a:t>Целевой показатель: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>
              <a:solidFill>
                <a:schemeClr val="accent4">
                  <a:lumMod val="50000"/>
                </a:schemeClr>
              </a:solidFill>
            </a:rPr>
            <a:t>Число посещений культурных мероприятий, (тыс. единиц)</a:t>
          </a:r>
        </a:p>
      </dsp:txBody>
      <dsp:txXfrm>
        <a:off x="494442" y="2586228"/>
        <a:ext cx="2152388" cy="115819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95502" y="0"/>
          <a:ext cx="2562472" cy="19173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en-US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III</a:t>
          </a:r>
          <a:r>
            <a:rPr lang="ru-RU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«Совершенствование системы управления в сфере </a:t>
          </a:r>
          <a:r>
            <a:rPr lang="ru-RU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культуры и архивного дела»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5502" y="0"/>
        <a:ext cx="2562472" cy="1917344"/>
      </dsp:txXfrm>
    </dsp:sp>
    <dsp:sp modelId="{C251656B-826E-4089-8FB6-E8EC6380C15C}">
      <dsp:nvSpPr>
        <dsp:cNvPr id="0" name=""/>
        <dsp:cNvSpPr/>
      </dsp:nvSpPr>
      <dsp:spPr>
        <a:xfrm>
          <a:off x="351749" y="1917344"/>
          <a:ext cx="160948" cy="12919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905"/>
              </a:lnTo>
              <a:lnTo>
                <a:pt x="160948" y="129190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512698" y="2462224"/>
          <a:ext cx="2367621" cy="14940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chemeClr val="accent4">
                  <a:lumMod val="50000"/>
                </a:schemeClr>
              </a:solidFill>
            </a:rPr>
            <a:t>Целевой показатель: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chemeClr val="accent4">
                  <a:lumMod val="50000"/>
                </a:schemeClr>
              </a:solidFill>
            </a:rPr>
            <a:t>Количество архивных дел особо ценных и наиболее востребованных, включая аудио и видео, переведенных в электронный вид, хранящихся в архиве Нефтеюганского района, единиц хранения (ежегодно)</a:t>
          </a:r>
          <a:endParaRPr lang="ru-RU" sz="1000" b="1" u="sng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512698" y="2462224"/>
        <a:ext cx="2367621" cy="14940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C63382-52AE-432F-AB7A-9D6E283BC34D}">
      <dsp:nvSpPr>
        <dsp:cNvPr id="0" name=""/>
        <dsp:cNvSpPr/>
      </dsp:nvSpPr>
      <dsp:spPr>
        <a:xfrm rot="5400000">
          <a:off x="-183648" y="184213"/>
          <a:ext cx="1224320" cy="8570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1</a:t>
          </a:r>
        </a:p>
      </dsp:txBody>
      <dsp:txXfrm rot="5400000">
        <a:off x="-183648" y="184213"/>
        <a:ext cx="1224320" cy="857024"/>
      </dsp:txXfrm>
    </dsp:sp>
    <dsp:sp modelId="{417DBFEA-CF59-4BA0-88DD-FC061943E9AD}">
      <dsp:nvSpPr>
        <dsp:cNvPr id="0" name=""/>
        <dsp:cNvSpPr/>
      </dsp:nvSpPr>
      <dsp:spPr>
        <a:xfrm rot="5400000">
          <a:off x="4105532" y="-3248507"/>
          <a:ext cx="795808" cy="72928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Совершенствование и формирование современного имущественного комплекса </a:t>
          </a:r>
          <a:r>
            <a:rPr lang="ru-RU" sz="1400" kern="1200" dirty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учреждений и организаций культуры.</a:t>
          </a:r>
          <a:endParaRPr lang="ru-RU" sz="1400" kern="1200" dirty="0"/>
        </a:p>
      </dsp:txBody>
      <dsp:txXfrm rot="5400000">
        <a:off x="4105532" y="-3248507"/>
        <a:ext cx="795808" cy="7292823"/>
      </dsp:txXfrm>
    </dsp:sp>
    <dsp:sp modelId="{897DD0BF-6510-417B-A992-1E8686082A4D}">
      <dsp:nvSpPr>
        <dsp:cNvPr id="0" name=""/>
        <dsp:cNvSpPr/>
      </dsp:nvSpPr>
      <dsp:spPr>
        <a:xfrm rot="5400000">
          <a:off x="-183648" y="1208176"/>
          <a:ext cx="1224320" cy="8570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2</a:t>
          </a:r>
        </a:p>
      </dsp:txBody>
      <dsp:txXfrm rot="5400000">
        <a:off x="-183648" y="1208176"/>
        <a:ext cx="1224320" cy="857024"/>
      </dsp:txXfrm>
    </dsp:sp>
    <dsp:sp modelId="{F4FDC1DA-7A8A-42EC-91FE-1BEAE7E5C7BB}">
      <dsp:nvSpPr>
        <dsp:cNvPr id="0" name=""/>
        <dsp:cNvSpPr/>
      </dsp:nvSpPr>
      <dsp:spPr>
        <a:xfrm rot="5400000">
          <a:off x="4105532" y="-2223978"/>
          <a:ext cx="795808" cy="72928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Приобщение </a:t>
          </a:r>
          <a:r>
            <a:rPr lang="ru-RU" sz="14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жителей   к постижению наибольшего количества </a:t>
          </a:r>
          <a:br>
            <a:rPr lang="ru-RU" sz="14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</a:br>
          <a:r>
            <a:rPr lang="ru-RU" sz="14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различных </a:t>
          </a:r>
          <a:r>
            <a:rPr lang="ru-RU" sz="1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видов искусств, культурных ценностей, к творческой самореализации; формирование единого культурного и информационного пространства знаний. </a:t>
          </a:r>
          <a:endParaRPr lang="ru-RU" sz="1400" kern="1200" dirty="0"/>
        </a:p>
      </dsp:txBody>
      <dsp:txXfrm rot="5400000">
        <a:off x="4105532" y="-2223978"/>
        <a:ext cx="795808" cy="7292823"/>
      </dsp:txXfrm>
    </dsp:sp>
    <dsp:sp modelId="{9CC37EFE-E156-4F78-9251-505F1BFB1F01}">
      <dsp:nvSpPr>
        <dsp:cNvPr id="0" name=""/>
        <dsp:cNvSpPr/>
      </dsp:nvSpPr>
      <dsp:spPr>
        <a:xfrm rot="5400000">
          <a:off x="-183648" y="2232140"/>
          <a:ext cx="1224320" cy="8570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Задача 3</a:t>
          </a:r>
        </a:p>
      </dsp:txBody>
      <dsp:txXfrm rot="5400000">
        <a:off x="-183648" y="2232140"/>
        <a:ext cx="1224320" cy="857024"/>
      </dsp:txXfrm>
    </dsp:sp>
    <dsp:sp modelId="{0C57E42B-A082-490B-80AD-AC370FB4A099}">
      <dsp:nvSpPr>
        <dsp:cNvPr id="0" name=""/>
        <dsp:cNvSpPr/>
      </dsp:nvSpPr>
      <dsp:spPr>
        <a:xfrm rot="5400000">
          <a:off x="4105532" y="-1200015"/>
          <a:ext cx="795808" cy="72928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Создание необходимых условий для устойчивого развития сферы культуры, путем совершенствования материально-технического и информационного обеспечения, организационных, экономических и правовых механизмов развития культуры.</a:t>
          </a:r>
          <a:endParaRPr lang="ru-RU" sz="1400" kern="1200" dirty="0"/>
        </a:p>
      </dsp:txBody>
      <dsp:txXfrm rot="5400000">
        <a:off x="4105532" y="-1200015"/>
        <a:ext cx="795808" cy="729282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357826" y="170190"/>
          <a:ext cx="2485981" cy="9129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200" b="0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sz="1200" b="1" u="sng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Обеспечение прав граждан на доступ к объектам сферы культуры и информационным ресурсам</a:t>
          </a:r>
          <a:r>
            <a:rPr lang="ru-RU" sz="1200" b="0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</a:t>
          </a:r>
        </a:p>
      </dsp:txBody>
      <dsp:txXfrm>
        <a:off x="357826" y="170190"/>
        <a:ext cx="2485981" cy="912951"/>
      </dsp:txXfrm>
    </dsp:sp>
    <dsp:sp modelId="{C251656B-826E-4089-8FB6-E8EC6380C15C}">
      <dsp:nvSpPr>
        <dsp:cNvPr id="0" name=""/>
        <dsp:cNvSpPr/>
      </dsp:nvSpPr>
      <dsp:spPr>
        <a:xfrm>
          <a:off x="379706" y="1083142"/>
          <a:ext cx="226717" cy="1232434"/>
        </a:xfrm>
        <a:custGeom>
          <a:avLst/>
          <a:gdLst/>
          <a:ahLst/>
          <a:cxnLst/>
          <a:rect l="0" t="0" r="0" b="0"/>
          <a:pathLst>
            <a:path>
              <a:moveTo>
                <a:pt x="226717" y="0"/>
              </a:moveTo>
              <a:lnTo>
                <a:pt x="0" y="123243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379706" y="1298646"/>
          <a:ext cx="2344479" cy="20338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E16601"/>
              </a:solidFill>
            </a:rPr>
            <a:t>Целевой</a:t>
          </a:r>
          <a:r>
            <a:rPr lang="ru-RU" sz="1100" b="1" u="sng" kern="1200" dirty="0" smtClean="0">
              <a:solidFill>
                <a:srgbClr val="E16601"/>
              </a:solidFill>
            </a:rPr>
            <a:t> </a:t>
          </a:r>
          <a:r>
            <a:rPr lang="ru-RU" sz="1400" b="1" u="sng" kern="1200" dirty="0" smtClean="0">
              <a:solidFill>
                <a:srgbClr val="E16601"/>
              </a:solidFill>
            </a:rPr>
            <a:t>показатель:</a:t>
          </a:r>
          <a:endParaRPr lang="ru-RU" sz="1400" b="1" u="sng" kern="1200" dirty="0">
            <a:solidFill>
              <a:srgbClr val="E1660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none" kern="1200" dirty="0" smtClean="0">
              <a:solidFill>
                <a:srgbClr val="E16601"/>
              </a:solidFill>
            </a:rPr>
            <a:t>1.Количество организаций культуры, получивших современное оборудование , единиц (ежегодно)</a:t>
          </a:r>
          <a:endParaRPr lang="ru-RU" sz="1400" b="1" u="none" kern="1200" dirty="0">
            <a:solidFill>
              <a:srgbClr val="E16601"/>
            </a:solidFill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0" u="none" kern="1200" dirty="0">
            <a:solidFill>
              <a:srgbClr val="E16601"/>
            </a:solidFill>
          </a:endParaRPr>
        </a:p>
      </dsp:txBody>
      <dsp:txXfrm>
        <a:off x="379706" y="1298646"/>
        <a:ext cx="2344479" cy="20338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317546" y="2309"/>
          <a:ext cx="2321270" cy="11606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300" b="0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sz="1300" b="1" u="sng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Обеспечение прав граждан на доступ к объектам сферы культуры и информационным ресурсам</a:t>
          </a:r>
          <a:r>
            <a:rPr lang="ru-RU" sz="1300" b="0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</a:t>
          </a:r>
        </a:p>
      </dsp:txBody>
      <dsp:txXfrm>
        <a:off x="317546" y="2309"/>
        <a:ext cx="2321270" cy="1160635"/>
      </dsp:txXfrm>
    </dsp:sp>
    <dsp:sp modelId="{C251656B-826E-4089-8FB6-E8EC6380C15C}">
      <dsp:nvSpPr>
        <dsp:cNvPr id="0" name=""/>
        <dsp:cNvSpPr/>
      </dsp:nvSpPr>
      <dsp:spPr>
        <a:xfrm>
          <a:off x="503953" y="1162944"/>
          <a:ext cx="91440" cy="143697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36970"/>
              </a:lnTo>
              <a:lnTo>
                <a:pt x="123974" y="1436970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27927" y="1455412"/>
          <a:ext cx="2152337" cy="22890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none" kern="1200" dirty="0">
              <a:solidFill>
                <a:srgbClr val="E16601"/>
              </a:solidFill>
            </a:rPr>
            <a:t>1.Количество созданных (реконструированных) и отремонтированных объектов организаций культуры /единиц.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none" kern="1200" dirty="0">
              <a:solidFill>
                <a:srgbClr val="E16601"/>
              </a:solidFill>
            </a:rPr>
            <a:t>2. Количество организаций культуры, получивших современное оборудование  (единиц)</a:t>
          </a:r>
          <a:endParaRPr lang="ru-RU" sz="1200" b="0" u="none" kern="1200" dirty="0">
            <a:solidFill>
              <a:srgbClr val="E16601"/>
            </a:solidFill>
          </a:endParaRPr>
        </a:p>
      </dsp:txBody>
      <dsp:txXfrm>
        <a:off x="627927" y="1455412"/>
        <a:ext cx="2152337" cy="228900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280002" y="333882"/>
          <a:ext cx="2305841" cy="15797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 </a:t>
          </a:r>
          <a:r>
            <a:rPr lang="ru-RU" sz="1500" b="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</a:t>
          </a:r>
          <a:r>
            <a:rPr lang="ru-RU" sz="1500" b="1" u="sng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Обеспечение прав граждан на доступ к объектам сферы культуры и информационным ресурсам</a:t>
          </a:r>
          <a:r>
            <a:rPr lang="ru-RU" sz="1500" b="0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</a:t>
          </a:r>
          <a:endParaRPr lang="ru-RU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002" y="333882"/>
        <a:ext cx="2305841" cy="1579797"/>
      </dsp:txXfrm>
    </dsp:sp>
    <dsp:sp modelId="{C251656B-826E-4089-8FB6-E8EC6380C15C}">
      <dsp:nvSpPr>
        <dsp:cNvPr id="0" name=""/>
        <dsp:cNvSpPr/>
      </dsp:nvSpPr>
      <dsp:spPr>
        <a:xfrm>
          <a:off x="288028" y="1913680"/>
          <a:ext cx="222558" cy="1091592"/>
        </a:xfrm>
        <a:custGeom>
          <a:avLst/>
          <a:gdLst/>
          <a:ahLst/>
          <a:cxnLst/>
          <a:rect l="0" t="0" r="0" b="0"/>
          <a:pathLst>
            <a:path>
              <a:moveTo>
                <a:pt x="222558" y="0"/>
              </a:moveTo>
              <a:lnTo>
                <a:pt x="0" y="109159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288028" y="2215374"/>
          <a:ext cx="2789947" cy="15797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u="sng" kern="1200" dirty="0" smtClean="0">
              <a:solidFill>
                <a:srgbClr val="E16601"/>
              </a:solidFill>
            </a:rPr>
            <a:t>Количество специалистов сферы культуры, повысивших квалификацию на базе Центров непрерывного образования и повышения квалификации творческих и управленческих кадров в сфере культуры, (</a:t>
          </a:r>
          <a:r>
            <a:rPr lang="ru-RU" sz="1100" b="1" u="sng" kern="1200" dirty="0">
              <a:solidFill>
                <a:srgbClr val="E16601"/>
              </a:solidFill>
            </a:rPr>
            <a:t>единиц)</a:t>
          </a:r>
          <a:endParaRPr lang="ru-RU" sz="1100" b="0" u="none" kern="1200" dirty="0">
            <a:solidFill>
              <a:srgbClr val="E16601"/>
            </a:solidFill>
          </a:endParaRPr>
        </a:p>
      </dsp:txBody>
      <dsp:txXfrm>
        <a:off x="288028" y="2215374"/>
        <a:ext cx="2789947" cy="157979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885" y="400269"/>
          <a:ext cx="3000821" cy="150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</a:t>
          </a:r>
          <a:r>
            <a:rPr lang="ru-RU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en-US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ru-RU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«Укрепление единого культурного пространства в Нефтеюганском районе. Поддержка творческих инициатив, способствующих самореализации граждан.»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5" y="400269"/>
        <a:ext cx="3000821" cy="1500410"/>
      </dsp:txXfrm>
    </dsp:sp>
    <dsp:sp modelId="{C251656B-826E-4089-8FB6-E8EC6380C15C}">
      <dsp:nvSpPr>
        <dsp:cNvPr id="0" name=""/>
        <dsp:cNvSpPr/>
      </dsp:nvSpPr>
      <dsp:spPr>
        <a:xfrm>
          <a:off x="300967" y="1900680"/>
          <a:ext cx="300082" cy="11253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5308"/>
              </a:lnTo>
              <a:lnTo>
                <a:pt x="300082" y="112530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01049" y="2275783"/>
          <a:ext cx="2649749" cy="15004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E16601"/>
              </a:solidFill>
            </a:rPr>
            <a:t>1. Число посещений культурных мероприятий, (тыс. единиц);</a:t>
          </a:r>
          <a:endParaRPr lang="ru-RU" sz="1400" b="0" u="none" kern="1200" dirty="0">
            <a:solidFill>
              <a:srgbClr val="E16601"/>
            </a:solidFill>
          </a:endParaRPr>
        </a:p>
      </dsp:txBody>
      <dsp:txXfrm>
        <a:off x="601049" y="2275783"/>
        <a:ext cx="2649749" cy="150041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673" y="100380"/>
          <a:ext cx="2912143" cy="16921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</a:t>
          </a:r>
          <a:r>
            <a:rPr lang="en-US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ru-RU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sz="1400" b="1" u="sng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3" y="100380"/>
        <a:ext cx="2912143" cy="1692135"/>
      </dsp:txXfrm>
    </dsp:sp>
    <dsp:sp modelId="{C251656B-826E-4089-8FB6-E8EC6380C15C}">
      <dsp:nvSpPr>
        <dsp:cNvPr id="0" name=""/>
        <dsp:cNvSpPr/>
      </dsp:nvSpPr>
      <dsp:spPr>
        <a:xfrm>
          <a:off x="246168" y="1792515"/>
          <a:ext cx="91440" cy="11520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52028"/>
              </a:lnTo>
              <a:lnTo>
                <a:pt x="117431" y="115202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363600" y="1985698"/>
          <a:ext cx="2584575" cy="1917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solidFill>
                <a:srgbClr val="E16601"/>
              </a:solidFill>
            </a:rPr>
            <a:t>Целевой </a:t>
          </a:r>
          <a:r>
            <a:rPr lang="ru-RU" sz="1400" b="1" u="sng" kern="1200" dirty="0" smtClean="0">
              <a:solidFill>
                <a:srgbClr val="E16601"/>
              </a:solidFill>
            </a:rPr>
            <a:t>показатель: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E16601"/>
              </a:solidFill>
            </a:rPr>
            <a:t>1. Число посещений культурных мероприятий, (тыс. единиц);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sz="1400" b="1" u="sng" kern="1200" dirty="0">
            <a:solidFill>
              <a:srgbClr val="E16601"/>
            </a:solidFill>
          </a:endParaRPr>
        </a:p>
      </dsp:txBody>
      <dsp:txXfrm>
        <a:off x="363600" y="1985698"/>
        <a:ext cx="2584575" cy="191769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0" y="259159"/>
          <a:ext cx="3251684" cy="16258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sz="1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59159"/>
        <a:ext cx="3251684" cy="1625842"/>
      </dsp:txXfrm>
    </dsp:sp>
    <dsp:sp modelId="{C251656B-826E-4089-8FB6-E8EC6380C15C}">
      <dsp:nvSpPr>
        <dsp:cNvPr id="0" name=""/>
        <dsp:cNvSpPr/>
      </dsp:nvSpPr>
      <dsp:spPr>
        <a:xfrm>
          <a:off x="325168" y="1885001"/>
          <a:ext cx="325168" cy="1219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9381"/>
              </a:lnTo>
              <a:lnTo>
                <a:pt x="325168" y="121938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650336" y="2291462"/>
          <a:ext cx="2601347" cy="1625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solidFill>
                <a:srgbClr val="E16601"/>
              </a:solidFill>
            </a:rPr>
            <a:t>1. Число посещений культурных мероприятий, (тыс. единиц</a:t>
          </a:r>
          <a:r>
            <a:rPr lang="ru-RU" sz="1200" b="1" u="sng" kern="1200" dirty="0" smtClean="0">
              <a:solidFill>
                <a:srgbClr val="E16601"/>
              </a:solidFill>
            </a:rPr>
            <a:t>);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 smtClean="0">
              <a:solidFill>
                <a:srgbClr val="E16601"/>
              </a:solidFill>
            </a:rPr>
            <a:t>3. Количество обращений к цифровым ресурсам культуры, единиц (ежегодно)</a:t>
          </a:r>
          <a:endParaRPr lang="ru-RU" sz="1200" b="1" u="sng" kern="1200" dirty="0">
            <a:solidFill>
              <a:srgbClr val="E16601"/>
            </a:solidFill>
          </a:endParaRPr>
        </a:p>
      </dsp:txBody>
      <dsp:txXfrm>
        <a:off x="650336" y="2291462"/>
        <a:ext cx="2601347" cy="162584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BF3785-E205-48DC-97E9-9F50C8394618}">
      <dsp:nvSpPr>
        <dsp:cNvPr id="0" name=""/>
        <dsp:cNvSpPr/>
      </dsp:nvSpPr>
      <dsp:spPr>
        <a:xfrm>
          <a:off x="3824" y="110"/>
          <a:ext cx="2826454" cy="1413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Подпрограмма II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«Укрепление единого культурного пространства в Нефтеюганском районе.  Поддержка творческих инициатив, способствующих самореализации граждан»</a:t>
          </a:r>
          <a:endParaRPr lang="ru-RU" sz="1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24" y="110"/>
        <a:ext cx="2826454" cy="1413227"/>
      </dsp:txXfrm>
    </dsp:sp>
    <dsp:sp modelId="{C251656B-826E-4089-8FB6-E8EC6380C15C}">
      <dsp:nvSpPr>
        <dsp:cNvPr id="0" name=""/>
        <dsp:cNvSpPr/>
      </dsp:nvSpPr>
      <dsp:spPr>
        <a:xfrm>
          <a:off x="286470" y="1413338"/>
          <a:ext cx="117693" cy="1553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3921"/>
              </a:lnTo>
              <a:lnTo>
                <a:pt x="117693" y="1553921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B630FA-BF1E-4BF9-AAAF-6A6580C9FE7F}">
      <dsp:nvSpPr>
        <dsp:cNvPr id="0" name=""/>
        <dsp:cNvSpPr/>
      </dsp:nvSpPr>
      <dsp:spPr>
        <a:xfrm>
          <a:off x="404163" y="1762405"/>
          <a:ext cx="2451395" cy="24097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>
              <a:solidFill>
                <a:srgbClr val="E16601"/>
              </a:solidFill>
            </a:rPr>
            <a:t>Целевой показатель: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u="sng" kern="1200" dirty="0" smtClean="0">
              <a:solidFill>
                <a:srgbClr val="E16601"/>
              </a:solidFill>
            </a:rPr>
            <a:t>5.  Доля </a:t>
          </a:r>
          <a:r>
            <a:rPr lang="ru-RU" sz="1000" b="1" u="sng" kern="1200" dirty="0">
              <a:solidFill>
                <a:srgbClr val="E16601"/>
              </a:solidFill>
            </a:rPr>
            <a:t>средств бюджета муниципального образования, выделяемых негосударственным организациям, в том числе социально ориентированным некоммерческим организациям, на предоставление услуг (работ), в общем объеме средств муниципального бюджета, выделяемых на предоставление услуг (работ) в сфере культуры, потенциально возможных к передаче (в %)</a:t>
          </a:r>
          <a:endParaRPr lang="ru-RU" sz="1000" b="1" u="none" kern="1200" dirty="0">
            <a:solidFill>
              <a:srgbClr val="E16601"/>
            </a:solidFill>
          </a:endParaRPr>
        </a:p>
      </dsp:txBody>
      <dsp:txXfrm>
        <a:off x="404163" y="1762405"/>
        <a:ext cx="2451395" cy="2409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3FB13-03BC-484F-A441-4CFB148C97F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AB44D-43D6-42BD-9EC2-BF144E988B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0647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936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8AB44D-43D6-42BD-9EC2-BF144E988B4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2509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3699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3699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1884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3475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3475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6398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2766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809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8893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8AB44D-43D6-42BD-9EC2-BF144E988B4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250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49557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309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726272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3494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311512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5971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0434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3301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4103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4578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454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1604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67497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2350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102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71300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446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13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0.xml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10.xml"/><Relationship Id="rId11" Type="http://schemas.openxmlformats.org/officeDocument/2006/relationships/image" Target="../media/image13.png"/><Relationship Id="rId5" Type="http://schemas.openxmlformats.org/officeDocument/2006/relationships/diagramData" Target="../diagrams/data10.xml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diagramDrawing" Target="../diagrams/drawing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13" Type="http://schemas.openxmlformats.org/officeDocument/2006/relationships/image" Target="../media/image14.jpe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1.xm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11.xml"/><Relationship Id="rId11" Type="http://schemas.microsoft.com/office/2007/relationships/hdphoto" Target="../media/hdphoto1.wdp"/><Relationship Id="rId5" Type="http://schemas.openxmlformats.org/officeDocument/2006/relationships/diagramData" Target="../diagrams/data11.xml"/><Relationship Id="rId10" Type="http://schemas.openxmlformats.org/officeDocument/2006/relationships/image" Target="../media/image3.png"/><Relationship Id="rId4" Type="http://schemas.microsoft.com/office/2007/relationships/hdphoto" Target="../media/hdphoto2.wdp"/><Relationship Id="rId9" Type="http://schemas.microsoft.com/office/2007/relationships/diagramDrawing" Target="../diagrams/drawing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13" Type="http://schemas.openxmlformats.org/officeDocument/2006/relationships/image" Target="../media/image15.jpe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2.xm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12.xml"/><Relationship Id="rId11" Type="http://schemas.microsoft.com/office/2007/relationships/hdphoto" Target="../media/hdphoto1.wdp"/><Relationship Id="rId5" Type="http://schemas.openxmlformats.org/officeDocument/2006/relationships/diagramData" Target="../diagrams/data12.xml"/><Relationship Id="rId10" Type="http://schemas.openxmlformats.org/officeDocument/2006/relationships/image" Target="../media/image3.png"/><Relationship Id="rId4" Type="http://schemas.microsoft.com/office/2007/relationships/hdphoto" Target="../media/hdphoto2.wdp"/><Relationship Id="rId9" Type="http://schemas.microsoft.com/office/2007/relationships/diagramDrawing" Target="../diagrams/drawing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3.xm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13.xml"/><Relationship Id="rId11" Type="http://schemas.microsoft.com/office/2007/relationships/hdphoto" Target="../media/hdphoto1.wdp"/><Relationship Id="rId5" Type="http://schemas.openxmlformats.org/officeDocument/2006/relationships/diagramData" Target="../diagrams/data13.xml"/><Relationship Id="rId10" Type="http://schemas.openxmlformats.org/officeDocument/2006/relationships/image" Target="../media/image3.png"/><Relationship Id="rId4" Type="http://schemas.microsoft.com/office/2007/relationships/hdphoto" Target="../media/hdphoto2.wdp"/><Relationship Id="rId9" Type="http://schemas.microsoft.com/office/2007/relationships/diagramDrawing" Target="../diagrams/drawing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13" Type="http://schemas.openxmlformats.org/officeDocument/2006/relationships/image" Target="../media/image17.jpe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14.xm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14.xml"/><Relationship Id="rId11" Type="http://schemas.microsoft.com/office/2007/relationships/hdphoto" Target="../media/hdphoto1.wdp"/><Relationship Id="rId5" Type="http://schemas.openxmlformats.org/officeDocument/2006/relationships/diagramData" Target="../diagrams/data14.xml"/><Relationship Id="rId10" Type="http://schemas.openxmlformats.org/officeDocument/2006/relationships/image" Target="../media/image3.png"/><Relationship Id="rId4" Type="http://schemas.microsoft.com/office/2007/relationships/hdphoto" Target="../media/hdphoto2.wdp"/><Relationship Id="rId9" Type="http://schemas.microsoft.com/office/2007/relationships/diagramDrawing" Target="../diagrams/drawing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hdphoto" Target="../media/hdphoto2.wdp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5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3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4.xm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4.xml"/><Relationship Id="rId11" Type="http://schemas.microsoft.com/office/2007/relationships/hdphoto" Target="../media/hdphoto1.wdp"/><Relationship Id="rId5" Type="http://schemas.openxmlformats.org/officeDocument/2006/relationships/diagramData" Target="../diagrams/data4.xml"/><Relationship Id="rId10" Type="http://schemas.openxmlformats.org/officeDocument/2006/relationships/image" Target="../media/image3.png"/><Relationship Id="rId4" Type="http://schemas.microsoft.com/office/2007/relationships/hdphoto" Target="../media/hdphoto2.wdp"/><Relationship Id="rId9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microsoft.com/office/2007/relationships/hdphoto" Target="../media/hdphoto2.wdp"/><Relationship Id="rId7" Type="http://schemas.openxmlformats.org/officeDocument/2006/relationships/diagramColors" Target="../diagrams/colors5.xml"/><Relationship Id="rId12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5.xml"/><Relationship Id="rId11" Type="http://schemas.microsoft.com/office/2007/relationships/hdphoto" Target="../media/hdphoto1.wdp"/><Relationship Id="rId5" Type="http://schemas.openxmlformats.org/officeDocument/2006/relationships/diagramLayout" Target="../diagrams/layout5.xml"/><Relationship Id="rId10" Type="http://schemas.openxmlformats.org/officeDocument/2006/relationships/image" Target="../media/image3.png"/><Relationship Id="rId4" Type="http://schemas.openxmlformats.org/officeDocument/2006/relationships/diagramData" Target="../diagrams/data5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microsoft.com/office/2007/relationships/hdphoto" Target="../media/hdphoto2.wdp"/><Relationship Id="rId7" Type="http://schemas.openxmlformats.org/officeDocument/2006/relationships/diagramColors" Target="../diagrams/colors6.xml"/><Relationship Id="rId12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6.xml"/><Relationship Id="rId11" Type="http://schemas.microsoft.com/office/2007/relationships/hdphoto" Target="../media/hdphoto1.wdp"/><Relationship Id="rId5" Type="http://schemas.openxmlformats.org/officeDocument/2006/relationships/diagramLayout" Target="../diagrams/layout6.xml"/><Relationship Id="rId10" Type="http://schemas.openxmlformats.org/officeDocument/2006/relationships/image" Target="../media/image3.png"/><Relationship Id="rId4" Type="http://schemas.openxmlformats.org/officeDocument/2006/relationships/diagramData" Target="../diagrams/data6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1.wdp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7.xml"/><Relationship Id="rId11" Type="http://schemas.microsoft.com/office/2007/relationships/hdphoto" Target="../media/hdphoto1.wdp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13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8.xml"/><Relationship Id="rId12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8.xml"/><Relationship Id="rId11" Type="http://schemas.openxmlformats.org/officeDocument/2006/relationships/image" Target="../media/image3.png"/><Relationship Id="rId5" Type="http://schemas.openxmlformats.org/officeDocument/2006/relationships/diagramData" Target="../diagrams/data8.xml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diagramDrawing" Target="../diagrams/drawing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13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diagramQuickStyle" Target="../diagrams/quickStyle9.xml"/><Relationship Id="rId12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9.xml"/><Relationship Id="rId11" Type="http://schemas.openxmlformats.org/officeDocument/2006/relationships/image" Target="../media/image3.png"/><Relationship Id="rId5" Type="http://schemas.openxmlformats.org/officeDocument/2006/relationships/diagramData" Target="../diagrams/data9.xml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diagramDrawing" Target="../diagrams/drawin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7218" y="365365"/>
            <a:ext cx="7616435" cy="1357610"/>
          </a:xfrm>
        </p:spPr>
        <p:txBody>
          <a:bodyPr/>
          <a:lstStyle/>
          <a:p>
            <a:pPr algn="ctr"/>
            <a:r>
              <a:rPr lang="ru-RU" sz="2800" b="1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Публичная декларация Муниципальной программы 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</a:t>
            </a:r>
            <a:r>
              <a:rPr lang="ru-RU" sz="2800" b="1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ефтеюганского района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0270" y="1918218"/>
            <a:ext cx="7272808" cy="172196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Культурное пространство</a:t>
            </a:r>
            <a:r>
              <a:rPr lang="ru-RU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</a:t>
            </a:r>
            <a:endParaRPr lang="ru-RU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C:\Users\RakovaE.A\Desktop\МП Презентация\Coat_of_Arms_of_Nefteyugansky_rayon_(Khanty-Mansyisky_AO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68" y="126752"/>
            <a:ext cx="576064" cy="733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03848" y="6309817"/>
            <a:ext cx="298488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2023-2030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636913"/>
            <a:ext cx="720080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24622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851920" y="3212976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Мероприятие:</a:t>
            </a:r>
          </a:p>
          <a:p>
            <a:pPr lvl="0" algn="just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2.6. «Развитие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библиотечного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дела» 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56077" y="3248779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103238472"/>
              </p:ext>
            </p:extLst>
          </p:nvPr>
        </p:nvGraphicFramePr>
        <p:xfrm>
          <a:off x="137846" y="464823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63888" y="663079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048235"/>
              </p:ext>
            </p:extLst>
          </p:nvPr>
        </p:nvGraphicFramePr>
        <p:xfrm>
          <a:off x="1403648" y="4437112"/>
          <a:ext cx="7632848" cy="17229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7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49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901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402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514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69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объем финансирования (включая иные источники)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8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776 тыс.ед.</a:t>
                      </a:r>
                      <a:endParaRPr lang="ru-RU" sz="1200" b="1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1939 тыс.ед.</a:t>
                      </a:r>
                      <a:endParaRPr lang="ru-RU" sz="12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1865995"/>
              </p:ext>
            </p:extLst>
          </p:nvPr>
        </p:nvGraphicFramePr>
        <p:xfrm>
          <a:off x="1403648" y="6165304"/>
          <a:ext cx="7632848" cy="518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4112775872"/>
                    </a:ext>
                  </a:extLst>
                </a:gridCol>
                <a:gridCol w="2016937">
                  <a:extLst>
                    <a:ext uri="{9D8B030D-6E8A-4147-A177-3AD203B41FA5}">
                      <a16:colId xmlns:a16="http://schemas.microsoft.com/office/drawing/2014/main" xmlns="" val="3886692098"/>
                    </a:ext>
                  </a:extLst>
                </a:gridCol>
                <a:gridCol w="1799487">
                  <a:extLst>
                    <a:ext uri="{9D8B030D-6E8A-4147-A177-3AD203B41FA5}">
                      <a16:colId xmlns:a16="http://schemas.microsoft.com/office/drawing/2014/main" xmlns="" val="1002565485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405533596"/>
                    </a:ext>
                  </a:extLst>
                </a:gridCol>
              </a:tblGrid>
              <a:tr h="5180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46200 ед.</a:t>
                      </a:r>
                      <a:endParaRPr lang="ru-RU" sz="12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553,12763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53900 ед.</a:t>
                      </a:r>
                      <a:endParaRPr lang="ru-RU" sz="12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440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491,24974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руб.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58195958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48065" y="393015"/>
            <a:ext cx="3816423" cy="28081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19872" y="1123321"/>
            <a:ext cx="1972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  <p:pic>
        <p:nvPicPr>
          <p:cNvPr id="13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72400" y="3933056"/>
            <a:ext cx="576061" cy="72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69560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779912" y="3284984"/>
            <a:ext cx="45365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sng" strike="noStrike" kern="1200" cap="none" spc="0" normalizeH="0" baseline="0" noProof="0" dirty="0">
                <a:ln>
                  <a:noFill/>
                </a:ln>
                <a:solidFill>
                  <a:srgbClr val="728653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</a:rPr>
              <a:t>Мероприятие:</a:t>
            </a:r>
          </a:p>
          <a:p>
            <a:pPr lvl="0" algn="just"/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28653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</a:rPr>
              <a:t>2.7</a:t>
            </a:r>
            <a:r>
              <a:rPr lang="ru-RU" sz="1300" b="1" dirty="0" smtClean="0">
                <a:solidFill>
                  <a:srgbClr val="728653">
                    <a:lumMod val="75000"/>
                  </a:srgbClr>
                </a:solidFill>
              </a:rPr>
              <a:t>. " Развитие музейного дела " 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728653">
                  <a:lumMod val="75000"/>
                </a:srgbClr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28085" y="322004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789500367"/>
              </p:ext>
            </p:extLst>
          </p:nvPr>
        </p:nvGraphicFramePr>
        <p:xfrm>
          <a:off x="137846" y="464823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2360" y="3789040"/>
            <a:ext cx="576066" cy="7069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19872" y="663079"/>
            <a:ext cx="1972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Ответственный исполнитель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0264916"/>
              </p:ext>
            </p:extLst>
          </p:nvPr>
        </p:nvGraphicFramePr>
        <p:xfrm>
          <a:off x="1397488" y="4221088"/>
          <a:ext cx="7567000" cy="1636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83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803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1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861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Плановый</a:t>
                      </a:r>
                      <a:r>
                        <a:rPr lang="ru-RU" sz="1100" kern="1200" baseline="0" dirty="0">
                          <a:effectLst/>
                        </a:rPr>
                        <a:t> показатель на 2030 год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95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1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/>
                        </a:rPr>
                        <a:t>объем финансирования (включая иные источники)</a:t>
                      </a:r>
                      <a:endParaRPr lang="ru-RU" sz="11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07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776 тыс. </a:t>
                      </a:r>
                      <a:r>
                        <a:rPr lang="ru-RU" sz="11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</a:t>
                      </a:r>
                      <a:endParaRPr lang="ru-RU" sz="1100" b="1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effectLst/>
                        </a:rPr>
                        <a:t>1939 тыс.ед.</a:t>
                      </a:r>
                      <a:endParaRPr lang="ru-RU" sz="11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37828630"/>
              </p:ext>
            </p:extLst>
          </p:nvPr>
        </p:nvGraphicFramePr>
        <p:xfrm>
          <a:off x="1403648" y="5877272"/>
          <a:ext cx="7560840" cy="7200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5551">
                  <a:extLst>
                    <a:ext uri="{9D8B030D-6E8A-4147-A177-3AD203B41FA5}">
                      <a16:colId xmlns:a16="http://schemas.microsoft.com/office/drawing/2014/main" xmlns="" val="4112775872"/>
                    </a:ext>
                  </a:extLst>
                </a:gridCol>
                <a:gridCol w="2104849">
                  <a:extLst>
                    <a:ext uri="{9D8B030D-6E8A-4147-A177-3AD203B41FA5}">
                      <a16:colId xmlns:a16="http://schemas.microsoft.com/office/drawing/2014/main" xmlns="" val="3886692098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xmlns="" val="1002565485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405533596"/>
                    </a:ext>
                  </a:extLst>
                </a:gridCol>
              </a:tblGrid>
              <a:tr h="7200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46200 ед.</a:t>
                      </a:r>
                      <a:endParaRPr lang="ru-RU" sz="12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9 366,67700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53900 ед.</a:t>
                      </a:r>
                      <a:endParaRPr lang="ru-RU" sz="12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52 832,47357 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58195958"/>
                  </a:ext>
                </a:extLst>
              </a:tr>
            </a:tbl>
          </a:graphicData>
        </a:graphic>
      </p:graphicFrame>
      <p:pic>
        <p:nvPicPr>
          <p:cNvPr id="1026" name="Picture 2" descr="http://smcks.nnov.muzkult.ru/media/2019/10/30/1265675844/-karti-e1564649937543.jp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5004048" y="620688"/>
            <a:ext cx="4032448" cy="2551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4" name="TextBox 13"/>
          <p:cNvSpPr txBox="1"/>
          <p:nvPr/>
        </p:nvSpPr>
        <p:spPr>
          <a:xfrm>
            <a:off x="3291975" y="112474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культуры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и спорта Нефтеюганского 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437832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809440" y="3016525"/>
            <a:ext cx="4506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sng" strike="noStrike" kern="1200" cap="none" spc="0" normalizeH="0" baseline="0" noProof="0" dirty="0">
                <a:ln>
                  <a:noFill/>
                </a:ln>
                <a:solidFill>
                  <a:srgbClr val="728653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</a:rPr>
              <a:t>Мероприятие:</a:t>
            </a:r>
          </a:p>
          <a:p>
            <a:pPr lvl="0" algn="just"/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28653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</a:rPr>
              <a:t>2.8</a:t>
            </a:r>
            <a:r>
              <a:rPr lang="ru-RU" sz="1300" b="1" dirty="0" smtClean="0">
                <a:solidFill>
                  <a:srgbClr val="728653">
                    <a:lumMod val="75000"/>
                  </a:srgbClr>
                </a:solidFill>
              </a:rPr>
              <a:t>. </a:t>
            </a:r>
            <a:r>
              <a:rPr lang="ru-RU" sz="1300" b="1" dirty="0">
                <a:solidFill>
                  <a:srgbClr val="728653">
                    <a:lumMod val="75000"/>
                  </a:srgbClr>
                </a:solidFill>
              </a:rPr>
              <a:t>"Поддержка добровольческих (волонтерских) объединений в сельской местности, в том числе по реализации социокультурных проектов" 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728653">
                  <a:lumMod val="75000"/>
                </a:srgbClr>
              </a:solidFill>
              <a:effectLst/>
              <a:uLnTx/>
              <a:uFillTx/>
              <a:latin typeface="Century Gothic" panose="020B0502020202020204"/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28085" y="322004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789500367"/>
              </p:ext>
            </p:extLst>
          </p:nvPr>
        </p:nvGraphicFramePr>
        <p:xfrm>
          <a:off x="137846" y="464823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40350" y="3993564"/>
            <a:ext cx="576066" cy="7069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35990" y="663079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Ответственный исполнитель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0264916"/>
              </p:ext>
            </p:extLst>
          </p:nvPr>
        </p:nvGraphicFramePr>
        <p:xfrm>
          <a:off x="1403648" y="4509120"/>
          <a:ext cx="7560840" cy="18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17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67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81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979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40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Плановый</a:t>
                      </a:r>
                      <a:r>
                        <a:rPr lang="ru-RU" sz="1400" kern="1200" baseline="0" dirty="0">
                          <a:effectLst/>
                        </a:rPr>
                        <a:t> показатель на 2030 год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05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4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/>
                        </a:rPr>
                        <a:t>объем финансирования (включая иные источники)</a:t>
                      </a:r>
                      <a:endParaRPr lang="ru-RU" sz="11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04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73 чел.</a:t>
                      </a:r>
                      <a:endParaRPr lang="ru-RU" sz="1200" b="1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50,00000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тыс. руб.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110 чел.</a:t>
                      </a:r>
                      <a:endParaRPr lang="ru-RU" sz="12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50,00000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тыс.руб.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6" name="Picture 2" descr="http://smcks.nnov.muzkult.ru/media/2019/10/30/1265675844/-karti-e1564649937543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2656"/>
            <a:ext cx="3528392" cy="28214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19871" y="1124744"/>
            <a:ext cx="2016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культуры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и спорта Нефтеюганского 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437832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390808" y="2993001"/>
            <a:ext cx="55736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/>
              <a:t>Мероприятие:</a:t>
            </a:r>
          </a:p>
          <a:p>
            <a:pPr lvl="0" algn="just"/>
            <a:r>
              <a:rPr lang="ru-RU" sz="1400" b="1" dirty="0"/>
              <a:t>3.1.«Реализация единой региональной  (государственной) и муниципальной политики в сфере культуры» </a:t>
            </a:r>
            <a:endParaRPr lang="ru-RU" sz="1400" dirty="0"/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52021" y="3104763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428253089"/>
              </p:ext>
            </p:extLst>
          </p:nvPr>
        </p:nvGraphicFramePr>
        <p:xfrm>
          <a:off x="179512" y="404664"/>
          <a:ext cx="2647895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028384" y="3861048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56289818"/>
              </p:ext>
            </p:extLst>
          </p:nvPr>
        </p:nvGraphicFramePr>
        <p:xfrm>
          <a:off x="1403649" y="4221088"/>
          <a:ext cx="7488831" cy="19186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04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879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902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05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Плановый</a:t>
                      </a:r>
                      <a:r>
                        <a:rPr lang="ru-RU" sz="1100" kern="1200" baseline="0" dirty="0">
                          <a:effectLst/>
                        </a:rPr>
                        <a:t> показатель на 2030 год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1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объем финансирования (включая иные источники)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84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776 </a:t>
                      </a:r>
                      <a:r>
                        <a:rPr lang="ru-RU" sz="14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тыс. </a:t>
                      </a:r>
                      <a:r>
                        <a:rPr lang="ru-RU" sz="14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ед.</a:t>
                      </a:r>
                      <a:endParaRPr lang="ru-RU" sz="14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869,83026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1939 </a:t>
                      </a:r>
                      <a:r>
                        <a:rPr lang="ru-RU" sz="1200" b="1" kern="1200" dirty="0">
                          <a:effectLst/>
                        </a:rPr>
                        <a:t>тыс. </a:t>
                      </a:r>
                      <a:r>
                        <a:rPr lang="ru-RU" sz="1200" b="1" kern="1200" dirty="0" smtClean="0">
                          <a:effectLst/>
                        </a:rPr>
                        <a:t>ед.</a:t>
                      </a:r>
                      <a:endParaRPr lang="ru-RU" sz="12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937 860,36266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248131" y="594238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  <a:p>
            <a:r>
              <a:rPr lang="ru-RU" sz="1200" b="1" dirty="0">
                <a:solidFill>
                  <a:srgbClr val="C00000"/>
                </a:solidFill>
                <a:latin typeface="+mj-lt"/>
              </a:rPr>
              <a:t>Департамент культуры и спорта Нефтеюганского района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187893" y="398753"/>
            <a:ext cx="3943882" cy="20020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929370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462816" y="3183624"/>
            <a:ext cx="55736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 smtClean="0"/>
              <a:t>Мероприятие</a:t>
            </a:r>
            <a:r>
              <a:rPr lang="ru-RU" sz="1400" b="1" u="sng" dirty="0"/>
              <a:t>:</a:t>
            </a:r>
          </a:p>
          <a:p>
            <a:pPr lvl="0" algn="just"/>
            <a:r>
              <a:rPr lang="ru-RU" sz="1400" b="1" u="sng" dirty="0"/>
              <a:t>3.2. «Развитие архивного дела»  </a:t>
            </a:r>
          </a:p>
          <a:p>
            <a:pPr lvl="0" algn="just"/>
            <a:endParaRPr lang="ru-RU" sz="1400" dirty="0"/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81460" y="3075411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622460413"/>
              </p:ext>
            </p:extLst>
          </p:nvPr>
        </p:nvGraphicFramePr>
        <p:xfrm>
          <a:off x="179512" y="404664"/>
          <a:ext cx="288032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028384" y="3861048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https://kudago.com/media/images/event/ba/ce/bace81fb9c1887c55c482382599a71f4.jp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4860032" y="476672"/>
            <a:ext cx="4176464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160919" y="871237"/>
            <a:ext cx="1987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j-lt"/>
              </a:rPr>
              <a:t>Соисполнитель</a:t>
            </a:r>
          </a:p>
          <a:p>
            <a:r>
              <a:rPr lang="ru-RU" sz="1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Администрация Нефтеюганского района  (отдел по делам архивов)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56471593"/>
              </p:ext>
            </p:extLst>
          </p:nvPr>
        </p:nvGraphicFramePr>
        <p:xfrm>
          <a:off x="1475656" y="4797152"/>
          <a:ext cx="7488832" cy="17147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21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577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428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561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524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1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016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Плановый</a:t>
                      </a:r>
                      <a:r>
                        <a:rPr lang="ru-RU" sz="1100" kern="1200" baseline="0" dirty="0">
                          <a:effectLst/>
                        </a:rPr>
                        <a:t> показатель на 2030 год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07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1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/>
                        </a:rPr>
                        <a:t>объем финансирования (включая иные источники)</a:t>
                      </a:r>
                      <a:endParaRPr lang="ru-RU" sz="11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86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1760 </a:t>
                      </a:r>
                      <a:r>
                        <a:rPr lang="ru-RU" sz="14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825,49500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1910 </a:t>
                      </a:r>
                      <a:r>
                        <a:rPr lang="ru-RU" sz="1200" b="1" kern="1200" dirty="0">
                          <a:effectLst/>
                        </a:rPr>
                        <a:t>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924,86000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11630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chemeClr val="bg2">
                <a:tint val="90000"/>
                <a:satMod val="92000"/>
                <a:lumMod val="120000"/>
                <a:alpha val="45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2123728" y="52201"/>
            <a:ext cx="5364596" cy="1055746"/>
            <a:chOff x="885" y="140024"/>
            <a:chExt cx="3000821" cy="1716709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885" y="140024"/>
              <a:ext cx="3000821" cy="150041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ru-RU" sz="2200" b="1" u="sng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Финансирование муниципальной программы</a:t>
              </a: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44831" y="444215"/>
              <a:ext cx="2912929" cy="14125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b="1" u="sng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44339" y="1107947"/>
            <a:ext cx="3510136" cy="1219493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 (включая иные источники финансирования):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607 166,17703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9" name="Picture 2" descr="C:\Users\RakovaE.A\Desktop\МП Презентация\kisspng-arrow-clip-art-orange-arrow-5aa329c10ede94.73707105152064249706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870" b="90326" l="28778" r="98556">
                        <a14:foregroundMark x1="45889" y1="35870" x2="54667" y2="37935"/>
                        <a14:foregroundMark x1="49444" y1="51304" x2="56000" y2="51739"/>
                        <a14:foregroundMark x1="42000" y1="66304" x2="51667" y2="68043"/>
                        <a14:foregroundMark x1="67444" y1="62065" x2="69556" y2="75326"/>
                        <a14:foregroundMark x1="63444" y1="52174" x2="33667" y2="49130"/>
                        <a14:foregroundMark x1="38000" y1="35870" x2="72667" y2="35435"/>
                        <a14:foregroundMark x1="77889" y1="38804" x2="81000" y2="87717"/>
                        <a14:foregroundMark x1="35778" y1="65435" x2="51222" y2="62391"/>
                        <a14:foregroundMark x1="55111" y1="66739" x2="56444" y2="90326"/>
                        <a14:foregroundMark x1="56000" y1="89457" x2="56000" y2="89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218040" y="638944"/>
            <a:ext cx="1296144" cy="2555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4980680" y="1278190"/>
            <a:ext cx="1764195" cy="879006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2023 </a:t>
            </a:r>
            <a:r>
              <a:rPr lang="ru-RU" sz="1600" dirty="0">
                <a:solidFill>
                  <a:schemeClr val="tx1"/>
                </a:solidFill>
              </a:rPr>
              <a:t>год –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 </a:t>
            </a:r>
            <a:r>
              <a:rPr lang="ru-RU" sz="1600" b="1" dirty="0" smtClean="0">
                <a:solidFill>
                  <a:schemeClr val="tx1"/>
                </a:solidFill>
              </a:rPr>
              <a:t>244 269,77066 </a:t>
            </a:r>
            <a:r>
              <a:rPr lang="ru-RU" sz="1600" b="1" dirty="0" smtClean="0">
                <a:solidFill>
                  <a:schemeClr val="tx1"/>
                </a:solidFill>
              </a:rPr>
              <a:t>тыс</a:t>
            </a:r>
            <a:r>
              <a:rPr lang="ru-RU" sz="1600" b="1" dirty="0">
                <a:solidFill>
                  <a:schemeClr val="tx1"/>
                </a:solidFill>
              </a:rPr>
              <a:t>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1015" y="939460"/>
            <a:ext cx="982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из них: 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821927" y="1364158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23861564"/>
              </p:ext>
            </p:extLst>
          </p:nvPr>
        </p:nvGraphicFramePr>
        <p:xfrm>
          <a:off x="2411760" y="2524286"/>
          <a:ext cx="628149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="" xmlns:p14="http://schemas.microsoft.com/office/powerpoint/2010/main" val="2015614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032" y="404664"/>
            <a:ext cx="7772400" cy="113347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муниципальной программы: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4958" y="1699597"/>
            <a:ext cx="6408712" cy="1224136"/>
          </a:xfrm>
        </p:spPr>
        <p:txBody>
          <a:bodyPr>
            <a:norm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Реализация стратегической роли культуры, как важнейшего фактора и гаранта роста качества жизни и гармонизации общественных отношений, через укрепление единого культурного пространства, российской гражданской идентичности на основе духовно-нравственных и культурных ценностей народов, проживающих на территории Нефтеюганского района.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91416588"/>
              </p:ext>
            </p:extLst>
          </p:nvPr>
        </p:nvGraphicFramePr>
        <p:xfrm>
          <a:off x="467544" y="1556792"/>
          <a:ext cx="2304256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3927395546"/>
              </p:ext>
            </p:extLst>
          </p:nvPr>
        </p:nvGraphicFramePr>
        <p:xfrm>
          <a:off x="598616" y="3251966"/>
          <a:ext cx="8149848" cy="3273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47664" y="6194433"/>
            <a:ext cx="693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u="sng" dirty="0"/>
              <a:t>В действующей редакции Муниципальной программы не предусмотрена реализация национальных проектов Российской Федерации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275856" y="1052736"/>
            <a:ext cx="2232248" cy="741394"/>
            <a:chOff x="225385" y="277374"/>
            <a:chExt cx="741394" cy="741394"/>
          </a:xfrm>
        </p:grpSpPr>
        <p:sp>
          <p:nvSpPr>
            <p:cNvPr id="10" name="Овал 9"/>
            <p:cNvSpPr/>
            <p:nvPr/>
          </p:nvSpPr>
          <p:spPr>
            <a:xfrm>
              <a:off x="225385" y="277374"/>
              <a:ext cx="741394" cy="74139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333960" y="385949"/>
              <a:ext cx="524244" cy="5242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Национальная цель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2" name="Текст 2"/>
          <p:cNvSpPr txBox="1">
            <a:spLocks/>
          </p:cNvSpPr>
          <p:nvPr/>
        </p:nvSpPr>
        <p:spPr>
          <a:xfrm>
            <a:off x="5541357" y="1051983"/>
            <a:ext cx="3461198" cy="58414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b="1" dirty="0">
                <a:latin typeface="Bookman Old Style" pitchFamily="18" charset="0"/>
                <a:ea typeface="Times New Roman" panose="02020603050405020304" pitchFamily="18" charset="0"/>
              </a:rPr>
              <a:t>Возможность для самореализации и раскрытия талантов каждого человека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181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2811456"/>
              </p:ext>
            </p:extLst>
          </p:nvPr>
        </p:nvGraphicFramePr>
        <p:xfrm>
          <a:off x="1475656" y="4149080"/>
          <a:ext cx="7488832" cy="2037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3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96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20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57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8243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 </a:t>
                      </a:r>
                      <a:r>
                        <a:rPr lang="ru-RU" sz="1200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2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r>
                        <a:rPr lang="ru-RU" sz="12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</a:t>
                      </a: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реализации  мероприятий  регионального</a:t>
                      </a:r>
                      <a:r>
                        <a:rPr lang="ru-RU" sz="1200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проекта «Культурная среда»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679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Текущий год 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Плановый</a:t>
                      </a:r>
                      <a:r>
                        <a:rPr lang="ru-RU" sz="1200" kern="1200" baseline="0" dirty="0">
                          <a:effectLst/>
                        </a:rPr>
                        <a:t> показатель на 2030 год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2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объем финансирования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56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</a:t>
                      </a:r>
                      <a:r>
                        <a:rPr lang="ru-RU" sz="12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968,84211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тыс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руб.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smtClean="0">
                          <a:effectLst/>
                        </a:rPr>
                        <a:t>11 </a:t>
                      </a:r>
                      <a:r>
                        <a:rPr lang="ru-RU" sz="1200" b="1" kern="1200" dirty="0">
                          <a:effectLst/>
                        </a:rPr>
                        <a:t>ед.</a:t>
                      </a:r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968,84211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тыс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руб. 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059832" y="462583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9832" y="90872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015400854"/>
              </p:ext>
            </p:extLst>
          </p:nvPr>
        </p:nvGraphicFramePr>
        <p:xfrm>
          <a:off x="0" y="404664"/>
          <a:ext cx="284380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16415" y="3717032"/>
            <a:ext cx="504054" cy="648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275856" y="2780928"/>
            <a:ext cx="57600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1.1.</a:t>
            </a:r>
            <a:r>
              <a:rPr lang="en-US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«Региональный проект «Культурная среда» в составе национального проекта «Культура»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1" y="413474"/>
            <a:ext cx="3600399" cy="2367453"/>
          </a:xfrm>
          <a:prstGeom prst="rect">
            <a:avLst/>
          </a:prstGeom>
        </p:spPr>
      </p:pic>
      <p:pic>
        <p:nvPicPr>
          <p:cNvPr id="1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79812" y="2960952"/>
            <a:ext cx="648071" cy="72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9804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36122371"/>
              </p:ext>
            </p:extLst>
          </p:nvPr>
        </p:nvGraphicFramePr>
        <p:xfrm>
          <a:off x="1475656" y="4221088"/>
          <a:ext cx="7483057" cy="1756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80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08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40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1679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1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r>
                        <a:rPr lang="ru-RU" sz="11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мероприятия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588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/>
                        <a:t>Текущий </a:t>
                      </a:r>
                      <a:r>
                        <a:rPr lang="ru-RU" sz="1100" dirty="0" smtClean="0"/>
                        <a:t>год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Плановый</a:t>
                      </a:r>
                      <a:r>
                        <a:rPr lang="ru-RU" sz="1100" kern="1200" baseline="0" dirty="0">
                          <a:effectLst/>
                        </a:rPr>
                        <a:t> показатель на 2030 год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51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1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effectLst/>
                        </a:rPr>
                        <a:t>объем финансирования (включая иные источники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07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622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580,51577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тыс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руб.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effectLst/>
                        </a:rPr>
                        <a:t>11 </a:t>
                      </a:r>
                      <a:r>
                        <a:rPr lang="ru-RU" sz="1100" b="1" kern="1200" dirty="0">
                          <a:effectLst/>
                        </a:rPr>
                        <a:t>ед.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824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634,82718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тыс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руб. 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063605" y="462583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11387" y="831681"/>
            <a:ext cx="2971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63605" y="1377084"/>
            <a:ext cx="1887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j-lt"/>
              </a:rPr>
              <a:t>Соисполнитель</a:t>
            </a:r>
            <a:endParaRPr lang="ru-RU" sz="12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63605" y="1617014"/>
            <a:ext cx="3471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ru-RU" sz="1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строительства и жилищно- коммунального комплекса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8086" y="2708921"/>
            <a:ext cx="50627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600" b="1" u="sng" dirty="0">
                <a:solidFill>
                  <a:srgbClr val="002060"/>
                </a:solidFill>
              </a:rPr>
              <a:t>Мероприятие:</a:t>
            </a:r>
          </a:p>
          <a:p>
            <a:pPr lvl="0" algn="just"/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1.2.«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Укрепление материально-технической базы учреждений культуры»</a:t>
            </a: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96731" y="3074747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3711401459"/>
              </p:ext>
            </p:extLst>
          </p:nvPr>
        </p:nvGraphicFramePr>
        <p:xfrm>
          <a:off x="63548" y="401487"/>
          <a:ext cx="3251684" cy="3744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95623" y="3612501"/>
            <a:ext cx="562711" cy="720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38637888"/>
              </p:ext>
            </p:extLst>
          </p:nvPr>
        </p:nvGraphicFramePr>
        <p:xfrm>
          <a:off x="1475656" y="5949280"/>
          <a:ext cx="7488832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155">
                  <a:extLst>
                    <a:ext uri="{9D8B030D-6E8A-4147-A177-3AD203B41FA5}">
                      <a16:colId xmlns:a16="http://schemas.microsoft.com/office/drawing/2014/main" xmlns="" val="2679363479"/>
                    </a:ext>
                  </a:extLst>
                </a:gridCol>
                <a:gridCol w="2138001">
                  <a:extLst>
                    <a:ext uri="{9D8B030D-6E8A-4147-A177-3AD203B41FA5}">
                      <a16:colId xmlns:a16="http://schemas.microsoft.com/office/drawing/2014/main" xmlns="" val="4222596311"/>
                    </a:ext>
                  </a:extLst>
                </a:gridCol>
                <a:gridCol w="1584978">
                  <a:extLst>
                    <a:ext uri="{9D8B030D-6E8A-4147-A177-3AD203B41FA5}">
                      <a16:colId xmlns:a16="http://schemas.microsoft.com/office/drawing/2014/main" xmlns="" val="3578724947"/>
                    </a:ext>
                  </a:extLst>
                </a:gridCol>
                <a:gridCol w="2285698">
                  <a:extLst>
                    <a:ext uri="{9D8B030D-6E8A-4147-A177-3AD203B41FA5}">
                      <a16:colId xmlns:a16="http://schemas.microsoft.com/office/drawing/2014/main" xmlns="" val="144594673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r>
                        <a:rPr lang="ru-RU" sz="11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effectLst/>
                        </a:rPr>
                        <a:t>12 </a:t>
                      </a:r>
                      <a:r>
                        <a:rPr lang="ru-RU" sz="1100" b="1" kern="1200" dirty="0">
                          <a:effectLst/>
                        </a:rPr>
                        <a:t>ед.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953641689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717" y="428882"/>
            <a:ext cx="2562243" cy="2280038"/>
          </a:xfrm>
          <a:prstGeom prst="rect">
            <a:avLst/>
          </a:prstGeom>
        </p:spPr>
      </p:pic>
      <p:pic>
        <p:nvPicPr>
          <p:cNvPr id="16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40053" y="3032755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926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987824" y="620689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j-lt"/>
              </a:rPr>
              <a:t>Ответственный </a:t>
            </a:r>
            <a:r>
              <a:rPr lang="ru-RU" sz="1200" b="1" dirty="0">
                <a:latin typeface="+mj-lt"/>
              </a:rPr>
              <a:t>исполнитель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3969" y="2996952"/>
            <a:ext cx="42484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Мероприятие:</a:t>
            </a:r>
          </a:p>
          <a:p>
            <a:pPr lvl="0" algn="just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2.1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. Региональный проект «Творческие люди» 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5444" y="2931422"/>
            <a:ext cx="64807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369472139"/>
              </p:ext>
            </p:extLst>
          </p:nvPr>
        </p:nvGraphicFramePr>
        <p:xfrm>
          <a:off x="251520" y="332656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7927039"/>
              </p:ext>
            </p:extLst>
          </p:nvPr>
        </p:nvGraphicFramePr>
        <p:xfrm>
          <a:off x="1403648" y="4675090"/>
          <a:ext cx="7488833" cy="1564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3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27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50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396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198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61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Текущий </a:t>
                      </a:r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Плановый</a:t>
                      </a:r>
                      <a:r>
                        <a:rPr lang="ru-RU" sz="1200" kern="1200" baseline="0" dirty="0">
                          <a:effectLst/>
                        </a:rPr>
                        <a:t> показатель на 2030 </a:t>
                      </a:r>
                      <a:r>
                        <a:rPr lang="ru-RU" sz="1200" kern="1200" baseline="0" dirty="0" smtClean="0">
                          <a:effectLst/>
                        </a:rPr>
                        <a:t>год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90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200" b="0" kern="1200" baseline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2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показатель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объем финансирования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76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39 </a:t>
                      </a:r>
                      <a:r>
                        <a:rPr lang="ru-RU" sz="12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-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63 </a:t>
                      </a:r>
                      <a:r>
                        <a:rPr lang="ru-RU" sz="1200" b="1" kern="1200" dirty="0">
                          <a:effectLst/>
                        </a:rPr>
                        <a:t>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00390" y="4221088"/>
            <a:ext cx="562711" cy="792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arhlib.ru/wp-content/uploads/2020/07/xf5phqivjpg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5406"/>
            <a:ext cx="3240359" cy="2293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987824" y="1082354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культуры и спорта Нефтеюганского 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1289096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3849" y="690432"/>
            <a:ext cx="1929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j-lt"/>
              </a:rPr>
              <a:t>Ответственный </a:t>
            </a:r>
            <a:r>
              <a:rPr lang="ru-RU" sz="1200" b="1" dirty="0">
                <a:latin typeface="+mj-lt"/>
              </a:rPr>
              <a:t>исполнитель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2996952"/>
            <a:ext cx="5184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Мероприятие:</a:t>
            </a:r>
          </a:p>
          <a:p>
            <a:pPr lvl="0"/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.2.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Проект Нефтеюганского 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района «Мультиформатный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культурно-образовательный проект "Культурное наследие"»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48125" y="3415399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3868434316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6549158"/>
              </p:ext>
            </p:extLst>
          </p:nvPr>
        </p:nvGraphicFramePr>
        <p:xfrm>
          <a:off x="1403648" y="4365104"/>
          <a:ext cx="7560840" cy="18438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1902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707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Текущий год 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Плановый</a:t>
                      </a:r>
                      <a:r>
                        <a:rPr lang="ru-RU" sz="1200" kern="1200" baseline="0" dirty="0">
                          <a:effectLst/>
                        </a:rPr>
                        <a:t> показатель на 2030 год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3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2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объем финансирования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44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776</a:t>
                      </a:r>
                      <a:r>
                        <a:rPr lang="ru-RU" sz="14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4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</a:t>
                      </a:r>
                      <a:r>
                        <a:rPr lang="ru-RU" sz="1400" b="1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70,00000</a:t>
                      </a:r>
                      <a:r>
                        <a:rPr lang="ru-RU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тыс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руб.  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</a:rPr>
                        <a:t>1939</a:t>
                      </a:r>
                      <a:r>
                        <a:rPr lang="ru-RU" sz="1200" b="1" kern="1200" baseline="0" dirty="0" smtClean="0">
                          <a:effectLst/>
                        </a:rPr>
                        <a:t> </a:t>
                      </a:r>
                      <a:r>
                        <a:rPr lang="ru-RU" sz="1200" b="1" kern="1200" dirty="0" smtClean="0">
                          <a:effectLst/>
                        </a:rPr>
                        <a:t>ед</a:t>
                      </a:r>
                      <a:r>
                        <a:rPr lang="ru-RU" sz="1200" b="1" kern="1200" dirty="0">
                          <a:effectLst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210,00000 тыс</a:t>
                      </a:r>
                      <a:r>
                        <a:rPr lang="ru-RU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</a:t>
                      </a: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44404" y="3861048"/>
            <a:ext cx="648073" cy="72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364088" y="451430"/>
            <a:ext cx="3672407" cy="24953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31840" y="1160993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Культуры и спорта</a:t>
            </a:r>
          </a:p>
          <a:p>
            <a:pPr algn="just"/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Нефтеюганского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1289096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3848" y="548680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3707904" y="2492896"/>
            <a:ext cx="5184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</a:t>
            </a:r>
            <a:r>
              <a:rPr lang="ru-RU" sz="14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 algn="just"/>
            <a:endParaRPr lang="ru-RU" sz="14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.«Поддержка одаренных детей и молодежи, развитие художественного образования»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56192587"/>
              </p:ext>
            </p:extLst>
          </p:nvPr>
        </p:nvGraphicFramePr>
        <p:xfrm>
          <a:off x="179512" y="404664"/>
          <a:ext cx="316835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5861574"/>
              </p:ext>
            </p:extLst>
          </p:nvPr>
        </p:nvGraphicFramePr>
        <p:xfrm>
          <a:off x="1475656" y="4437113"/>
          <a:ext cx="7416824" cy="1385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07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Карта</a:t>
                      </a:r>
                      <a:r>
                        <a:rPr lang="ru-RU" sz="12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12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езультатов реализации 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9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Текущий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Плановый</a:t>
                      </a:r>
                      <a:r>
                        <a:rPr lang="ru-RU" sz="1050" kern="12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показатель на 2030 год</a:t>
                      </a:r>
                      <a:endParaRPr lang="ru-RU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Общий объем финансирования за весь период</a:t>
                      </a:r>
                      <a:endParaRPr lang="ru-RU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05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05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kern="1200" dirty="0" smtClean="0">
                          <a:effectLst/>
                        </a:rPr>
                        <a:t>объем финансирования (включая иные источники</a:t>
                      </a:r>
                      <a:endParaRPr lang="ru-RU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7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776 тыс.ед.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1939 тыс.ед.</a:t>
                      </a:r>
                      <a:endParaRPr lang="ru-RU" sz="1200" b="1" kern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412293"/>
            <a:ext cx="3600400" cy="1987928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9684568" y="2204864"/>
            <a:ext cx="21643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2162">
            <a:off x="3359582" y="2630156"/>
            <a:ext cx="574404" cy="798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17244670"/>
              </p:ext>
            </p:extLst>
          </p:nvPr>
        </p:nvGraphicFramePr>
        <p:xfrm>
          <a:off x="1475656" y="5805264"/>
          <a:ext cx="7416825" cy="5760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201">
                  <a:extLst>
                    <a:ext uri="{9D8B030D-6E8A-4147-A177-3AD203B41FA5}">
                      <a16:colId xmlns:a16="http://schemas.microsoft.com/office/drawing/2014/main" xmlns="" val="411277587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3886692098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1002565485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405533596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46200 ед.</a:t>
                      </a:r>
                      <a:endParaRPr lang="ru-RU" sz="12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037,65790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тыс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руб. 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53900 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566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594,72130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тыс. руб.</a:t>
                      </a:r>
                    </a:p>
                    <a:p>
                      <a:pPr algn="ctr" fontAlgn="ctr"/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5819595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202548" y="1023503"/>
            <a:ext cx="2305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</a:t>
            </a:r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культуры</a:t>
            </a:r>
          </a:p>
          <a:p>
            <a:pPr algn="just"/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и спорта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Нефтеюганского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района</a:t>
            </a:r>
          </a:p>
        </p:txBody>
      </p:sp>
      <p:pic>
        <p:nvPicPr>
          <p:cNvPr id="13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72398" y="4005064"/>
            <a:ext cx="504058" cy="648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6298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563888" y="548680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58621" y="1627740"/>
            <a:ext cx="1394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+mj-lt"/>
              </a:rPr>
              <a:t>Соисполнитель</a:t>
            </a:r>
            <a:endParaRPr lang="ru-RU" sz="1200" b="1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67075" y="1867084"/>
            <a:ext cx="250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/>
            <a:r>
              <a:rPr lang="ru-RU" sz="1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   Администрация Нефтеюганского района (Управляющий делами Доронина Н.М.)</a:t>
            </a:r>
            <a:endParaRPr lang="ru-RU" sz="1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69564" y="3068960"/>
            <a:ext cx="51669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Мероприятие:</a:t>
            </a:r>
          </a:p>
          <a:p>
            <a:pPr lvl="0" algn="just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2.4. «Стимулирование </a:t>
            </a: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</a:rPr>
              <a:t>культурного разнообразия в Нефтеюганском районе, в том числе популяризация народных художественных промыслов и ремесел»</a:t>
            </a:r>
            <a:endParaRPr lang="ru-RU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94055" y="3478204"/>
            <a:ext cx="562711" cy="779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4080846615"/>
              </p:ext>
            </p:extLst>
          </p:nvPr>
        </p:nvGraphicFramePr>
        <p:xfrm>
          <a:off x="96180" y="404664"/>
          <a:ext cx="325168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06653586"/>
              </p:ext>
            </p:extLst>
          </p:nvPr>
        </p:nvGraphicFramePr>
        <p:xfrm>
          <a:off x="1403648" y="4437112"/>
          <a:ext cx="7556112" cy="1455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042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74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00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1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032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/>
                        <a:t>Текущий год 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Плановый</a:t>
                      </a:r>
                      <a:r>
                        <a:rPr lang="ru-RU" sz="1100" kern="1200" baseline="0" dirty="0">
                          <a:effectLst/>
                        </a:rPr>
                        <a:t> показатель на 2030 год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1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/>
                        </a:rPr>
                        <a:t>объем финансирования (включая иные источники)</a:t>
                      </a:r>
                      <a:endParaRPr lang="ru-RU" sz="11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22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776 тыс.ед.</a:t>
                      </a:r>
                      <a:endParaRPr lang="ru-RU" sz="11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effectLst/>
                        </a:rPr>
                        <a:t>1939 тыс.ед.</a:t>
                      </a:r>
                      <a:endParaRPr lang="ru-RU" sz="11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00382" y="4149080"/>
            <a:ext cx="576073" cy="792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3477569"/>
              </p:ext>
            </p:extLst>
          </p:nvPr>
        </p:nvGraphicFramePr>
        <p:xfrm>
          <a:off x="1403648" y="5949280"/>
          <a:ext cx="7560840" cy="57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xmlns="" val="411277587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3886692098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100256548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405533596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46200 ед.</a:t>
                      </a:r>
                      <a:endParaRPr lang="ru-RU" sz="1400" kern="1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335 110,62499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effectLst/>
                        </a:rPr>
                        <a:t>53900 ед.</a:t>
                      </a:r>
                      <a:endParaRPr lang="ru-RU" sz="1400" b="1" kern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2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660 902,84047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</a:t>
                      </a: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58195958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269" y="391514"/>
            <a:ext cx="3174880" cy="274945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43487" y="981409"/>
            <a:ext cx="228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культуры и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спорта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Нефтеюганского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3872728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341700" y="697200"/>
            <a:ext cx="182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Ответственный исполнитель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3140968"/>
            <a:ext cx="52565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u="sng" dirty="0">
                <a:solidFill>
                  <a:schemeClr val="accent4">
                    <a:lumMod val="75000"/>
                  </a:schemeClr>
                </a:solidFill>
              </a:rPr>
              <a:t>Мероприятие:</a:t>
            </a:r>
          </a:p>
          <a:p>
            <a:pPr lvl="0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2.5. </a:t>
            </a:r>
            <a:r>
              <a:rPr lang="ru-RU" sz="1200" b="1" dirty="0">
                <a:solidFill>
                  <a:schemeClr val="accent4">
                    <a:lumMod val="75000"/>
                  </a:schemeClr>
                </a:solidFill>
              </a:rPr>
              <a:t>«Предоставление субсидий некоммерческим организациям (в том числе социально ориентированным некоммерческим организациям), не являющимся государственными (муниципальными) учреждениями, осуществляющим деятельность в сфере культуры»</a:t>
            </a:r>
            <a:endParaRPr lang="ru-RU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18536" y="3386320"/>
            <a:ext cx="562711" cy="648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4139247187"/>
              </p:ext>
            </p:extLst>
          </p:nvPr>
        </p:nvGraphicFramePr>
        <p:xfrm>
          <a:off x="323528" y="404664"/>
          <a:ext cx="3024336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0034108"/>
              </p:ext>
            </p:extLst>
          </p:nvPr>
        </p:nvGraphicFramePr>
        <p:xfrm>
          <a:off x="1403648" y="4725144"/>
          <a:ext cx="7560840" cy="1553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8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5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92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771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004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Карта</a:t>
                      </a:r>
                      <a:r>
                        <a:rPr lang="ru-RU" sz="180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</a:t>
                      </a:r>
                      <a:r>
                        <a:rPr lang="ru-RU" sz="18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езультатов реализации 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86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Текущий год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Плановый</a:t>
                      </a:r>
                      <a:r>
                        <a:rPr lang="ru-RU" sz="1100" kern="1200" baseline="0" dirty="0">
                          <a:effectLst/>
                        </a:rPr>
                        <a:t> показатель на 2030 год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/>
                        </a:rPr>
                        <a:t>Общий объем финансирования за весь период</a:t>
                      </a:r>
                      <a:endParaRPr lang="ru-RU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19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плановый</a:t>
                      </a:r>
                      <a:r>
                        <a:rPr lang="ru-RU" sz="1100" b="0" kern="12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показатель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</a:rPr>
                        <a:t>объем финансирования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1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1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837,00000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 руб</a:t>
                      </a: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effectLst/>
                        </a:rPr>
                        <a:t>15%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</a:t>
                      </a:r>
                      <a:r>
                        <a:rPr lang="ru-RU" sz="11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696,00000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тыс</a:t>
                      </a:r>
                      <a:r>
                        <a:rPr lang="ru-RU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руб.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9" name="Picture 3" descr="C:\Users\RakovaE.A\Desktop\МП Презентация\kisspng-arrow-computer-icons-scalable-vector-graphics-clip-curved-arrow-clipart-5aaeaade686e41.73056500152139644642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1111" b="100000" l="0" r="100000">
                        <a14:foregroundMark x1="11923" y1="90833" x2="31923" y2="79444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72400" y="4293096"/>
            <a:ext cx="576065" cy="734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436097" y="368812"/>
            <a:ext cx="3600399" cy="29035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75855" y="1158865"/>
            <a:ext cx="2304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Департамент </a:t>
            </a:r>
            <a:endParaRPr lang="ru-RU" sz="12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r>
              <a:rPr lang="ru-RU" sz="1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культуры </a:t>
            </a:r>
            <a:r>
              <a:rPr lang="ru-RU" sz="1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Times New Roman" pitchFamily="18" charset="0"/>
              </a:rPr>
              <a:t>и спорта Нефтеюганского района</a:t>
            </a:r>
          </a:p>
        </p:txBody>
      </p:sp>
    </p:spTree>
    <p:extLst>
      <p:ext uri="{BB962C8B-B14F-4D97-AF65-F5344CB8AC3E}">
        <p14:creationId xmlns="" xmlns:p14="http://schemas.microsoft.com/office/powerpoint/2010/main" val="38017273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4245</TotalTime>
  <Words>1533</Words>
  <Application>Microsoft Office PowerPoint</Application>
  <PresentationFormat>Экран (4:3)</PresentationFormat>
  <Paragraphs>285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Легкий дым</vt:lpstr>
      <vt:lpstr>Публичная декларация Муниципальной программы Нефтеюганского района</vt:lpstr>
      <vt:lpstr>Цели и задачи муниципальной программы: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Ракова Екатерина Александровна</dc:creator>
  <cp:lastModifiedBy>user</cp:lastModifiedBy>
  <cp:revision>584</cp:revision>
  <dcterms:created xsi:type="dcterms:W3CDTF">2017-02-16T04:13:57Z</dcterms:created>
  <dcterms:modified xsi:type="dcterms:W3CDTF">2023-02-08T12:17:47Z</dcterms:modified>
</cp:coreProperties>
</file>