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notesSlides/notesSlide12.xml" ContentType="application/vnd.openxmlformats-officedocument.presentationml.notesSlid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notesSlides/notesSlide10.xml" ContentType="application/vnd.openxmlformats-officedocument.presentationml.notesSlide+xml"/>
  <Override PartName="/ppt/diagrams/drawing12.xml" ContentType="application/vnd.ms-office.drawingml.diagramDrawing+xml"/>
  <Override PartName="/ppt/diagrams/layout13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quickStyle12.xml" ContentType="application/vnd.openxmlformats-officedocument.drawingml.diagramStyle+xml"/>
  <Override PartName="/ppt/notesSlides/notesSlide11.xml" ContentType="application/vnd.openxmlformats-officedocument.presentationml.notesSlid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71" r:id="rId2"/>
    <p:sldId id="272" r:id="rId3"/>
    <p:sldId id="273" r:id="rId4"/>
    <p:sldId id="286" r:id="rId5"/>
    <p:sldId id="278" r:id="rId6"/>
    <p:sldId id="292" r:id="rId7"/>
    <p:sldId id="284" r:id="rId8"/>
    <p:sldId id="277" r:id="rId9"/>
    <p:sldId id="275" r:id="rId10"/>
    <p:sldId id="276" r:id="rId11"/>
    <p:sldId id="289" r:id="rId12"/>
    <p:sldId id="290" r:id="rId13"/>
    <p:sldId id="279" r:id="rId14"/>
    <p:sldId id="293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16601"/>
    <a:srgbClr val="015B16"/>
    <a:srgbClr val="108101"/>
    <a:srgbClr val="EE7700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80805" autoAdjust="0"/>
  </p:normalViewPr>
  <p:slideViewPr>
    <p:cSldViewPr>
      <p:cViewPr>
        <p:scale>
          <a:sx n="109" d="100"/>
          <a:sy n="109" d="100"/>
        </p:scale>
        <p:origin x="-167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3212921490567767"/>
                  <c:y val="-9.460263767896022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dirty="0" smtClean="0"/>
                      <a:t>2</a:t>
                    </a:r>
                    <a:r>
                      <a:rPr lang="ru-RU" baseline="0" dirty="0" smtClean="0"/>
                      <a:t> 286,20000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dirty="0" smtClean="0"/>
                      <a:t>4</a:t>
                    </a:r>
                    <a:r>
                      <a:rPr lang="ru-RU" baseline="0" dirty="0" smtClean="0"/>
                      <a:t> 405,00000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dirty="0" smtClean="0"/>
                      <a:t>4</a:t>
                    </a:r>
                    <a:r>
                      <a:rPr lang="ru-RU" dirty="0" smtClean="0"/>
                      <a:t>25</a:t>
                    </a:r>
                    <a:r>
                      <a:rPr lang="ru-RU" baseline="0" dirty="0" smtClean="0"/>
                      <a:t> 923,09797</a:t>
                    </a:r>
                    <a:r>
                      <a:rPr lang="en-US" dirty="0" smtClean="0"/>
                      <a:t>   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dirty="0" smtClean="0"/>
                      <a:t>795</a:t>
                    </a:r>
                    <a:r>
                      <a:rPr lang="ru-RU" baseline="0" dirty="0" smtClean="0"/>
                      <a:t> 225,68367</a:t>
                    </a:r>
                    <a:r>
                      <a:rPr lang="en-US" dirty="0" smtClean="0"/>
                      <a:t>   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5082.6000000000004</c:v>
                </c:pt>
                <c:pt idx="1">
                  <c:v>903.59999999999991</c:v>
                </c:pt>
                <c:pt idx="2">
                  <c:v>424188.66346999997</c:v>
                </c:pt>
                <c:pt idx="3">
                  <c:v>550155.31357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07005-764C-4E33-B1C9-257F8A6F25D8}" type="pres">
      <dgm:prSet presAssocID="{93B97BCB-EC0E-41E6-A2D5-91E93DAF61C1}" presName="childTextHidden" presStyleLbl="bgAccFollowNode1" presStyleIdx="0" presStyleCnt="1"/>
      <dgm:spPr/>
      <dgm:t>
        <a:bodyPr/>
        <a:lstStyle/>
        <a:p>
          <a:endParaRPr lang="ru-RU"/>
        </a:p>
      </dgm:t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 smtClean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b="1" u="sng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 smtClean="0">
              <a:solidFill>
                <a:srgbClr val="E16601"/>
              </a:solidFill>
            </a:rPr>
            <a:t>Целевые показатели:</a:t>
          </a:r>
          <a:endParaRPr lang="ru-RU" sz="1200" b="1" u="sng" dirty="0">
            <a:solidFill>
              <a:srgbClr val="E16601"/>
            </a:solidFill>
          </a:endParaRPr>
        </a:p>
        <a:p>
          <a:r>
            <a:rPr lang="ru-RU" sz="1200" b="1" u="none" dirty="0" smtClean="0">
              <a:solidFill>
                <a:srgbClr val="E16601"/>
              </a:solidFill>
            </a:rPr>
            <a:t>1. </a:t>
          </a:r>
          <a:r>
            <a:rPr lang="ru-RU" sz="1200" b="1" u="sng" dirty="0" smtClean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sz="1200" b="1" u="sng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 smtClean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 smtClean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  <a:endParaRPr lang="ru-RU" b="1" u="sng" dirty="0">
            <a:solidFill>
              <a:schemeClr val="accent4">
                <a:lumMod val="50000"/>
              </a:schemeClr>
            </a:solidFill>
          </a:endParaRP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</a:t>
          </a:r>
          <a:r>
            <a: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жителей   к постижению наибольшего количества </a:t>
          </a:r>
          <a:br>
            <a: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</a:t>
          </a: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 smtClean="0">
              <a:solidFill>
                <a:srgbClr val="E16601"/>
              </a:solidFill>
            </a:rPr>
            <a:t>Целевой</a:t>
          </a:r>
          <a:r>
            <a:rPr lang="ru-RU" sz="1100" b="1" u="sng" dirty="0" smtClean="0">
              <a:solidFill>
                <a:srgbClr val="E16601"/>
              </a:solidFill>
            </a:rPr>
            <a:t> </a:t>
          </a:r>
          <a:r>
            <a:rPr lang="ru-RU" sz="1400" b="1" u="sng" dirty="0" smtClean="0">
              <a:solidFill>
                <a:srgbClr val="E16601"/>
              </a:solidFill>
            </a:rPr>
            <a:t>показатель:</a:t>
          </a:r>
          <a:endParaRPr lang="ru-RU" sz="1400" b="1" u="sng" dirty="0">
            <a:solidFill>
              <a:srgbClr val="E16601"/>
            </a:solidFill>
          </a:endParaRPr>
        </a:p>
        <a:p>
          <a:pPr algn="ctr"/>
          <a:r>
            <a:rPr lang="ru-RU" sz="1400" b="1" u="none" dirty="0" smtClean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  <a:endParaRPr lang="ru-RU" sz="1400" b="1" u="none" dirty="0">
            <a:solidFill>
              <a:srgbClr val="E16601"/>
            </a:solidFill>
          </a:endParaRP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 smtClean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</a:t>
          </a:r>
          <a:r>
            <a:rPr lang="ru-RU" b="1" u="sng" dirty="0">
              <a:solidFill>
                <a:srgbClr val="E16601"/>
              </a:solidFill>
            </a:rPr>
            <a:t>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 smtClean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</a:t>
          </a:r>
          <a:r>
            <a:rPr lang="ru-RU" b="1" u="sng" dirty="0" smtClean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b="1" u="sng" dirty="0" smtClean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b="1" u="sng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</a:t>
          </a:r>
          <a:r>
            <a:rPr lang="ru-RU" b="1" u="sng" dirty="0" smtClean="0">
              <a:solidFill>
                <a:srgbClr val="E16601"/>
              </a:solidFill>
            </a:rPr>
            <a:t>);</a:t>
          </a:r>
        </a:p>
        <a:p>
          <a:r>
            <a:rPr lang="ru-RU" b="1" u="sng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b="1" u="sng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000" b="1" u="sng" dirty="0" smtClean="0">
              <a:solidFill>
                <a:srgbClr val="E16601"/>
              </a:solidFill>
            </a:rPr>
            <a:t>5.  Доля </a:t>
          </a:r>
          <a:r>
            <a:rPr lang="ru-RU" sz="1000" b="1" u="sng" dirty="0">
              <a:solidFill>
                <a:srgbClr val="E16601"/>
              </a:solidFill>
            </a:rPr>
            <a:t>средств бюджета муниципального образования,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муниципального бюджета, выделяемых на предоставление услуг (работ) в сфере культуры, потенциально возможных к передаче (в %)</a:t>
          </a:r>
          <a:endParaRPr lang="ru-RU" sz="1000" b="1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  <dgm:t>
        <a:bodyPr/>
        <a:lstStyle/>
        <a:p>
          <a:endParaRPr lang="ru-RU"/>
        </a:p>
      </dgm:t>
    </dgm:pt>
    <dgm:pt modelId="{14C4F992-61E4-4FE3-9502-A4015030C798}" type="pres">
      <dgm:prSet presAssocID="{B4C74A82-B3F6-4AAC-9DED-BEFBCD538F6D}" presName="rootConnector" presStyleLbl="node1" presStyleIdx="0" presStyleCnt="1"/>
      <dgm:spPr/>
      <dgm:t>
        <a:bodyPr/>
        <a:lstStyle/>
        <a:p>
          <a:endParaRPr lang="ru-RU"/>
        </a:p>
      </dgm:t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  <dgm:t>
        <a:bodyPr/>
        <a:lstStyle/>
        <a:p>
          <a:endParaRPr lang="ru-RU"/>
        </a:p>
      </dgm:t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0"/>
        <a:ext cx="1112091" cy="1296144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225385" y="277374"/>
        <a:ext cx="741394" cy="74139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4732" y="61359"/>
        <a:ext cx="3062956" cy="1625842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sz="1400" b="1" u="sng" kern="1200" dirty="0">
            <a:solidFill>
              <a:srgbClr val="E16601"/>
            </a:solidFill>
          </a:endParaRPr>
        </a:p>
      </dsp:txBody>
      <dsp:txXfrm>
        <a:off x="560967" y="1782557"/>
        <a:ext cx="2601347" cy="2008597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862" y="82223"/>
        <a:ext cx="2930961" cy="1465480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E16601"/>
              </a:solidFill>
            </a:rPr>
            <a:t>Целевые показатели:</a:t>
          </a:r>
          <a:endParaRPr lang="ru-RU" sz="1200" b="1" u="sng" kern="1200" dirty="0">
            <a:solidFill>
              <a:srgbClr val="E16601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none" kern="1200" dirty="0" smtClean="0">
              <a:solidFill>
                <a:srgbClr val="E16601"/>
              </a:solidFill>
            </a:rPr>
            <a:t>1. </a:t>
          </a:r>
          <a:r>
            <a:rPr lang="ru-RU" sz="1200" b="1" u="sng" kern="1200" dirty="0" smtClean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sz="1200" b="1" u="sng" kern="1200" dirty="0">
            <a:solidFill>
              <a:srgbClr val="E16601"/>
            </a:solidFill>
          </a:endParaRPr>
        </a:p>
      </dsp:txBody>
      <dsp:txXfrm>
        <a:off x="588518" y="1812047"/>
        <a:ext cx="2663165" cy="1810484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80249"/>
        <a:ext cx="3251684" cy="1625842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45710" y="2460118"/>
        <a:ext cx="2601347" cy="1373527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</a:t>
          </a:r>
          <a:r>
            <a:rPr lang="ru-RU" sz="16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2906" y="163129"/>
        <a:ext cx="2466886" cy="1845823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494442" y="2586228"/>
        <a:ext cx="2152388" cy="115819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</a:t>
          </a:r>
          <a:r>
            <a:rPr lang="ru-RU" sz="16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5502" y="0"/>
        <a:ext cx="2562472" cy="1917344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  <a:endParaRPr lang="ru-RU" sz="1000" b="1" u="sng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512698" y="2462224"/>
        <a:ext cx="2367621" cy="14940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5400000">
        <a:off x="-183648" y="184213"/>
        <a:ext cx="1224320" cy="857024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5400000">
        <a:off x="4105532" y="-3248507"/>
        <a:ext cx="795808" cy="7292823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5400000">
        <a:off x="-183648" y="1208176"/>
        <a:ext cx="1224320" cy="857024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</a:t>
          </a:r>
          <a:r>
            <a:rPr lang="ru-RU" sz="1400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жителей   к постижению наибольшего количества </a:t>
          </a:r>
          <a:br>
            <a:rPr lang="ru-RU" sz="1400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</a:t>
          </a: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5400000">
        <a:off x="4105532" y="-2223978"/>
        <a:ext cx="795808" cy="7292823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5400000">
        <a:off x="-183648" y="2232140"/>
        <a:ext cx="1224320" cy="857024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5400000">
        <a:off x="4105532" y="-1200015"/>
        <a:ext cx="795808" cy="729282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57826" y="170190"/>
        <a:ext cx="2485981" cy="912951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Целевой</a:t>
          </a:r>
          <a:r>
            <a:rPr lang="ru-RU" sz="1100" b="1" u="sng" kern="1200" dirty="0" smtClean="0">
              <a:solidFill>
                <a:srgbClr val="E16601"/>
              </a:solidFill>
            </a:rPr>
            <a:t> </a:t>
          </a:r>
          <a:r>
            <a:rPr lang="ru-RU" sz="1400" b="1" u="sng" kern="1200" dirty="0" smtClean="0">
              <a:solidFill>
                <a:srgbClr val="E16601"/>
              </a:solidFill>
            </a:rPr>
            <a:t>показатель:</a:t>
          </a:r>
          <a:endParaRPr lang="ru-RU" sz="1400" b="1" u="sng" kern="1200" dirty="0">
            <a:solidFill>
              <a:srgbClr val="E1660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none" kern="1200" dirty="0" smtClean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  <a:endParaRPr lang="ru-RU" sz="1400" b="1" u="none" kern="1200" dirty="0">
            <a:solidFill>
              <a:srgbClr val="E16601"/>
            </a:solidFill>
          </a:endParaRP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79706" y="1298646"/>
        <a:ext cx="2344479" cy="203386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17546" y="2309"/>
          <a:ext cx="2321270" cy="11606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17546" y="2309"/>
        <a:ext cx="2321270" cy="1160635"/>
      </dsp:txXfrm>
    </dsp:sp>
    <dsp:sp modelId="{C251656B-826E-4089-8FB6-E8EC6380C15C}">
      <dsp:nvSpPr>
        <dsp:cNvPr id="0" name=""/>
        <dsp:cNvSpPr/>
      </dsp:nvSpPr>
      <dsp:spPr>
        <a:xfrm>
          <a:off x="503953" y="1162944"/>
          <a:ext cx="91440" cy="14369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36970"/>
              </a:lnTo>
              <a:lnTo>
                <a:pt x="123974" y="143697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27927" y="1455412"/>
          <a:ext cx="2152337" cy="22890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627927" y="1455412"/>
        <a:ext cx="2152337" cy="228900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0002" y="333882"/>
        <a:ext cx="2305841" cy="1579797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u="sng" kern="1200" dirty="0" smtClean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</a:t>
          </a:r>
          <a:r>
            <a:rPr lang="ru-RU" sz="1100" b="1" u="sng" kern="1200" dirty="0">
              <a:solidFill>
                <a:srgbClr val="E16601"/>
              </a:solidFill>
            </a:rPr>
            <a:t>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288028" y="2215374"/>
        <a:ext cx="2789947" cy="157979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ru-RU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en-US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85" y="400269"/>
        <a:ext cx="3000821" cy="1500410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01049" y="2275783"/>
        <a:ext cx="2649749" cy="150041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73" y="100380"/>
        <a:ext cx="2912143" cy="1692135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solidFill>
                <a:srgbClr val="E16601"/>
              </a:solidFill>
            </a:rPr>
            <a:t>Целевой </a:t>
          </a:r>
          <a:r>
            <a:rPr lang="ru-RU" sz="1400" b="1" u="sng" kern="1200" dirty="0" smtClean="0">
              <a:solidFill>
                <a:srgbClr val="E16601"/>
              </a:solidFill>
            </a:rPr>
            <a:t>показатель: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sz="1400" b="1" u="sng" kern="1200" dirty="0">
            <a:solidFill>
              <a:srgbClr val="E16601"/>
            </a:solidFill>
          </a:endParaRPr>
        </a:p>
      </dsp:txBody>
      <dsp:txXfrm>
        <a:off x="363600" y="1985698"/>
        <a:ext cx="2584575" cy="191769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259159"/>
        <a:ext cx="3251684" cy="1625842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</a:t>
          </a:r>
          <a:r>
            <a:rPr lang="ru-RU" sz="1200" b="1" u="sng" kern="1200" dirty="0" smtClean="0">
              <a:solidFill>
                <a:srgbClr val="E16601"/>
              </a:solidFill>
            </a:rPr>
            <a:t>);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  <a:endParaRPr lang="ru-RU" sz="1200" b="1" u="sng" kern="1200" dirty="0">
            <a:solidFill>
              <a:srgbClr val="E16601"/>
            </a:solidFill>
          </a:endParaRPr>
        </a:p>
      </dsp:txBody>
      <dsp:txXfrm>
        <a:off x="650336" y="2291462"/>
        <a:ext cx="2601347" cy="1625842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24" y="110"/>
        <a:ext cx="2826454" cy="1413227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>
              <a:solidFill>
                <a:srgbClr val="E16601"/>
              </a:solidFill>
            </a:rPr>
            <a:t>5.  Доля </a:t>
          </a:r>
          <a:r>
            <a:rPr lang="ru-RU" sz="1000" b="1" u="sng" kern="1200" dirty="0">
              <a:solidFill>
                <a:srgbClr val="E16601"/>
              </a:solidFill>
            </a:rPr>
            <a:t>средств бюджета муниципального образования,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муниципального бюджета, выделяемых на предоставление услуг (работ) в сфере культуры, потенциально возможных к передаче (в %)</a:t>
          </a:r>
          <a:endParaRPr lang="ru-RU" sz="1000" b="1" u="none" kern="1200" dirty="0">
            <a:solidFill>
              <a:srgbClr val="E16601"/>
            </a:solidFill>
          </a:endParaRPr>
        </a:p>
      </dsp:txBody>
      <dsp:txXfrm>
        <a:off x="404163" y="1762405"/>
        <a:ext cx="2451395" cy="2409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509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3699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36996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3475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6398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2766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5809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88931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250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13.png"/><Relationship Id="rId5" Type="http://schemas.openxmlformats.org/officeDocument/2006/relationships/diagramData" Target="../diagrams/data10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microsoft.com/office/2007/relationships/hdphoto" Target="../media/hdphoto1.wdp"/><Relationship Id="rId5" Type="http://schemas.openxmlformats.org/officeDocument/2006/relationships/diagramData" Target="../diagrams/data11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openxmlformats.org/officeDocument/2006/relationships/image" Target="../media/image15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microsoft.com/office/2007/relationships/hdphoto" Target="../media/hdphoto1.wdp"/><Relationship Id="rId5" Type="http://schemas.openxmlformats.org/officeDocument/2006/relationships/diagramData" Target="../diagrams/data12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microsoft.com/office/2007/relationships/hdphoto" Target="../media/hdphoto1.wdp"/><Relationship Id="rId5" Type="http://schemas.openxmlformats.org/officeDocument/2006/relationships/diagramData" Target="../diagrams/data13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5.wdp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13" Type="http://schemas.openxmlformats.org/officeDocument/2006/relationships/image" Target="../media/image7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4.xml"/><Relationship Id="rId11" Type="http://schemas.microsoft.com/office/2007/relationships/hdphoto" Target="../media/hdphoto1.wdp"/><Relationship Id="rId5" Type="http://schemas.openxmlformats.org/officeDocument/2006/relationships/diagramData" Target="../diagrams/data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07/relationships/hdphoto" Target="../media/hdphoto2.wdp"/><Relationship Id="rId7" Type="http://schemas.openxmlformats.org/officeDocument/2006/relationships/diagramColors" Target="../diagrams/colors5.xml"/><Relationship Id="rId12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microsoft.com/office/2007/relationships/hdphoto" Target="../media/hdphoto1.wdp"/><Relationship Id="rId5" Type="http://schemas.openxmlformats.org/officeDocument/2006/relationships/diagramLayout" Target="../diagrams/layout5.xml"/><Relationship Id="rId10" Type="http://schemas.openxmlformats.org/officeDocument/2006/relationships/image" Target="../media/image3.png"/><Relationship Id="rId4" Type="http://schemas.openxmlformats.org/officeDocument/2006/relationships/diagramData" Target="../diagrams/data5.xm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2.wdp"/><Relationship Id="rId7" Type="http://schemas.openxmlformats.org/officeDocument/2006/relationships/diagramColors" Target="../diagrams/colors6.xml"/><Relationship Id="rId12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11" Type="http://schemas.microsoft.com/office/2007/relationships/hdphoto" Target="../media/hdphoto1.wdp"/><Relationship Id="rId5" Type="http://schemas.openxmlformats.org/officeDocument/2006/relationships/diagramLayout" Target="../diagrams/layout6.xml"/><Relationship Id="rId10" Type="http://schemas.openxmlformats.org/officeDocument/2006/relationships/image" Target="../media/image3.png"/><Relationship Id="rId4" Type="http://schemas.openxmlformats.org/officeDocument/2006/relationships/diagramData" Target="../diagrams/data6.xml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1.wdp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7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13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8.xml"/><Relationship Id="rId12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8.xml"/><Relationship Id="rId11" Type="http://schemas.openxmlformats.org/officeDocument/2006/relationships/image" Target="../media/image3.png"/><Relationship Id="rId5" Type="http://schemas.openxmlformats.org/officeDocument/2006/relationships/diagramData" Target="../diagrams/data8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13" Type="http://schemas.openxmlformats.org/officeDocument/2006/relationships/image" Target="../media/image12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9.xml"/><Relationship Id="rId12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9.xml"/><Relationship Id="rId11" Type="http://schemas.openxmlformats.org/officeDocument/2006/relationships/image" Target="../media/image3.png"/><Relationship Id="rId5" Type="http://schemas.openxmlformats.org/officeDocument/2006/relationships/diagramData" Target="../diagrams/data9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  <a:endParaRPr lang="ru-RU" sz="280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2.6. «Развитие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библиотечного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7048235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  <a:endParaRPr lang="ru-RU" sz="12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1939 тыс.ед.</a:t>
                      </a:r>
                      <a:endParaRPr lang="ru-RU" sz="12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1865995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xmlns="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xmlns="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  <a:endParaRPr lang="ru-RU" sz="12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54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290,97337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53900 ед.</a:t>
                      </a:r>
                      <a:endParaRPr lang="ru-RU" sz="12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431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747,98696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9560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 smtClean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00264916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effectLst/>
                        </a:rPr>
                        <a:t>1939 тыс.ед.</a:t>
                      </a:r>
                      <a:endParaRPr lang="ru-RU" sz="11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37828630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xmlns="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xmlns="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xmlns="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  <a:endParaRPr lang="ru-RU" sz="12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209,39951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53900 ед.</a:t>
                      </a:r>
                      <a:endParaRPr lang="ru-RU" sz="12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675,19608 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и спорта Нефтеюганского 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437832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 smtClean="0">
                <a:solidFill>
                  <a:srgbClr val="728653">
                    <a:lumMod val="75000"/>
                  </a:srgbClr>
                </a:solidFill>
              </a:rPr>
              <a:t>. 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00264916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  <a:endParaRPr lang="ru-RU" sz="12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50,00000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110 чел.</a:t>
                      </a:r>
                      <a:endParaRPr lang="ru-RU" sz="12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50,00000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тыс.руб.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и спорта Нефтеюганского 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437832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6289818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045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879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</a:t>
                      </a: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тыс. </a:t>
                      </a: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116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712,93320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1939 </a:t>
                      </a:r>
                      <a:r>
                        <a:rPr lang="ru-RU" sz="1200" b="1" kern="1200" dirty="0">
                          <a:effectLst/>
                        </a:rPr>
                        <a:t>тыс. </a:t>
                      </a:r>
                      <a:r>
                        <a:rPr lang="ru-RU" sz="1200" b="1" kern="1200" dirty="0" smtClean="0">
                          <a:effectLst/>
                        </a:rPr>
                        <a:t>ед.</a:t>
                      </a:r>
                      <a:endParaRPr lang="ru-RU" sz="12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933 703,46560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929370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 smtClean="0"/>
              <a:t>Мероприятие</a:t>
            </a:r>
            <a:r>
              <a:rPr lang="ru-RU" sz="1400" b="1" u="sng" dirty="0"/>
              <a:t>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Соисполнитель</a:t>
            </a:r>
          </a:p>
          <a:p>
            <a:r>
              <a:rPr lang="ru-RU" sz="1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6471593"/>
              </p:ext>
            </p:extLst>
          </p:nvPr>
        </p:nvGraphicFramePr>
        <p:xfrm>
          <a:off x="1475656" y="4797152"/>
          <a:ext cx="7488832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21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577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428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56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</a:t>
                      </a: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825,49500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1910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924,86000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11630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552 238,88150 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тыс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218040" y="638944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80680" y="127819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2023 </a:t>
            </a:r>
            <a:r>
              <a:rPr lang="ru-RU" sz="1600" dirty="0">
                <a:solidFill>
                  <a:schemeClr val="tx1"/>
                </a:solidFill>
              </a:rPr>
              <a:t>год –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1 </a:t>
            </a:r>
            <a:r>
              <a:rPr lang="ru-RU" sz="1600" b="1" dirty="0" smtClean="0">
                <a:solidFill>
                  <a:schemeClr val="tx1"/>
                </a:solidFill>
              </a:rPr>
              <a:t>227 839,98164 </a:t>
            </a:r>
            <a:r>
              <a:rPr lang="ru-RU" sz="1600" b="1" dirty="0" smtClean="0">
                <a:solidFill>
                  <a:schemeClr val="tx1"/>
                </a:solidFill>
              </a:rPr>
              <a:t>тыс</a:t>
            </a:r>
            <a:r>
              <a:rPr lang="ru-RU" sz="1600" b="1" dirty="0">
                <a:solidFill>
                  <a:schemeClr val="tx1"/>
                </a:solidFill>
              </a:rPr>
              <a:t>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21927" y="1364158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23861564"/>
              </p:ext>
            </p:extLst>
          </p:nvPr>
        </p:nvGraphicFramePr>
        <p:xfrm>
          <a:off x="2411760" y="2524286"/>
          <a:ext cx="628149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u="sng" dirty="0"/>
              <a:t>В действующей редакции Муниципальной программы не предусмотрена реализация национальных проектов Российской Федерации</a:t>
            </a:r>
          </a:p>
        </p:txBody>
      </p:sp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  <a:endParaRPr lang="ru-RU" sz="1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2811456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</a:t>
                      </a: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реализации  мероприятий  регионального</a:t>
                      </a:r>
                      <a:r>
                        <a:rPr lang="ru-RU" sz="1200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smtClean="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968,84210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36122371"/>
              </p:ext>
            </p:extLst>
          </p:nvPr>
        </p:nvGraphicFramePr>
        <p:xfrm>
          <a:off x="1475656" y="4221088"/>
          <a:ext cx="7483057" cy="17562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r>
                        <a:rPr lang="ru-RU" sz="11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мероприятия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588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</a:t>
                      </a:r>
                      <a:r>
                        <a:rPr lang="ru-RU" sz="1100" dirty="0" smtClean="0"/>
                        <a:t>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effectLst/>
                        </a:rPr>
                        <a:t>объем финансирования (включая иные источники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626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550,99377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effectLst/>
                        </a:rPr>
                        <a:t>11 </a:t>
                      </a:r>
                      <a:r>
                        <a:rPr lang="ru-RU" sz="1100" b="1" kern="1200" dirty="0">
                          <a:effectLst/>
                        </a:rPr>
                        <a:t>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792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526,08377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11387" y="831681"/>
            <a:ext cx="2971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63605" y="1377084"/>
            <a:ext cx="1887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Соисполнитель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63605" y="1617014"/>
            <a:ext cx="3471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ru-RU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1.2.«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96731" y="307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3711401459"/>
              </p:ext>
            </p:extLst>
          </p:nvPr>
        </p:nvGraphicFramePr>
        <p:xfrm>
          <a:off x="63548" y="401487"/>
          <a:ext cx="3251684" cy="37444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38637888"/>
              </p:ext>
            </p:extLst>
          </p:nvPr>
        </p:nvGraphicFramePr>
        <p:xfrm>
          <a:off x="1475656" y="5949280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xmlns="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xmlns="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xmlns="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xmlns="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r>
                        <a:rPr lang="ru-RU" sz="11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effectLst/>
                        </a:rPr>
                        <a:t>12 </a:t>
                      </a:r>
                      <a:r>
                        <a:rPr lang="ru-RU" sz="1100" b="1" kern="1200" dirty="0">
                          <a:effectLst/>
                        </a:rPr>
                        <a:t>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  <p:pic>
        <p:nvPicPr>
          <p:cNvPr id="1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40053" y="3032755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9268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</a:t>
            </a:r>
            <a:r>
              <a:rPr lang="ru-RU" sz="1200" b="1" dirty="0">
                <a:latin typeface="+mj-lt"/>
              </a:rPr>
              <a:t>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2.1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 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77927039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</a:t>
                      </a:r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</a:t>
                      </a:r>
                      <a:r>
                        <a:rPr lang="ru-RU" sz="1200" kern="1200" baseline="0" dirty="0" smtClean="0">
                          <a:effectLst/>
                        </a:rPr>
                        <a:t>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39 </a:t>
                      </a: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63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Ответственный </a:t>
            </a:r>
            <a:r>
              <a:rPr lang="ru-RU" sz="1200" b="1" dirty="0">
                <a:latin typeface="+mj-lt"/>
              </a:rPr>
              <a:t>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.2.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Проект Нефтеюганского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района «Мультиформатный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76549158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</a:rPr>
                        <a:t>1939</a:t>
                      </a:r>
                      <a:r>
                        <a:rPr lang="ru-RU" sz="1200" b="1" kern="1200" baseline="0" dirty="0" smtClean="0">
                          <a:effectLst/>
                        </a:rPr>
                        <a:t> </a:t>
                      </a:r>
                      <a:r>
                        <a:rPr lang="ru-RU" sz="1200" b="1" kern="1200" dirty="0" smtClean="0">
                          <a:effectLst/>
                        </a:rPr>
                        <a:t>ед</a:t>
                      </a:r>
                      <a:r>
                        <a:rPr lang="ru-RU" sz="12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210,00000 тыс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1289096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</a:t>
            </a:r>
            <a:r>
              <a:rPr lang="ru-RU" sz="14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5861574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год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effectLst/>
                        </a:rPr>
                        <a:t>объем финансирования (включая иные источники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1939 тыс.ед.</a:t>
                      </a:r>
                      <a:endParaRPr lang="ru-RU" sz="1200" b="1" kern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17244670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xmlns="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  <a:endParaRPr lang="ru-RU" sz="12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916,48199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558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473,54539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</a:t>
            </a: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и спорта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6298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j-lt"/>
              </a:rPr>
              <a:t>Соисполнитель</a:t>
            </a:r>
            <a:endParaRPr lang="ru-RU" sz="1200" b="1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  <a:endParaRPr lang="ru-RU" sz="1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2.4. «Стимулирование 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94055" y="3478204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06653586"/>
              </p:ext>
            </p:extLst>
          </p:nvPr>
        </p:nvGraphicFramePr>
        <p:xfrm>
          <a:off x="1403648" y="4437112"/>
          <a:ext cx="7556112" cy="14559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  <a:endParaRPr lang="ru-RU" sz="11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 smtClean="0">
                          <a:effectLst/>
                        </a:rPr>
                        <a:t>1939 тыс.ед.</a:t>
                      </a:r>
                      <a:endParaRPr lang="ru-RU" sz="11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2" y="4149080"/>
            <a:ext cx="576073" cy="792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3477569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xmlns="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333 407,86270 тыс</a:t>
                      </a: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effectLst/>
                        </a:rPr>
                        <a:t>53900 ед.</a:t>
                      </a:r>
                      <a:endParaRPr lang="ru-RU" sz="1400" b="1" kern="1200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2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662 262,90160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</a:t>
                      </a: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спорта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just"/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3872728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2.5. </a:t>
            </a:r>
            <a:r>
              <a:rPr lang="ru-RU" sz="1200" b="1" dirty="0">
                <a:solidFill>
                  <a:schemeClr val="accent4">
                    <a:lumMod val="75000"/>
                  </a:schemeClr>
                </a:solidFill>
              </a:rPr>
              <a:t>«Предоставление субсидий некоммерческим организациям (в том числе социально ориентированным некоммерческим организациям), не являющимся государственными (муниципальными) учреждениями,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4139247187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90034108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837,00000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14</a:t>
                      </a:r>
                      <a:r>
                        <a:rPr lang="ru-RU" sz="11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696,00000</a:t>
                      </a:r>
                      <a:r>
                        <a:rPr lang="ru-RU" sz="11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  <a:endParaRPr lang="ru-RU" sz="1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ru-RU" sz="1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</a:t>
            </a:r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и спорта Нефтеюганского района</a:t>
            </a:r>
          </a:p>
        </p:txBody>
      </p:sp>
    </p:spTree>
    <p:extLst>
      <p:ext uri="{BB962C8B-B14F-4D97-AF65-F5344CB8AC3E}">
        <p14:creationId xmlns="" xmlns:p14="http://schemas.microsoft.com/office/powerpoint/2010/main" val="38017273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4239</TotalTime>
  <Words>1531</Words>
  <Application>Microsoft Office PowerPoint</Application>
  <PresentationFormat>Экран (4:3)</PresentationFormat>
  <Paragraphs>282</Paragraphs>
  <Slides>15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user</cp:lastModifiedBy>
  <cp:revision>583</cp:revision>
  <dcterms:created xsi:type="dcterms:W3CDTF">2017-02-16T04:13:57Z</dcterms:created>
  <dcterms:modified xsi:type="dcterms:W3CDTF">2023-02-09T05:53:33Z</dcterms:modified>
</cp:coreProperties>
</file>