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6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8" r:id="rId3"/>
    <p:sldId id="298" r:id="rId4"/>
    <p:sldId id="322" r:id="rId5"/>
    <p:sldId id="334" r:id="rId6"/>
    <p:sldId id="348" r:id="rId7"/>
    <p:sldId id="302" r:id="rId8"/>
    <p:sldId id="323" r:id="rId9"/>
    <p:sldId id="324" r:id="rId10"/>
    <p:sldId id="325" r:id="rId11"/>
    <p:sldId id="327" r:id="rId12"/>
    <p:sldId id="326" r:id="rId13"/>
    <p:sldId id="328" r:id="rId14"/>
    <p:sldId id="338" r:id="rId15"/>
    <p:sldId id="330" r:id="rId16"/>
    <p:sldId id="344" r:id="rId17"/>
    <p:sldId id="346" r:id="rId18"/>
    <p:sldId id="332" r:id="rId19"/>
    <p:sldId id="347" r:id="rId20"/>
    <p:sldId id="342" r:id="rId21"/>
    <p:sldId id="290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92" d="100"/>
          <a:sy n="92" d="100"/>
        </p:scale>
        <p:origin x="1332" y="90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 smtClean="0"/>
              <a:t>2023-2030 год, тыс. руб.</a:t>
            </a:r>
            <a:endParaRPr lang="ru-RU" dirty="0"/>
          </a:p>
        </c:rich>
      </c:tx>
      <c:layout>
        <c:manualLayout>
          <c:xMode val="edge"/>
          <c:yMode val="edge"/>
          <c:x val="0.22094520604119292"/>
          <c:y val="5.1018256099594067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944338216374028"/>
          <c:y val="0.11652433212660702"/>
          <c:w val="0.74458957762141842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3">
                  <c:v>федеральный бюджет 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5143655.5999999996</c:v>
                </c:pt>
                <c:pt idx="1">
                  <c:v>3632099.11045</c:v>
                </c:pt>
                <c:pt idx="2">
                  <c:v>4456577.6749099996</c:v>
                </c:pt>
                <c:pt idx="3">
                  <c:v>172731.4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62160707162265"/>
          <c:y val="0.11952832525045184"/>
          <c:w val="0.74458957762141842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explosion val="12"/>
          <c:dPt>
            <c:idx val="0"/>
            <c:bubble3D val="0"/>
            <c:explosion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explosion val="0"/>
          </c:dPt>
          <c:dPt>
            <c:idx val="2"/>
            <c:bubble3D val="0"/>
            <c:explosion val="0"/>
          </c:dPt>
          <c:dPt>
            <c:idx val="3"/>
            <c:bubble3D val="0"/>
            <c:explosion val="1"/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3">
                  <c:v>федеральный бюджет 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1713402.1</c:v>
                </c:pt>
                <c:pt idx="1">
                  <c:v>469811.58045000001</c:v>
                </c:pt>
                <c:pt idx="2">
                  <c:v>317114.21734999999</c:v>
                </c:pt>
                <c:pt idx="3">
                  <c:v>56925.2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40540712964219"/>
          <c:y val="0.12439994369191296"/>
          <c:w val="0.74458957762141864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explosion val="12"/>
          <c:dPt>
            <c:idx val="0"/>
            <c:bubble3D val="0"/>
            <c:explosion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explosion val="0"/>
          </c:dPt>
          <c:dPt>
            <c:idx val="2"/>
            <c:bubble3D val="0"/>
            <c:explosion val="0"/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9C21FD5-5457-4A92-B3D6-1F93CBFE926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CD06569-7412-4E62-B08B-6C264D57DC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2DD77-2AB0-4939-8878-1995889F6A67}">
      <dgm:prSet/>
      <dgm:spPr/>
      <dgm:t>
        <a:bodyPr/>
        <a:lstStyle/>
        <a:p>
          <a:r>
            <a:rPr lang="ru-RU" dirty="0" smtClean="0"/>
            <a:t>Современная школа</a:t>
          </a:r>
          <a:endParaRPr lang="ru-RU" dirty="0"/>
        </a:p>
      </dgm:t>
    </dgm:pt>
    <dgm:pt modelId="{59F5E33F-5996-4C32-B4FC-31FB28D94B46}" type="parTrans" cxnId="{49ED2CDC-E7ED-4F47-8E72-4622621CF6F5}">
      <dgm:prSet/>
      <dgm:spPr/>
      <dgm:t>
        <a:bodyPr/>
        <a:lstStyle/>
        <a:p>
          <a:endParaRPr lang="ru-RU"/>
        </a:p>
      </dgm:t>
    </dgm:pt>
    <dgm:pt modelId="{F1602446-1679-4E18-9451-06779F3065C1}" type="sibTrans" cxnId="{49ED2CDC-E7ED-4F47-8E72-4622621CF6F5}">
      <dgm:prSet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A8D818-78DF-43EC-80F1-5F4F115B7D67}" type="pres">
      <dgm:prSet presAssocID="{6852DD77-2AB0-4939-8878-1995889F6A67}" presName="parTxOnly" presStyleLbl="node1" presStyleIdx="0" presStyleCnt="1" custLinFactNeighborX="-1415" custLinFactNeighborY="10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ED2CDC-E7ED-4F47-8E72-4622621CF6F5}" srcId="{7333E14C-348A-442D-BCDF-5DE2249959E3}" destId="{6852DD77-2AB0-4939-8878-1995889F6A67}" srcOrd="0" destOrd="0" parTransId="{59F5E33F-5996-4C32-B4FC-31FB28D94B46}" sibTransId="{F1602446-1679-4E18-9451-06779F3065C1}"/>
    <dgm:cxn modelId="{A436D5F7-F1BA-4F95-BC5D-418DF313180F}" type="presOf" srcId="{7333E14C-348A-442D-BCDF-5DE2249959E3}" destId="{A2151689-D1DA-419E-B9C4-A7F92383A10D}" srcOrd="0" destOrd="0" presId="urn:microsoft.com/office/officeart/2005/8/layout/hChevron3"/>
    <dgm:cxn modelId="{B38176D9-C0AD-4C99-865A-E090F35F5D8D}" type="presOf" srcId="{6852DD77-2AB0-4939-8878-1995889F6A67}" destId="{27A8D818-78DF-43EC-80F1-5F4F115B7D67}" srcOrd="0" destOrd="0" presId="urn:microsoft.com/office/officeart/2005/8/layout/hChevron3"/>
    <dgm:cxn modelId="{1D094946-E3B9-4F1D-8DFA-EB67C6266382}" type="presParOf" srcId="{A2151689-D1DA-419E-B9C4-A7F92383A10D}" destId="{27A8D818-78DF-43EC-80F1-5F4F115B7D67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0A7E894-9848-4073-90BC-D201C1A1E8A1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68B8862-3016-4A41-89D5-12274772356A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700628C-2679-4962-8B6F-BA6EBF11244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5A0F218-E2D2-4FCC-9FAB-8A4CB51FECA8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76EE630-6C9F-41EC-BC5F-6DAA4E9BA99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AB1CF22-36EB-4715-B683-64EEB4ABEBE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1F2864-E1C8-4CAC-91C6-67A92D8410F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98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251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207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69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976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9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72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853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00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852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14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18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727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84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26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hart" Target="../charts/char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250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19" y="274058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100051" y="3275058"/>
            <a:ext cx="7721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  <a:ea typeface="+mj-ea"/>
              <a:cs typeface="+mj-cs"/>
            </a:endParaRPr>
          </a:p>
          <a:p>
            <a:pPr lvl="0" algn="ctr">
              <a:defRPr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Образование 21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века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»  </a:t>
            </a:r>
            <a:endParaRPr kumimoji="0" lang="ru-RU" sz="3200" b="1" i="0" u="none" strike="noStrike" kern="0" normalizeH="0" baseline="0" noProof="0" dirty="0" smtClean="0">
              <a:solidFill>
                <a:schemeClr val="accent5">
                  <a:lumMod val="75000"/>
                </a:schemeClr>
              </a:solidFill>
              <a:uLnTx/>
              <a:uFillTx/>
              <a:latin typeface="Franklin Gothic Medium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30480" y="5758882"/>
            <a:ext cx="2263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Куратор программы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49387" y="56203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Заместитель главы Нефтеюганского района В.Г. Михалев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401315" y="5373841"/>
            <a:ext cx="2148067" cy="11974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9736" y="4504542"/>
            <a:ext cx="18998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</a:t>
            </a: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системы оценки качества </a:t>
            </a: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образования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978377" y="184072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764961" y="184669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23603" y="1437870"/>
            <a:ext cx="17657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        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Ответственные </a:t>
            </a:r>
            <a:endParaRPr lang="en-US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41533" y="160178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363" y="168862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9736" y="2721051"/>
            <a:ext cx="87040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5746" y="180058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</a:t>
            </a:r>
            <a:r>
              <a:rPr lang="ru-RU" sz="1400" b="1" dirty="0" smtClean="0">
                <a:solidFill>
                  <a:schemeClr val="bg1"/>
                </a:solidFill>
              </a:rPr>
              <a:t>мероприятие)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3446569" y="162481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057" y="16343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55728" y="161883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2" y="174679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319590" y="3778359"/>
            <a:ext cx="1596881" cy="2792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Кривуля А.Н.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819204" y="5373841"/>
            <a:ext cx="4264812" cy="11974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и проведение государственной итоговой аттестации обучающихся, освоивших образовательные программы основного общего образования и среднего общего образования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19204" y="3738611"/>
            <a:ext cx="4264812" cy="12289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Внедрение единой федеральной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информационно-сервисной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платформы цифровой образовательной среды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01315" y="3738611"/>
            <a:ext cx="2148067" cy="12097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"Цифровая образовательная среда" </a:t>
            </a:r>
          </a:p>
        </p:txBody>
      </p:sp>
    </p:spTree>
    <p:extLst>
      <p:ext uri="{BB962C8B-B14F-4D97-AF65-F5344CB8AC3E}">
        <p14:creationId xmlns:p14="http://schemas.microsoft.com/office/powerpoint/2010/main" val="94143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528811"/>
            <a:ext cx="1901972" cy="319365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Организация отдыха и оздоровления детей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58832" y="168566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1890" y="2248805"/>
            <a:ext cx="87040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2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  <a:endParaRPr lang="ru-RU" sz="1600" b="1" dirty="0" smtClean="0">
              <a:latin typeface="Franklin Gothic Medium" panose="020B06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3275389" y="151269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021" y="152345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24223" y="3569375"/>
            <a:ext cx="1801585" cy="31530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Секретарь комиссии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Боднюк Е.В.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93523" y="3947651"/>
            <a:ext cx="4340466" cy="8184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оздоровительных лагерей дневного пребывания, лагерей палаточного типа, лагерей труда и отдыха на базе образовательных учреждений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93523" y="4858763"/>
            <a:ext cx="4336397" cy="5771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Обеспечение комплекса мер по безопасности  отдыха детей и молодежи 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393523" y="6248719"/>
            <a:ext cx="4326592" cy="47374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Мероприятия по развитию системы отдыха и оздоровления детей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393523" y="3569375"/>
            <a:ext cx="4340603" cy="2960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Предоставление путевок детям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393522" y="5528632"/>
            <a:ext cx="4336397" cy="63317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питания в  лагерях с дневным пребыванием детей, палаточных лагерях, лагерях труда и отдыха с дневным пребыванием детей</a:t>
            </a:r>
          </a:p>
        </p:txBody>
      </p:sp>
    </p:spTree>
    <p:extLst>
      <p:ext uri="{BB962C8B-B14F-4D97-AF65-F5344CB8AC3E}">
        <p14:creationId xmlns:p14="http://schemas.microsoft.com/office/powerpoint/2010/main" val="3929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184644"/>
            <a:ext cx="2908350" cy="35381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вовлечения молодежи в активную социальную деятельность. Поддержка</a:t>
            </a:r>
          </a:p>
          <a:p>
            <a:pPr algn="ctr"/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общественных инициатив и проектов, в том числе в сфере добровольчества (</a:t>
            </a:r>
            <a:r>
              <a:rPr lang="ru-RU" b="1" dirty="0" err="1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волонтерства</a:t>
            </a: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)" </a:t>
            </a:r>
            <a:endParaRPr lang="ru-RU" sz="9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58832" y="1687445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63257" y="2350659"/>
            <a:ext cx="870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3: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Обеспечение </a:t>
            </a:r>
            <a:r>
              <a:rPr lang="ru-RU" sz="1600" b="1" dirty="0">
                <a:latin typeface="Franklin Gothic Medium" panose="020B0603020102020204" pitchFamily="34" charset="0"/>
              </a:rPr>
              <a:t>эффективной системы социализации и самореализации молодежи, развитие потенциала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молодежи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3325362" y="1470510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965" y="154874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6" name="Скругленный прямоугольник 35"/>
          <p:cNvSpPr/>
          <p:nvPr/>
        </p:nvSpPr>
        <p:spPr>
          <a:xfrm>
            <a:off x="3325362" y="5009882"/>
            <a:ext cx="3007593" cy="171288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мероприятиях, направленных на профессиональную ориентацию и  временную занятость несовершеннолетних граждан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516710" y="3207015"/>
            <a:ext cx="2150772" cy="35157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О.С.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325362" y="3207014"/>
            <a:ext cx="2965572" cy="141650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Реализация мер, направленных на выявление, развитие и поддержку талантливой и творческой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молодежи</a:t>
            </a:r>
            <a:endParaRPr lang="ru-RU" sz="1400" dirty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4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21381" y="4591638"/>
            <a:ext cx="1942313" cy="20188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развития </a:t>
            </a:r>
          </a:p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гражданско-патриотических, военно-патриотических качеств молодежи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944905" y="16872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3: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Обеспечение </a:t>
            </a:r>
            <a:r>
              <a:rPr lang="ru-RU" sz="1600" b="1" dirty="0">
                <a:latin typeface="Franklin Gothic Medium" panose="020B0603020102020204" pitchFamily="34" charset="0"/>
              </a:rPr>
              <a:t>эффективной системы социализации и самореализации молодежи, развитие потенциала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молодежи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</a:t>
            </a:r>
            <a:r>
              <a:rPr lang="ru-RU" b="1" dirty="0">
                <a:solidFill>
                  <a:schemeClr val="bg1"/>
                </a:solidFill>
              </a:rPr>
              <a:t>)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3352764" y="152206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934" y="154876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6" name="Скругленный прямоугольник 35"/>
          <p:cNvSpPr/>
          <p:nvPr/>
        </p:nvSpPr>
        <p:spPr>
          <a:xfrm>
            <a:off x="2302660" y="5537915"/>
            <a:ext cx="5089813" cy="10725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 по формированию  положительной мотивации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 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585656" y="3137782"/>
            <a:ext cx="1397328" cy="34726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О.С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02660" y="4591638"/>
            <a:ext cx="5112169" cy="7346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 гражданско-патриотического и правового воспитания молодежи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21381" y="3137781"/>
            <a:ext cx="1942313" cy="125391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Региональный проект "Социальная активность"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334521" y="3137781"/>
            <a:ext cx="5112169" cy="124227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мероприятиях, направленных на развитие и поддержку добровольчества (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волонтерства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sz="1400" dirty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80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23993" y="3270683"/>
            <a:ext cx="2354449" cy="29447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7567" y="3935156"/>
            <a:ext cx="26929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развития молодежной политики и патриотического воспитания граждан на территории Нефтеюганского района</a:t>
            </a:r>
            <a:endParaRPr lang="ru-RU" sz="8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3: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Обеспечение </a:t>
            </a:r>
            <a:r>
              <a:rPr lang="ru-RU" sz="1600" b="1" dirty="0">
                <a:latin typeface="Franklin Gothic Medium" panose="020B0603020102020204" pitchFamily="34" charset="0"/>
              </a:rPr>
              <a:t>эффективной системы социализации и самореализации молодежи, развитие потенциала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молодежи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3300269" y="151091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02" y="1586079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980349" y="3935156"/>
            <a:ext cx="1896948" cy="20099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О.С.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820473" y="3935156"/>
            <a:ext cx="3800758" cy="20099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Обеспечение деятельности муниципального автономного учреждения Нефтеюганского района «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Перспектива»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</p:spTree>
    <p:extLst>
      <p:ext uri="{BB962C8B-B14F-4D97-AF65-F5344CB8AC3E}">
        <p14:creationId xmlns:p14="http://schemas.microsoft.com/office/powerpoint/2010/main" val="4483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6" y="3184645"/>
            <a:ext cx="2545919" cy="7858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"Современная школа"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236346" y="3184645"/>
            <a:ext cx="1725711" cy="7858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МКУ «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УКС и ЖКК </a:t>
            </a:r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Нефтеюганского 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района»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078052" y="3184645"/>
            <a:ext cx="3889418" cy="7858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и развитие современной инфраструктуры образования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045522" y="4198514"/>
            <a:ext cx="3889417" cy="1236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в общеобразовательных организациях, расположенных в сельской местности и малых городах, условий для занятия физической культурой и спортом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61677" y="4198514"/>
            <a:ext cx="2545977" cy="1236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"Успех каждого ребенка" 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236346" y="4181378"/>
            <a:ext cx="1725711" cy="12535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61676" y="5611353"/>
            <a:ext cx="2545977" cy="11908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Региональный проект </a:t>
            </a:r>
            <a:r>
              <a:rPr lang="ru-RU" b="1" dirty="0" smtClean="0">
                <a:solidFill>
                  <a:srgbClr val="00B050"/>
                </a:solidFill>
                <a:latin typeface="Franklin Gothic Medium" pitchFamily="34" charset="0"/>
              </a:rPr>
              <a:t>«Содействие занятости" </a:t>
            </a:r>
            <a:endParaRPr lang="ru-RU" b="1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045521" y="5565785"/>
            <a:ext cx="3889417" cy="1236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дополнительных мест для детей в возрасте до 3 лет в образовательных организациях, осуществляющих образовательную деятельность по образовательным программам дошкольного образования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236345" y="5548649"/>
            <a:ext cx="1725711" cy="12535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Департамент имущественных отношений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4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3482" y="3273770"/>
            <a:ext cx="3103713" cy="342324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инфраструктуры системы образования (проектирование, строительство (реконструкция) объектов образования, приобретение объектов недвижимого имущества для размещения образовательных организаций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52876" y="3298582"/>
            <a:ext cx="3889418" cy="10673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и развитие современной инфраструктуры образования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59191" y="4572000"/>
            <a:ext cx="3889418" cy="21250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дополнительных мест для детей в возрасте до 3 лет в образовательных организациях, осуществляющих образовательную деятельность по образовательным программам дошкольного образования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95504" y="3298583"/>
            <a:ext cx="1487481" cy="10673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МКУ «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УКС и ЖКК </a:t>
            </a:r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Нефтеюганского 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района»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495503" y="4585595"/>
            <a:ext cx="1487481" cy="211141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Департамент имущественных отношений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44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247305" y="4326381"/>
            <a:ext cx="3108939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3483" y="3000434"/>
            <a:ext cx="3108939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198" y="3052030"/>
            <a:ext cx="30308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</a:t>
            </a:r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комплексной безопасности и комфортных условий образовательного процесса </a:t>
            </a:r>
            <a:endParaRPr lang="ru-RU" sz="16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08991" y="2205965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458300" y="4342471"/>
            <a:ext cx="1538996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459190" y="3011077"/>
            <a:ext cx="3933841" cy="11476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Соблюдение обязательных требований санитарно-эпидемиологической, пожарной, антитеррористической безопасности, строительных норм, федеральных государственных образовательных стандартов, внедрение в образовательных организациях энергосберегающих </a:t>
            </a:r>
            <a:r>
              <a:rPr lang="ru-RU" sz="12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технологий</a:t>
            </a:r>
            <a:endParaRPr lang="ru-RU" sz="12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3483" y="5673436"/>
            <a:ext cx="3108939" cy="107593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 и оснащение </a:t>
            </a:r>
            <a:r>
              <a:rPr lang="ru-RU" sz="1500" b="1" dirty="0" err="1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немонтируемыми</a:t>
            </a:r>
            <a:r>
              <a:rPr lang="ru-RU" sz="15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средствами обучения и воспитания объектов общеобразовательных организаций</a:t>
            </a:r>
            <a:endParaRPr lang="ru-RU" sz="1500" b="1" dirty="0">
              <a:solidFill>
                <a:srgbClr val="00B05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59190" y="5677102"/>
            <a:ext cx="3933841" cy="108781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и развитие современной инфраструктуры образования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58300" y="5673435"/>
            <a:ext cx="1524685" cy="10759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МКУ «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УКС и ЖКК </a:t>
            </a:r>
            <a:r>
              <a:rPr lang="ru-RU" sz="1400" dirty="0">
                <a:solidFill>
                  <a:srgbClr val="002060"/>
                </a:solidFill>
                <a:latin typeface="Franklin Gothic Medium" pitchFamily="34" charset="0"/>
              </a:rPr>
              <a:t>Нефтеюганского </a:t>
            </a:r>
            <a:r>
              <a:rPr lang="ru-RU" sz="1400" dirty="0" smtClean="0">
                <a:solidFill>
                  <a:srgbClr val="002060"/>
                </a:solidFill>
                <a:latin typeface="Franklin Gothic Medium" pitchFamily="34" charset="0"/>
              </a:rPr>
              <a:t>района»</a:t>
            </a:r>
            <a:endParaRPr lang="ru-RU" sz="1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2529" y="4296933"/>
            <a:ext cx="30308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в образовательных организациях условий для получения детьми-инвалидами качественного образования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458300" y="3011508"/>
            <a:ext cx="1538996" cy="1158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459190" y="4327942"/>
            <a:ext cx="3915002" cy="11717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Обеспечение условий инвалидам для беспрепятственного доступа к объектам социальной инфраструктуры посредством проведения комплекса мероприятий по дооборудованию и адаптации объектов</a:t>
            </a:r>
          </a:p>
        </p:txBody>
      </p:sp>
    </p:spTree>
    <p:extLst>
      <p:ext uri="{BB962C8B-B14F-4D97-AF65-F5344CB8AC3E}">
        <p14:creationId xmlns:p14="http://schemas.microsoft.com/office/powerpoint/2010/main" val="314067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314291" y="3094834"/>
            <a:ext cx="5026668" cy="60992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76916" y="3094832"/>
            <a:ext cx="1901972" cy="369059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993" y="3239264"/>
            <a:ext cx="15692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функций управления в сфере образования и молодежной политики. Финансовое обеспечение отдельных государственных полномочий</a:t>
            </a:r>
            <a:endParaRPr lang="ru-RU" sz="8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>
                <a:latin typeface="Franklin Gothic Medium" panose="020B0603020102020204" pitchFamily="34" charset="0"/>
              </a:rPr>
              <a:t>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367815" y="3074947"/>
            <a:ext cx="484435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по реализации полномочий и нормативно-правовому регулированию в сфере образования и молодежной политики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6" name="Скругленный прямоугольник 35"/>
          <p:cNvSpPr/>
          <p:nvPr/>
        </p:nvSpPr>
        <p:spPr>
          <a:xfrm>
            <a:off x="2327348" y="3799093"/>
            <a:ext cx="5013609" cy="19577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мероприятий по исполнению публичных обязательств перед физическими лицами и обеспечивающее материальную поддержку воспитания и обучения обучающихся и воспитанников в дошкольных образовательных организациях, общеобразовательных организациях, частных общеобразовательных организациях, частных организациях, осуществляющих образовательную деятельность по реализации образовательных программ дошкольного образования, расположенных в автономном округе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497347" y="3074947"/>
            <a:ext cx="1485637" cy="268190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27348" y="5851189"/>
            <a:ext cx="5013609" cy="93423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мероприятий по обеспечению питанием обучающихся, относящихся к категориям детей-сирот и детей, оставшихся без попечения родителей, лиц из числа детей-сирот и детей, оставшихся без попечения родителей, детей из многодетных семей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497346" y="5851188"/>
            <a:ext cx="1524275" cy="93423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Камышан И.И.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5859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Региональные проекты, направленные на 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Franklin Gothic Heavy" panose="020B0903020102020204" pitchFamily="34" charset="0"/>
            </a:endParaRP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реализацию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национальных проектов Российской Федерации «Демография» и «Образование» 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18859106"/>
              </p:ext>
            </p:extLst>
          </p:nvPr>
        </p:nvGraphicFramePr>
        <p:xfrm>
          <a:off x="343762" y="2080702"/>
          <a:ext cx="4797434" cy="563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344794" y="2953332"/>
            <a:ext cx="4805321" cy="563707"/>
            <a:chOff x="0" y="0"/>
            <a:chExt cx="4768063" cy="563707"/>
          </a:xfrm>
        </p:grpSpPr>
        <p:sp>
          <p:nvSpPr>
            <p:cNvPr id="14" name="Пятиугольник 13"/>
            <p:cNvSpPr/>
            <p:nvPr/>
          </p:nvSpPr>
          <p:spPr>
            <a:xfrm>
              <a:off x="0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ятиугольник 4"/>
            <p:cNvSpPr/>
            <p:nvPr/>
          </p:nvSpPr>
          <p:spPr>
            <a:xfrm>
              <a:off x="0" y="0"/>
              <a:ext cx="4627136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 smtClean="0"/>
                <a:t>Успех каждого ребенка</a:t>
              </a:r>
              <a:endParaRPr lang="ru-RU" sz="29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-164642" y="3764303"/>
            <a:ext cx="5276467" cy="934143"/>
            <a:chOff x="-823502" y="-1"/>
            <a:chExt cx="5276467" cy="563708"/>
          </a:xfrm>
        </p:grpSpPr>
        <p:sp>
          <p:nvSpPr>
            <p:cNvPr id="18" name="Пятиугольник 17"/>
            <p:cNvSpPr/>
            <p:nvPr/>
          </p:nvSpPr>
          <p:spPr>
            <a:xfrm>
              <a:off x="-315098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ятиугольник 4"/>
            <p:cNvSpPr/>
            <p:nvPr/>
          </p:nvSpPr>
          <p:spPr>
            <a:xfrm>
              <a:off x="-823502" y="-1"/>
              <a:ext cx="5276467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   Цифровая образовательная среда </a:t>
              </a:r>
              <a:endParaRPr lang="ru-RU" sz="2400" kern="1200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43763" y="5870069"/>
            <a:ext cx="4768063" cy="563707"/>
            <a:chOff x="0" y="0"/>
            <a:chExt cx="4768063" cy="563707"/>
          </a:xfrm>
        </p:grpSpPr>
        <p:sp>
          <p:nvSpPr>
            <p:cNvPr id="24" name="Пятиугольник 23"/>
            <p:cNvSpPr/>
            <p:nvPr/>
          </p:nvSpPr>
          <p:spPr>
            <a:xfrm>
              <a:off x="0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Пятиугольник 4"/>
            <p:cNvSpPr/>
            <p:nvPr/>
          </p:nvSpPr>
          <p:spPr>
            <a:xfrm>
              <a:off x="0" y="0"/>
              <a:ext cx="4627136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 smtClean="0"/>
                <a:t>Содействие занятости</a:t>
              </a:r>
              <a:endParaRPr lang="ru-RU" sz="2900" kern="1200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343762" y="4980295"/>
            <a:ext cx="4768063" cy="563707"/>
            <a:chOff x="0" y="0"/>
            <a:chExt cx="4768063" cy="563707"/>
          </a:xfrm>
        </p:grpSpPr>
        <p:sp>
          <p:nvSpPr>
            <p:cNvPr id="27" name="Пятиугольник 26"/>
            <p:cNvSpPr/>
            <p:nvPr/>
          </p:nvSpPr>
          <p:spPr>
            <a:xfrm>
              <a:off x="0" y="0"/>
              <a:ext cx="4768063" cy="563707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ятиугольник 4"/>
            <p:cNvSpPr/>
            <p:nvPr/>
          </p:nvSpPr>
          <p:spPr>
            <a:xfrm>
              <a:off x="0" y="0"/>
              <a:ext cx="4627136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 smtClean="0"/>
                <a:t>Социальная активность</a:t>
              </a:r>
              <a:endParaRPr lang="ru-RU" sz="2900" kern="1200" dirty="0"/>
            </a:p>
          </p:txBody>
        </p:sp>
      </p:grpSp>
      <p:pic>
        <p:nvPicPr>
          <p:cNvPr id="4098" name="Picture 2" descr="https://avatars.mds.yandex.net/get-zen_doc/3472554/pub_603ef7a53f8405597fc924f4_603ef7d25f6b8d26fe060dd7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115" y="2114666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5326" y="2356452"/>
            <a:ext cx="2295857" cy="105663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977" y="1354009"/>
            <a:ext cx="2262553" cy="1034646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6853" y="1488357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Департамент образования и молодежной политики Нефтеюганского района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16884" y="2666565"/>
            <a:ext cx="57827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Департамент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строительства и жилищно-коммунального комплекса Нефтеюганского района</a:t>
            </a: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3220563"/>
            <a:ext cx="5675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15826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136853" y="4035962"/>
            <a:ext cx="5675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</a:endParaRPr>
          </a:p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3400"/>
            <a:ext cx="8367623" cy="425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муниципальной программы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464413"/>
              </p:ext>
            </p:extLst>
          </p:nvPr>
        </p:nvGraphicFramePr>
        <p:xfrm>
          <a:off x="2341174" y="888114"/>
          <a:ext cx="2097668" cy="1646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76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954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ХМАО-Югры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</a:p>
                    <a:p>
                      <a:pPr algn="l" fontAlgn="ctr"/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3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79722" y="1317199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71096" y="181013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179723" y="2315167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34661" y="2230858"/>
            <a:ext cx="1793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4 456 577,67491</a:t>
            </a:r>
          </a:p>
          <a:p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02077" y="1281059"/>
            <a:ext cx="182564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/>
              <a:t>5 143 655,60000</a:t>
            </a:r>
            <a:endParaRPr lang="ru-RU" b="1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46754" y="1783525"/>
            <a:ext cx="17809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3 632 099,11045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0" y="469591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xmlns="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2997107"/>
              </p:ext>
            </p:extLst>
          </p:nvPr>
        </p:nvGraphicFramePr>
        <p:xfrm>
          <a:off x="4479467" y="886563"/>
          <a:ext cx="4121239" cy="2489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245074" y="1886259"/>
            <a:ext cx="2614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13 405 063,78536</a:t>
            </a:r>
          </a:p>
        </p:txBody>
      </p: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256" y="95053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1514897" y="2962385"/>
            <a:ext cx="4596714" cy="3747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(значение по годам)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98933" y="824264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2077" y="827241"/>
            <a:ext cx="1663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172 731,40000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234363"/>
              </p:ext>
            </p:extLst>
          </p:nvPr>
        </p:nvGraphicFramePr>
        <p:xfrm>
          <a:off x="-1" y="3425666"/>
          <a:ext cx="8977745" cy="4837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2794"/>
                <a:gridCol w="817396"/>
                <a:gridCol w="776528"/>
                <a:gridCol w="794283"/>
                <a:gridCol w="976744"/>
              </a:tblGrid>
              <a:tr h="31506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Наименование целевого показателя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2024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2025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2026-30 </a:t>
                      </a:r>
                      <a:endParaRPr lang="ru-RU" sz="1600" dirty="0"/>
                    </a:p>
                  </a:txBody>
                  <a:tcPr/>
                </a:tc>
              </a:tr>
              <a:tr h="603929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1.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Доля педагогических работников общеобразовательных организаций, прошедших повышение квалификации, в том числе в центрах непрерывного повышения профессионального мастерства,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40</a:t>
                      </a:r>
                      <a:endParaRPr lang="ru-RU" sz="1200" dirty="0"/>
                    </a:p>
                  </a:txBody>
                  <a:tcPr/>
                </a:tc>
              </a:tr>
              <a:tr h="296358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2.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Доступность дошкольного образования для детей в возрасте от 1,5 до 3 лет,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436418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3.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Доля детей в возрасте от 5 до 18 лет, охваченных дополнительным образованием,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87,1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87,4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89,2</a:t>
                      </a:r>
                      <a:endParaRPr lang="ru-RU" sz="1200" dirty="0"/>
                    </a:p>
                  </a:txBody>
                  <a:tcPr/>
                </a:tc>
              </a:tr>
              <a:tr h="5922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4.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организаций,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5. Доля обучающихся, для которых созданы</a:t>
                      </a:r>
                      <a:r>
                        <a:rPr lang="ru-RU" sz="1200" baseline="0" dirty="0" smtClean="0"/>
                        <a:t> равные условия получения качественного образования вне зависимости от места их нахождения посредством предоставления доступа к федеральной информационно-сервисной платформе цифровой образовательной среды,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</a:t>
                      </a:r>
                      <a:endParaRPr lang="ru-RU" sz="1200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6.</a:t>
                      </a:r>
                      <a:r>
                        <a:rPr lang="ru-RU" sz="1200" baseline="0" dirty="0" smtClean="0"/>
                        <a:t> Доля граждан, получивших услуги в негосударственных, в том числе некоммерческих организациях, в общем числе граждан, получивших услуги в сфере образования,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7. Общая численность граждан РФ, вовлеченных центрами (сообществами, объединениями) поддержки добровольчества</a:t>
                      </a:r>
                      <a:r>
                        <a:rPr lang="ru-RU" sz="1200" baseline="0" dirty="0" smtClean="0"/>
                        <a:t> (</a:t>
                      </a:r>
                      <a:r>
                        <a:rPr lang="ru-RU" sz="1200" baseline="0" dirty="0" err="1" smtClean="0"/>
                        <a:t>волонтерства</a:t>
                      </a:r>
                      <a:r>
                        <a:rPr lang="ru-RU" sz="1200" baseline="0" dirty="0" smtClean="0"/>
                        <a:t>) на базе образовательных организаций, некоммерческих организаций, государственных и муниципальных учреждениях, в добровольческую (волонтерскую) деятельность, млн. чел.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0,005992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0,006034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0,006075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0,006075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1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3399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Финансовые ресурсы на 2023 год, тыс. рублей 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989132"/>
              </p:ext>
            </p:extLst>
          </p:nvPr>
        </p:nvGraphicFramePr>
        <p:xfrm>
          <a:off x="2485623" y="1319616"/>
          <a:ext cx="2000778" cy="21808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7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705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ХМАО-Югры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8305">
                <a:tc>
                  <a:txBody>
                    <a:bodyPr/>
                    <a:lstStyle/>
                    <a:p>
                      <a:pPr algn="l" fontAlgn="ctr"/>
                      <a:endParaRPr lang="ru-RU" sz="16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200728" y="1932331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215962" y="255900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209356" y="3150524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05047" y="3125204"/>
            <a:ext cx="1780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317 114,21735</a:t>
            </a:r>
          </a:p>
          <a:p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82709" y="1929298"/>
            <a:ext cx="1812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1 713 402,10000</a:t>
            </a:r>
            <a:endParaRPr lang="ru-RU" b="1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05047" y="2566777"/>
            <a:ext cx="1768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469 811,58045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xmlns="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883943"/>
              </p:ext>
            </p:extLst>
          </p:nvPr>
        </p:nvGraphicFramePr>
        <p:xfrm>
          <a:off x="2854411" y="584411"/>
          <a:ext cx="6289589" cy="4227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100034" y="2563704"/>
            <a:ext cx="20946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2 558 291,59780</a:t>
            </a: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Диаграмма 21">
            <a:extLst>
              <a:ext uri="{FF2B5EF4-FFF2-40B4-BE49-F238E27FC236}">
                <a16:creationId xmlns:a16="http://schemas.microsoft.com/office/drawing/2014/main" xmlns="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413599"/>
              </p:ext>
            </p:extLst>
          </p:nvPr>
        </p:nvGraphicFramePr>
        <p:xfrm>
          <a:off x="5395782" y="3781168"/>
          <a:ext cx="4514336" cy="322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7194711" y="5284569"/>
            <a:ext cx="153716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0,00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3821383"/>
            <a:ext cx="4596714" cy="575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в том числе проектная часть, тыс. рублей  </a:t>
            </a: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092824"/>
              </p:ext>
            </p:extLst>
          </p:nvPr>
        </p:nvGraphicFramePr>
        <p:xfrm>
          <a:off x="2369713" y="4569922"/>
          <a:ext cx="2253802" cy="22455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8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743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ХМО-Югры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968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213580" y="5039576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09356" y="5652901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33216" y="6231136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06353" y="6231136"/>
            <a:ext cx="171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18930" y="5059236"/>
            <a:ext cx="1689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06353" y="5648143"/>
            <a:ext cx="1646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pic>
        <p:nvPicPr>
          <p:cNvPr id="8196" name="Picture 4" descr="https://cdn.pixabay.com/photo/2013/07/13/11/33/arrow-158377__4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328986" flipH="1">
            <a:off x="7619689" y="3369052"/>
            <a:ext cx="1648571" cy="827735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203499" y="1295021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77167" y="1283676"/>
            <a:ext cx="1545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57 963,70000</a:t>
            </a:r>
            <a:endParaRPr lang="ru-RU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3580" y="4446611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40359" y="4476397"/>
            <a:ext cx="1689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0,0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1"/>
            <a:ext cx="8646853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653459" y="1344839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413275" y="2478832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22076" y="227464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8003" y="240090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146649" y="723108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00754" y="322438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373851" y="434905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6109" y="3283295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7951" y="4432575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375871" y="341506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768694" y="3283295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детей</a:t>
            </a:r>
            <a:endParaRPr lang="ru-RU" sz="18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768694" y="4160492"/>
            <a:ext cx="5899953" cy="123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61755" y="1803260"/>
            <a:ext cx="59937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Franklin Gothic Medium" panose="020B0603020102020204" pitchFamily="34" charset="0"/>
              </a:rPr>
              <a:t>Обеспечение </a:t>
            </a:r>
            <a:r>
              <a:rPr lang="ru-RU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b="1" dirty="0">
              <a:solidFill>
                <a:srgbClr val="00B050"/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68694" y="5334023"/>
            <a:ext cx="59781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342051" y="452897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5" name="Овал 44"/>
          <p:cNvSpPr/>
          <p:nvPr/>
        </p:nvSpPr>
        <p:spPr>
          <a:xfrm>
            <a:off x="375501" y="566159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71518" y="5703354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331119" y="5776626"/>
            <a:ext cx="418648" cy="315120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73851" y="1276458"/>
            <a:ext cx="3541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Franklin Gothic Heavy" panose="020B0903020102020204" pitchFamily="34" charset="0"/>
              </a:rPr>
              <a:t>НАЦИОНАЛЬНАЯ ЦЕЛЬ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35921" y="1188735"/>
            <a:ext cx="45195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Heavy" panose="020B0903020102020204" pitchFamily="34" charset="0"/>
              </a:rPr>
              <a:t>возможности для самореализации и развития талантов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3843099" y="141713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6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1"/>
            <a:ext cx="8646853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906673" y="4017864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37314" y="2997687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65897" y="288709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1079" y="2916801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146649" y="723108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97147" y="495041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11079" y="498640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464672" y="506728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906673" y="4850827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Обеспечение эффективной системы социализации и самореализации молодежи, развитие потенциала молодежи.</a:t>
            </a: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06673" y="2740275"/>
            <a:ext cx="59937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Повышение эффективности реализации молодежной </a:t>
            </a:r>
            <a:endParaRPr lang="ru-RU" b="1" dirty="0" smtClean="0">
              <a:solidFill>
                <a:srgbClr val="00B050"/>
              </a:solidFill>
              <a:latin typeface="Franklin Gothic Medium" panose="020B0603020102020204" pitchFamily="34" charset="0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Franklin Gothic Medium" panose="020B0603020102020204" pitchFamily="34" charset="0"/>
              </a:rPr>
              <a:t>политики </a:t>
            </a:r>
            <a:r>
              <a:rPr lang="ru-RU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в интересах инновационного социально ориентированного развития Нефтеюганского района.</a:t>
            </a:r>
            <a:endParaRPr lang="ru-RU" b="1" dirty="0">
              <a:solidFill>
                <a:srgbClr val="00B050"/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1773" y="1689644"/>
            <a:ext cx="3541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Franklin Gothic Heavy" panose="020B0903020102020204" pitchFamily="34" charset="0"/>
              </a:rPr>
              <a:t>НАЦИОНАЛЬНАЯ ЦЕЛЬ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3843099" y="1780102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3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5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4325596" y="1678358"/>
            <a:ext cx="45195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Heavy" panose="020B0903020102020204" pitchFamily="34" charset="0"/>
              </a:rPr>
              <a:t>возможности для самореализации и развития талантов</a:t>
            </a:r>
          </a:p>
        </p:txBody>
      </p:sp>
    </p:spTree>
    <p:extLst>
      <p:ext uri="{BB962C8B-B14F-4D97-AF65-F5344CB8AC3E}">
        <p14:creationId xmlns:p14="http://schemas.microsoft.com/office/powerpoint/2010/main" val="171666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240973" y="3984537"/>
            <a:ext cx="8820998" cy="51820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</a:t>
            </a:r>
            <a:r>
              <a:rPr lang="ru-RU" sz="1400" dirty="0" smtClean="0"/>
              <a:t>организаций</a:t>
            </a:r>
            <a:r>
              <a:rPr lang="ru-RU" sz="1400" smtClean="0"/>
              <a:t>, 100%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района.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74327" y="1791289"/>
            <a:ext cx="862625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 smtClean="0">
                <a:solidFill>
                  <a:srgbClr val="00B050"/>
                </a:solidFill>
              </a:rPr>
              <a:t>Целевые показатели муниципальной программы:</a:t>
            </a:r>
            <a:endParaRPr lang="ru-RU" sz="2600" b="1" dirty="0">
              <a:solidFill>
                <a:srgbClr val="00B050"/>
              </a:solidFill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240973" y="2994910"/>
            <a:ext cx="8799225" cy="38963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Доступность дошкольного образования для детей в возрасте от 1,5 до 3 лет, </a:t>
            </a:r>
            <a:r>
              <a:rPr lang="ru-RU" sz="1400" dirty="0" smtClean="0"/>
              <a:t>100</a:t>
            </a:r>
            <a:r>
              <a:rPr lang="ru-RU" sz="1400" dirty="0"/>
              <a:t>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ятиугольник 12"/>
          <p:cNvSpPr/>
          <p:nvPr/>
        </p:nvSpPr>
        <p:spPr>
          <a:xfrm>
            <a:off x="240973" y="3502506"/>
            <a:ext cx="8799225" cy="36406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детей в возрасте от 5 до 18 лет, охваченных дополнительным </a:t>
            </a:r>
            <a:r>
              <a:rPr lang="ru-RU" sz="1400" dirty="0" smtClean="0"/>
              <a:t>образованием, с 86,9% до 89,2%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240973" y="2324105"/>
            <a:ext cx="8799225" cy="57238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 smtClean="0">
                <a:latin typeface="Calibri" panose="020F0502020204030204" pitchFamily="34" charset="0"/>
              </a:rPr>
              <a:t>Доля педагогических работников общеобразовательных организаций, прошедших повышение квалификации, в том числе в центрах непрерывного повышения профессионального мастерства, с 20% до 40%</a:t>
            </a:r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240973" y="4620702"/>
            <a:ext cx="8820998" cy="73061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</a:t>
            </a:r>
            <a:r>
              <a:rPr lang="ru-RU" sz="1400" dirty="0" smtClean="0"/>
              <a:t>обучающихся, для которых созданы равные условия получения качественного образования вне зависимости от места их нахождения посредством предоставления доступа к федеральной информационно-сервисной платформе цифровой образовательной среды, с 10% до 20%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240973" y="5469282"/>
            <a:ext cx="8820998" cy="73061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</a:t>
            </a:r>
            <a:r>
              <a:rPr lang="ru-RU" sz="1400" dirty="0" smtClean="0"/>
              <a:t>граждан, получивших услуги в негосударственных, в том числе некоммерческих организациях, в общем числе граждан, получивших услуги в сфере образования, с 3% до 5%</a:t>
            </a:r>
            <a:endParaRPr lang="ru-RU" sz="1400" dirty="0" smtClean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3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628650" y="372344"/>
            <a:ext cx="78867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 smtClean="0">
                <a:solidFill>
                  <a:srgbClr val="002060"/>
                </a:solidFill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района.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7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655864" y="1505222"/>
            <a:ext cx="7859486" cy="89285"/>
            <a:chOff x="947651" y="2754884"/>
            <a:chExt cx="7257566" cy="89285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03979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Общая численность граждан РФ, вовлеченных центрами (сообществами, объединениями) поддержки добровольчества (</a:t>
            </a:r>
            <a:r>
              <a:rPr lang="ru-RU" sz="2000" dirty="0" err="1" smtClean="0"/>
              <a:t>волонтерства</a:t>
            </a:r>
            <a:r>
              <a:rPr lang="ru-RU" sz="2000" dirty="0" smtClean="0"/>
              <a:t>) на базе образовательных организаций, некоммерческих организаций, государственных и муниципальных учреждениях, в добровольческую (волонтерскую) деятельность, от 0,005949 млн. чел. до 0,006075 млн. чел</a:t>
            </a:r>
            <a:endParaRPr lang="ru-RU" sz="2000" dirty="0" smtClean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688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35922" y="3320648"/>
            <a:ext cx="1901972" cy="33623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Создание условий для реализации национальной системы профессионального роста</a:t>
            </a:r>
          </a:p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педагогических работников, развитие наставничества, кадрового потенциала </a:t>
            </a:r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отрасли</a:t>
            </a:r>
            <a:endParaRPr lang="ru-RU" sz="16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979779" y="1700975"/>
            <a:ext cx="2015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 структурного элемента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471" y="167839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90752" y="2234103"/>
            <a:ext cx="870401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05209" y="1599085"/>
            <a:ext cx="21259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(основное мероприятие)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5" y="1599085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79587" y="3320648"/>
            <a:ext cx="2980896" cy="25381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879587" y="6007713"/>
            <a:ext cx="3012604" cy="675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246117" y="6007713"/>
            <a:ext cx="3428251" cy="675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Предоставление социальных льгот, гарантии и компенсации работникам образовательных организаций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46117" y="4801961"/>
            <a:ext cx="3409124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совещаний, конференций и мероприятий по актуальным вопросам образования. Поддержка наиболее активных участников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краудсорсинговых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проектов.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246116" y="3320648"/>
            <a:ext cx="3393967" cy="7170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курсов повышение квалификации педагогических и руководящих работников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246116" y="4009215"/>
            <a:ext cx="3393967" cy="7170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Проведение конкурсов профессионального мастерства и поощрение лучших педагогов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36654" y="3334475"/>
            <a:ext cx="1901972" cy="33879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B050"/>
                </a:solidFill>
                <a:latin typeface="Franklin Gothic Medium" pitchFamily="34" charset="0"/>
              </a:rPr>
              <a:t>Развитие системы дополнительного образования. Формирование эффективной системы выявления, поддержки и</a:t>
            </a:r>
          </a:p>
          <a:p>
            <a:pPr algn="ctr"/>
            <a:r>
              <a:rPr lang="ru-RU" sz="1600" b="1" dirty="0">
                <a:solidFill>
                  <a:srgbClr val="00B050"/>
                </a:solidFill>
                <a:latin typeface="Franklin Gothic Medium" pitchFamily="34" charset="0"/>
              </a:rPr>
              <a:t>развития способностей и талантов у детей и молодежи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876487" y="1709265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36655" y="2247930"/>
            <a:ext cx="8891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  <a:endParaRPr lang="ru-RU" sz="1600" b="1" dirty="0" smtClean="0">
              <a:latin typeface="Franklin Gothic Medium" panose="020B06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30" name="Овал 29"/>
          <p:cNvSpPr/>
          <p:nvPr/>
        </p:nvSpPr>
        <p:spPr>
          <a:xfrm>
            <a:off x="3313991" y="148475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297" y="1550053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12248" y="3262318"/>
            <a:ext cx="1801585" cy="823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012248" y="4131397"/>
            <a:ext cx="1801585" cy="8141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031865" y="5067083"/>
            <a:ext cx="1801585" cy="6453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С.Д.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183470" y="4131397"/>
            <a:ext cx="4680970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Поддержка способных и талантливых учащихся (организация  и проведение мероприятий по развитию одаренных детей (олимпиады, конкурсы, форумы, профильные классы, смены, учебно-тренировочные сборы и др.)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190409" y="5067084"/>
            <a:ext cx="4674030" cy="6453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Поощрение лучших учащихся (победители олимпиад и конкурсов, выпускники школ, получивших аттестат о среднем образовании с отличием)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183469" y="5821251"/>
            <a:ext cx="4680970" cy="90121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мероприятий по совершенствованию воспитательной работы (в том числе конкурсной направленности с обучающимися). Организация и проведение мероприятий по профилактике правонарушений, потребления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психоактивных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веществ, алкоголя,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табакокурения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031864" y="5814596"/>
            <a:ext cx="1801585" cy="907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С.Д.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182432" y="3267388"/>
            <a:ext cx="4682007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Реализация программы персонифицированного финансирования </a:t>
            </a:r>
            <a:r>
              <a:rPr lang="ru-RU" sz="1100" b="1" dirty="0" smtClean="0">
                <a:solidFill>
                  <a:schemeClr val="accent5">
                    <a:lumMod val="75000"/>
                  </a:schemeClr>
                </a:solidFill>
              </a:rPr>
              <a:t>дополнительного образования </a:t>
            </a:r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детей в муниципальном </a:t>
            </a:r>
            <a:r>
              <a:rPr lang="ru-RU" sz="1100" b="1" dirty="0" smtClean="0">
                <a:solidFill>
                  <a:schemeClr val="accent5">
                    <a:lumMod val="75000"/>
                  </a:schemeClr>
                </a:solidFill>
              </a:rPr>
              <a:t> образовании</a:t>
            </a:r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, в том числе поддержка негосударственных организаций, реализующих дополнительные общеобразовательные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25528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21066" y="3356376"/>
            <a:ext cx="1901972" cy="342721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Нефтеюганского </a:t>
            </a:r>
            <a:r>
              <a:rPr lang="ru-RU" sz="2000" b="1" dirty="0">
                <a:solidFill>
                  <a:srgbClr val="002060"/>
                </a:solidFill>
              </a:rPr>
              <a:t>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992" y="4115059"/>
            <a:ext cx="18507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</a:t>
            </a:r>
            <a:r>
              <a:rPr lang="ru-RU" sz="20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реализации основных образовательных </a:t>
            </a:r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программ</a:t>
            </a:r>
            <a:endParaRPr lang="ru-RU" sz="20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4026412" y="16872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1045771" y="1695499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637" y="1575309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621231" y="3325148"/>
            <a:ext cx="2361754" cy="34351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01728" y="6145201"/>
            <a:ext cx="4140816" cy="6151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Организация бесплатного горячего питания обучающихся, получающих начальное общее образование в муниципальных образовательных организациях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327951" y="3327436"/>
            <a:ext cx="4088369" cy="11815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и создание условий для предоставления муниципальных услуг (работ), оказываемых муниципальными образовательными 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организациями дошкольного, общего и дополнительного образования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316532" y="5373876"/>
            <a:ext cx="4111205" cy="5184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Ежемесячное денежное вознаграждение за классное руководство педагогическим работникам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09067" y="4708527"/>
            <a:ext cx="4088369" cy="4375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Предоставления субсидий на возмещение затрат частных образовательных организаций </a:t>
            </a:r>
          </a:p>
        </p:txBody>
      </p:sp>
    </p:spTree>
    <p:extLst>
      <p:ext uri="{BB962C8B-B14F-4D97-AF65-F5344CB8AC3E}">
        <p14:creationId xmlns:p14="http://schemas.microsoft.com/office/powerpoint/2010/main" val="5971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4768</TotalTime>
  <Words>2342</Words>
  <Application>Microsoft Office PowerPoint</Application>
  <PresentationFormat>Экран (4:3)</PresentationFormat>
  <Paragraphs>400</Paragraphs>
  <Slides>21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: Повышение эффективности реализации молодежной политики в интересах инновационного социально ориентированного развития Нефтеюганского района.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Долматова Вера Александровна</cp:lastModifiedBy>
  <cp:revision>502</cp:revision>
  <cp:lastPrinted>2021-04-30T10:37:50Z</cp:lastPrinted>
  <dcterms:created xsi:type="dcterms:W3CDTF">2018-09-04T12:10:47Z</dcterms:created>
  <dcterms:modified xsi:type="dcterms:W3CDTF">2023-01-10T10:36:17Z</dcterms:modified>
</cp:coreProperties>
</file>