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9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0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1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2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notesSlides/notesSlide14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8" r:id="rId3"/>
    <p:sldId id="298" r:id="rId4"/>
    <p:sldId id="334" r:id="rId5"/>
    <p:sldId id="302" r:id="rId6"/>
    <p:sldId id="323" r:id="rId7"/>
    <p:sldId id="324" r:id="rId8"/>
    <p:sldId id="325" r:id="rId9"/>
    <p:sldId id="327" r:id="rId10"/>
    <p:sldId id="330" r:id="rId11"/>
    <p:sldId id="344" r:id="rId12"/>
    <p:sldId id="346" r:id="rId13"/>
    <p:sldId id="332" r:id="rId14"/>
    <p:sldId id="347" r:id="rId15"/>
    <p:sldId id="342" r:id="rId16"/>
    <p:sldId id="290" r:id="rId1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3" userDrawn="1">
          <p15:clr>
            <a:srgbClr val="A4A3A4"/>
          </p15:clr>
        </p15:guide>
        <p15:guide id="2" pos="4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F6FE"/>
    <a:srgbClr val="2B7885"/>
    <a:srgbClr val="F1FCFE"/>
    <a:srgbClr val="6BC5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8514" autoAdjust="0"/>
  </p:normalViewPr>
  <p:slideViewPr>
    <p:cSldViewPr snapToGrid="0">
      <p:cViewPr varScale="1">
        <p:scale>
          <a:sx n="112" d="100"/>
          <a:sy n="112" d="100"/>
        </p:scale>
        <p:origin x="1566" y="-276"/>
      </p:cViewPr>
      <p:guideLst>
        <p:guide orient="horz" pos="1003"/>
        <p:guide pos="4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ru-RU" dirty="0" smtClean="0"/>
              <a:t>2023-2030 год, тыс. руб.</a:t>
            </a:r>
            <a:endParaRPr lang="ru-RU" dirty="0"/>
          </a:p>
        </c:rich>
      </c:tx>
      <c:layout>
        <c:manualLayout>
          <c:xMode val="edge"/>
          <c:yMode val="edge"/>
          <c:x val="0.22094520604119292"/>
          <c:y val="5.1018256099594067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3944338216374028"/>
          <c:y val="0.11652433212660702"/>
          <c:w val="0.74458957762141842"/>
          <c:h val="0.8512681193877184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 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90500" h="38100"/>
            </a:sp3d>
          </c:spPr>
          <c:dPt>
            <c:idx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F1F7-4D2D-893B-5ED8A7AA0547}"/>
              </c:ext>
            </c:extLst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cat>
            <c:strRef>
              <c:f>Лист1!$A$2:$A$6</c:f>
              <c:strCache>
                <c:ptCount val="5"/>
                <c:pt idx="0">
                  <c:v>бюджет автономного округа</c:v>
                </c:pt>
                <c:pt idx="1">
                  <c:v>местный бюджет</c:v>
                </c:pt>
                <c:pt idx="2">
                  <c:v>иные источники</c:v>
                </c:pt>
                <c:pt idx="3">
                  <c:v>федеральный бюджет </c:v>
                </c:pt>
                <c:pt idx="4">
                  <c:v>в том числе инвестиции в объекты муниципальной собственности</c:v>
                </c:pt>
              </c:strCache>
            </c:strRef>
          </c:cat>
          <c:val>
            <c:numRef>
              <c:f>Лист1!$B$2:$B$6</c:f>
              <c:numCache>
                <c:formatCode>#,##0.00</c:formatCode>
                <c:ptCount val="5"/>
                <c:pt idx="0">
                  <c:v>5144155.5999999996</c:v>
                </c:pt>
                <c:pt idx="1">
                  <c:v>3407767.2407499999</c:v>
                </c:pt>
                <c:pt idx="2">
                  <c:v>4372323.0410000002</c:v>
                </c:pt>
                <c:pt idx="3">
                  <c:v>172731.4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0-F1F7-4D2D-893B-5ED8A7AA05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362160707162265"/>
          <c:y val="0.11952832525045184"/>
          <c:w val="0.74458957762141842"/>
          <c:h val="0.8512681193877184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 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90500" h="38100"/>
            </a:sp3d>
          </c:spPr>
          <c:explosion val="12"/>
          <c:dPt>
            <c:idx val="0"/>
            <c:bubble3D val="0"/>
            <c:explosion val="2"/>
            <c:extLst xmlns:c16r2="http://schemas.microsoft.com/office/drawing/2015/06/chart">
              <c:ext xmlns:c16="http://schemas.microsoft.com/office/drawing/2014/chart" uri="{C3380CC4-5D6E-409C-BE32-E72D297353CC}">
                <c16:uniqueId val="{00000001-F1F7-4D2D-893B-5ED8A7AA0547}"/>
              </c:ext>
            </c:extLst>
          </c:dPt>
          <c:dPt>
            <c:idx val="1"/>
            <c:bubble3D val="0"/>
            <c:explosion val="0"/>
          </c:dPt>
          <c:dPt>
            <c:idx val="2"/>
            <c:bubble3D val="0"/>
            <c:explosion val="0"/>
          </c:dPt>
          <c:dPt>
            <c:idx val="3"/>
            <c:bubble3D val="0"/>
            <c:explosion val="1"/>
          </c:dPt>
          <c:cat>
            <c:strRef>
              <c:f>Лист1!$A$2:$A$6</c:f>
              <c:strCache>
                <c:ptCount val="5"/>
                <c:pt idx="0">
                  <c:v>бюджет автономного округа</c:v>
                </c:pt>
                <c:pt idx="1">
                  <c:v>местный бюджет</c:v>
                </c:pt>
                <c:pt idx="2">
                  <c:v>иные источники</c:v>
                </c:pt>
                <c:pt idx="3">
                  <c:v>федеральный бюджет </c:v>
                </c:pt>
                <c:pt idx="4">
                  <c:v>в том числе инвестиции в объекты муниципальной собственности</c:v>
                </c:pt>
              </c:strCache>
            </c:strRef>
          </c:cat>
          <c:val>
            <c:numRef>
              <c:f>Лист1!$B$2:$B$6</c:f>
              <c:numCache>
                <c:formatCode>#,##0.00</c:formatCode>
                <c:ptCount val="5"/>
                <c:pt idx="0">
                  <c:v>1713902.1</c:v>
                </c:pt>
                <c:pt idx="1">
                  <c:v>420582.26274999999</c:v>
                </c:pt>
                <c:pt idx="2">
                  <c:v>320825.03431999998</c:v>
                </c:pt>
                <c:pt idx="3">
                  <c:v>57963.7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0-F1F7-4D2D-893B-5ED8A7AA05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640540712964219"/>
          <c:y val="0.12439994369191296"/>
          <c:w val="0.74458957762141864"/>
          <c:h val="0.8512681193877184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 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90500" h="38100"/>
            </a:sp3d>
          </c:spPr>
          <c:explosion val="12"/>
          <c:dPt>
            <c:idx val="0"/>
            <c:bubble3D val="0"/>
            <c:explosion val="2"/>
            <c:extLst xmlns:c16r2="http://schemas.microsoft.com/office/drawing/2015/06/chart">
              <c:ext xmlns:c16="http://schemas.microsoft.com/office/drawing/2014/chart" uri="{C3380CC4-5D6E-409C-BE32-E72D297353CC}">
                <c16:uniqueId val="{00000001-F1F7-4D2D-893B-5ED8A7AA0547}"/>
              </c:ext>
            </c:extLst>
          </c:dPt>
          <c:dPt>
            <c:idx val="1"/>
            <c:bubble3D val="0"/>
            <c:explosion val="0"/>
          </c:dPt>
          <c:dPt>
            <c:idx val="2"/>
            <c:bubble3D val="0"/>
            <c:explosion val="0"/>
          </c:dPt>
          <c:cat>
            <c:strRef>
              <c:f>Лист1!$A$2:$A$6</c:f>
              <c:strCache>
                <c:ptCount val="5"/>
                <c:pt idx="0">
                  <c:v>бюджет автономного округа</c:v>
                </c:pt>
                <c:pt idx="1">
                  <c:v>местный бюджет</c:v>
                </c:pt>
                <c:pt idx="2">
                  <c:v>иные источники</c:v>
                </c:pt>
                <c:pt idx="4">
                  <c:v>в том числе инвестиции в объекты муниципальной собственности</c:v>
                </c:pt>
              </c:strCache>
            </c:strRef>
          </c:cat>
          <c:val>
            <c:numRef>
              <c:f>Лист1!$B$2:$B$6</c:f>
              <c:numCache>
                <c:formatCode>#,##0.00</c:formatCode>
                <c:ptCount val="5"/>
                <c:pt idx="0">
                  <c:v>100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0-F1F7-4D2D-893B-5ED8A7AA05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19C21FD5-5457-4A92-B3D6-1F93CBFE926C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92DB8887-2F49-4E49-AA8A-30C810E4B9D4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D0A7E894-9848-4073-90BC-D201C1A1E8A1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468B8862-3016-4A41-89D5-12274772356A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F76EE630-6C9F-41EC-BC5F-6DAA4E9BA99B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EAB1CF22-36EB-4715-B683-64EEB4ABEBEB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C71F2864-E1C8-4CAC-91C6-67A92D8410F0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1CD06569-7412-4E62-B08B-6C264D57DCD5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52DD77-2AB0-4939-8878-1995889F6A67}">
      <dgm:prSet/>
      <dgm:spPr/>
      <dgm:t>
        <a:bodyPr/>
        <a:lstStyle/>
        <a:p>
          <a:r>
            <a:rPr lang="ru-RU" dirty="0" smtClean="0"/>
            <a:t>Современная школа</a:t>
          </a:r>
          <a:endParaRPr lang="ru-RU" dirty="0"/>
        </a:p>
      </dgm:t>
    </dgm:pt>
    <dgm:pt modelId="{59F5E33F-5996-4C32-B4FC-31FB28D94B46}" type="parTrans" cxnId="{49ED2CDC-E7ED-4F47-8E72-4622621CF6F5}">
      <dgm:prSet/>
      <dgm:spPr/>
      <dgm:t>
        <a:bodyPr/>
        <a:lstStyle/>
        <a:p>
          <a:endParaRPr lang="ru-RU"/>
        </a:p>
      </dgm:t>
    </dgm:pt>
    <dgm:pt modelId="{F1602446-1679-4E18-9451-06779F3065C1}" type="sibTrans" cxnId="{49ED2CDC-E7ED-4F47-8E72-4622621CF6F5}">
      <dgm:prSet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7A8D818-78DF-43EC-80F1-5F4F115B7D67}" type="pres">
      <dgm:prSet presAssocID="{6852DD77-2AB0-4939-8878-1995889F6A67}" presName="parTxOnly" presStyleLbl="node1" presStyleIdx="0" presStyleCnt="1" custLinFactNeighborX="-1415" custLinFactNeighborY="109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9ED2CDC-E7ED-4F47-8E72-4622621CF6F5}" srcId="{7333E14C-348A-442D-BCDF-5DE2249959E3}" destId="{6852DD77-2AB0-4939-8878-1995889F6A67}" srcOrd="0" destOrd="0" parTransId="{59F5E33F-5996-4C32-B4FC-31FB28D94B46}" sibTransId="{F1602446-1679-4E18-9451-06779F3065C1}"/>
    <dgm:cxn modelId="{A436D5F7-F1BA-4F95-BC5D-418DF313180F}" type="presOf" srcId="{7333E14C-348A-442D-BCDF-5DE2249959E3}" destId="{A2151689-D1DA-419E-B9C4-A7F92383A10D}" srcOrd="0" destOrd="0" presId="urn:microsoft.com/office/officeart/2005/8/layout/hChevron3"/>
    <dgm:cxn modelId="{B38176D9-C0AD-4C99-865A-E090F35F5D8D}" type="presOf" srcId="{6852DD77-2AB0-4939-8878-1995889F6A67}" destId="{27A8D818-78DF-43EC-80F1-5F4F115B7D67}" srcOrd="0" destOrd="0" presId="urn:microsoft.com/office/officeart/2005/8/layout/hChevron3"/>
    <dgm:cxn modelId="{1D094946-E3B9-4F1D-8DFA-EB67C6266382}" type="presParOf" srcId="{A2151689-D1DA-419E-B9C4-A7F92383A10D}" destId="{27A8D818-78DF-43EC-80F1-5F4F115B7D67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A8D818-78DF-43EC-80F1-5F4F115B7D67}">
      <dsp:nvSpPr>
        <dsp:cNvPr id="0" name=""/>
        <dsp:cNvSpPr/>
      </dsp:nvSpPr>
      <dsp:spPr>
        <a:xfrm>
          <a:off x="0" y="0"/>
          <a:ext cx="4792749" cy="56370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4686" tIns="77343" rIns="38672" bIns="77343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Современная школа</a:t>
          </a:r>
          <a:endParaRPr lang="ru-RU" sz="2900" kern="1200" dirty="0"/>
        </a:p>
      </dsp:txBody>
      <dsp:txXfrm>
        <a:off x="0" y="0"/>
        <a:ext cx="4651822" cy="5637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2E293-8A7E-4A1F-A8EB-8D025A56A6DB}" type="datetimeFigureOut">
              <a:rPr lang="ru-RU" smtClean="0"/>
              <a:pPr/>
              <a:t>20.03.2023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0616A-6DF1-4AE2-B7B6-2273E8C78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355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71654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4976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199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672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1853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461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88522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3142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1186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7270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0849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12071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72699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19909" y="1570937"/>
            <a:ext cx="4015596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1846" y="4240392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3/20/2023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Рисунок 7" descr="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rot="16200000">
            <a:off x="3545349" y="1259350"/>
            <a:ext cx="2053301" cy="9144000"/>
          </a:xfrm>
          <a:prstGeom prst="rect">
            <a:avLst/>
          </a:prstGeom>
        </p:spPr>
      </p:pic>
      <p:pic>
        <p:nvPicPr>
          <p:cNvPr id="9" name="Рисунок 8" descr="лого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95925" y="862640"/>
            <a:ext cx="2576102" cy="3142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9142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3/20/2023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9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3/20/2023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0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3/20/2023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6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3/20/2023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07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3/20/2023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3/20/2023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09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3/20/2023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07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3/20/2023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13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3/20/2023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78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3/20/2023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27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19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pPr/>
              <a:t>3/20/2023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5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1" Type="http://schemas.openxmlformats.org/officeDocument/2006/relationships/image" Target="../media/image9.png"/><Relationship Id="rId5" Type="http://schemas.openxmlformats.org/officeDocument/2006/relationships/diagramQuickStyle" Target="../diagrams/quickStyle5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5.xml"/><Relationship Id="rId9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11" Type="http://schemas.openxmlformats.org/officeDocument/2006/relationships/image" Target="../media/image9.png"/><Relationship Id="rId5" Type="http://schemas.openxmlformats.org/officeDocument/2006/relationships/diagramQuickStyle" Target="../diagrams/quickStyle6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6.xml"/><Relationship Id="rId9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11" Type="http://schemas.openxmlformats.org/officeDocument/2006/relationships/image" Target="../media/image9.png"/><Relationship Id="rId5" Type="http://schemas.openxmlformats.org/officeDocument/2006/relationships/diagramQuickStyle" Target="../diagrams/quickStyle7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7.xml"/><Relationship Id="rId9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11" Type="http://schemas.openxmlformats.org/officeDocument/2006/relationships/image" Target="../media/image9.png"/><Relationship Id="rId5" Type="http://schemas.openxmlformats.org/officeDocument/2006/relationships/diagramQuickStyle" Target="../diagrams/quickStyle8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8.xml"/><Relationship Id="rId9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Relationship Id="rId9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chart" Target="../charts/chart3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9.png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9.png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3.xml"/><Relationship Id="rId9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11" Type="http://schemas.openxmlformats.org/officeDocument/2006/relationships/image" Target="../media/image9.png"/><Relationship Id="rId5" Type="http://schemas.openxmlformats.org/officeDocument/2006/relationships/diagramQuickStyle" Target="../diagrams/quickStyle4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4.xml"/><Relationship Id="rId9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xmlns="" id="{0A27F27E-F580-443D-9596-5D833176EA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9709" y="1231900"/>
            <a:ext cx="7914904" cy="142503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Публичная декларация</a:t>
            </a:r>
            <a:b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муниципальной программы Нефтеюганского района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xmlns="" id="{CAE22D93-86C6-4012-8C95-C05004B2E97F}"/>
              </a:ext>
            </a:extLst>
          </p:cNvPr>
          <p:cNvGrpSpPr/>
          <p:nvPr/>
        </p:nvGrpSpPr>
        <p:grpSpPr>
          <a:xfrm>
            <a:off x="947651" y="2754884"/>
            <a:ext cx="7721336" cy="89285"/>
            <a:chOff x="947651" y="2754884"/>
            <a:chExt cx="7257566" cy="89285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xmlns="" id="{37A4C5B6-209B-448F-B247-975927B0C84B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xmlns="" id="{C1FFCA75-318C-48BA-A2C5-8D9CCF5F7332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xmlns="" id="{7EC25E79-69F1-4C15-99AF-A1FE4E9DF738}"/>
              </a:ext>
            </a:extLst>
          </p:cNvPr>
          <p:cNvSpPr txBox="1">
            <a:spLocks/>
          </p:cNvSpPr>
          <p:nvPr/>
        </p:nvSpPr>
        <p:spPr>
          <a:xfrm>
            <a:off x="1774607" y="2865206"/>
            <a:ext cx="5702039" cy="141706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/>
            </a:r>
            <a:b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19" y="274058"/>
            <a:ext cx="1365661" cy="1888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100051" y="3275058"/>
            <a:ext cx="77213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400" b="1" dirty="0" smtClean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  <a:ea typeface="+mj-ea"/>
              <a:cs typeface="+mj-cs"/>
            </a:endParaRPr>
          </a:p>
          <a:p>
            <a:pPr lvl="0" algn="ctr">
              <a:defRPr/>
            </a:pP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«</a:t>
            </a: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  <a:latin typeface="Franklin Gothic Medium" panose="020B0603020102020204" pitchFamily="34" charset="0"/>
              </a:rPr>
              <a:t>Образование 21 </a:t>
            </a: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Franklin Gothic Medium" panose="020B0603020102020204" pitchFamily="34" charset="0"/>
              </a:rPr>
              <a:t>века</a:t>
            </a: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»  </a:t>
            </a:r>
            <a:endParaRPr kumimoji="0" lang="ru-RU" sz="3200" b="1" i="0" u="none" strike="noStrike" kern="0" normalizeH="0" baseline="0" noProof="0" dirty="0" smtClean="0">
              <a:solidFill>
                <a:schemeClr val="accent5">
                  <a:lumMod val="75000"/>
                </a:schemeClr>
              </a:solidFill>
              <a:uLnTx/>
              <a:uFillTx/>
              <a:latin typeface="Franklin Gothic Medium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30480" y="5758882"/>
            <a:ext cx="22634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Franklin Gothic Medium" panose="020B0603020102020204" pitchFamily="34" charset="0"/>
              </a:rPr>
              <a:t>Куратор программы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49387" y="562038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Franklin Gothic Medium" panose="020B0603020102020204" pitchFamily="34" charset="0"/>
              </a:rPr>
              <a:t>Заместитель главы Нефтеюганского района В.Г. Михалев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263256" y="3184645"/>
            <a:ext cx="2545919" cy="78588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B050"/>
                </a:solidFill>
                <a:latin typeface="Franklin Gothic Medium" pitchFamily="34" charset="0"/>
              </a:rPr>
              <a:t>Региональный проект "Современная школа"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: </a:t>
            </a:r>
            <a:r>
              <a:rPr lang="ru-RU" sz="2000" b="1" dirty="0">
                <a:solidFill>
                  <a:srgbClr val="002060"/>
                </a:solidFill>
              </a:rPr>
              <a:t> Обеспечение доступности качественного образования, соответствующего требованиям инновационного развития экономики, современным потребностям общества и каждого жителя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Нефтеюганского района</a:t>
            </a:r>
            <a:endParaRPr lang="ru-RU" sz="2000" b="1" dirty="0">
              <a:solidFill>
                <a:srgbClr val="002060"/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/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4" name="Прямоугольник 43"/>
          <p:cNvSpPr/>
          <p:nvPr/>
        </p:nvSpPr>
        <p:spPr>
          <a:xfrm>
            <a:off x="6390097" y="1651296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1600" b="1" dirty="0" smtClean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323993" y="2247930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Задача 4. Развитие инфраструктуры и организационно-экономических механизмов, обеспечивающих равную доступность услуг дошкольного, общего и дополнительного образования детей.</a:t>
            </a:r>
            <a:endParaRPr lang="ru-RU" sz="1600" b="1" dirty="0">
              <a:solidFill>
                <a:srgbClr val="44546A">
                  <a:lumMod val="50000"/>
                </a:srgb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43483" y="146247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715" y="254930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7236346" y="3184645"/>
            <a:ext cx="1725711" cy="78588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002060"/>
                </a:solidFill>
                <a:latin typeface="Franklin Gothic Medium" pitchFamily="34" charset="0"/>
              </a:rPr>
              <a:t>МКУ «</a:t>
            </a:r>
            <a:r>
              <a:rPr lang="ru-RU" sz="1400" dirty="0" smtClean="0">
                <a:solidFill>
                  <a:srgbClr val="002060"/>
                </a:solidFill>
                <a:latin typeface="Franklin Gothic Medium" pitchFamily="34" charset="0"/>
              </a:rPr>
              <a:t>УКС и ЖКК </a:t>
            </a:r>
            <a:r>
              <a:rPr lang="ru-RU" sz="1400" dirty="0">
                <a:solidFill>
                  <a:srgbClr val="002060"/>
                </a:solidFill>
                <a:latin typeface="Franklin Gothic Medium" pitchFamily="34" charset="0"/>
              </a:rPr>
              <a:t>Нефтеюганского </a:t>
            </a:r>
            <a:r>
              <a:rPr lang="ru-RU" sz="1400" dirty="0" smtClean="0">
                <a:solidFill>
                  <a:srgbClr val="002060"/>
                </a:solidFill>
                <a:latin typeface="Franklin Gothic Medium" pitchFamily="34" charset="0"/>
              </a:rPr>
              <a:t>района»</a:t>
            </a:r>
            <a:endParaRPr lang="ru-RU" sz="1400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3078052" y="3184645"/>
            <a:ext cx="3889418" cy="78588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Создание и развитие современной инфраструктуры образования</a:t>
            </a: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3045522" y="4198514"/>
            <a:ext cx="3889417" cy="123637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Создание в общеобразовательных организациях, расположенных в сельской местности и малых городах, условий для занятия физической культурой и спортом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3934620" y="1673598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Направление расходов</a:t>
            </a:r>
          </a:p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 структурного элемента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976750" y="1674334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Структурный элемент 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(основное мероприятие)</a:t>
            </a:r>
            <a:endParaRPr lang="ru-RU" sz="1400" dirty="0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261677" y="4198514"/>
            <a:ext cx="2545977" cy="123637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B050"/>
                </a:solidFill>
                <a:latin typeface="Franklin Gothic Medium" pitchFamily="34" charset="0"/>
              </a:rPr>
              <a:t>Региональный проект "Успех каждого ребенка" </a:t>
            </a: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7236346" y="4181378"/>
            <a:ext cx="1725711" cy="125350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Заместитель директора </a:t>
            </a:r>
          </a:p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Камышан И.И.</a:t>
            </a:r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261676" y="5611353"/>
            <a:ext cx="2545977" cy="119080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B050"/>
                </a:solidFill>
                <a:latin typeface="Franklin Gothic Medium" pitchFamily="34" charset="0"/>
              </a:rPr>
              <a:t>Региональный проект </a:t>
            </a:r>
            <a:r>
              <a:rPr lang="ru-RU" b="1" dirty="0" smtClean="0">
                <a:solidFill>
                  <a:srgbClr val="00B050"/>
                </a:solidFill>
                <a:latin typeface="Franklin Gothic Medium" pitchFamily="34" charset="0"/>
              </a:rPr>
              <a:t>«Содействие занятости" </a:t>
            </a:r>
            <a:endParaRPr lang="ru-RU" b="1" dirty="0">
              <a:solidFill>
                <a:srgbClr val="00B050"/>
              </a:solidFill>
              <a:latin typeface="Franklin Gothic Medium" pitchFamily="34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3045521" y="5565785"/>
            <a:ext cx="3889417" cy="123637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Создание дополнительных мест для детей в возрасте до 3 лет в образовательных организациях, осуществляющих образовательную деятельность по образовательным программам дошкольного образования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7236345" y="5548649"/>
            <a:ext cx="1725711" cy="125350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Департамент имущественных отношений</a:t>
            </a:r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94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6654" y="132053"/>
            <a:ext cx="84331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: </a:t>
            </a:r>
            <a:r>
              <a:rPr lang="ru-RU" sz="2000" b="1" dirty="0">
                <a:solidFill>
                  <a:srgbClr val="002060"/>
                </a:solidFill>
              </a:rPr>
              <a:t> Обеспечение доступности качественного образования, соответствующего требованиям инновационного развития экономики, современным потребностям общества и каждого жителя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Нефтеюганского района</a:t>
            </a:r>
            <a:endParaRPr lang="ru-RU" sz="2000" b="1" dirty="0">
              <a:solidFill>
                <a:srgbClr val="002060"/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/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4" name="Прямоугольник 43"/>
          <p:cNvSpPr/>
          <p:nvPr/>
        </p:nvSpPr>
        <p:spPr>
          <a:xfrm>
            <a:off x="6390097" y="1651296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1600" b="1" dirty="0" smtClean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323993" y="2247930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Задача 4. Развитие инфраструктуры и организационно-экономических механизмов, обеспечивающих равную доступность услуг дошкольного, общего и дополнительного образования детей.</a:t>
            </a:r>
            <a:endParaRPr lang="ru-RU" sz="1600" b="1" dirty="0">
              <a:solidFill>
                <a:srgbClr val="44546A">
                  <a:lumMod val="50000"/>
                </a:srgb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43483" y="146247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715" y="254930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27" name="Прямоугольник 26"/>
          <p:cNvSpPr/>
          <p:nvPr/>
        </p:nvSpPr>
        <p:spPr>
          <a:xfrm>
            <a:off x="3934620" y="1673598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Направление расходов</a:t>
            </a:r>
          </a:p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 структурного элемента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976750" y="1674334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Структурный элемент 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(основное мероприятие)</a:t>
            </a:r>
            <a:endParaRPr lang="ru-RU" sz="1400" dirty="0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243482" y="3273770"/>
            <a:ext cx="3103713" cy="342324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Развитие инфраструктуры системы образования (проектирование, строительство (реконструкция) объектов образования, приобретение объектов недвижимого имущества для размещения образовательных организаций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3452876" y="3298582"/>
            <a:ext cx="3889418" cy="106735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Создание и развитие современной инфраструктуры образования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3459191" y="4572000"/>
            <a:ext cx="3889418" cy="212501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Создание дополнительных мест для детей в возрасте до 3 лет в образовательных организациях, осуществляющих образовательную деятельность по образовательным программам дошкольного образования</a:t>
            </a:r>
            <a:endParaRPr lang="ru-RU" sz="16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7495504" y="3298583"/>
            <a:ext cx="1487481" cy="106735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002060"/>
                </a:solidFill>
                <a:latin typeface="Franklin Gothic Medium" pitchFamily="34" charset="0"/>
              </a:rPr>
              <a:t>МКУ «</a:t>
            </a:r>
            <a:r>
              <a:rPr lang="ru-RU" sz="1400" dirty="0" smtClean="0">
                <a:solidFill>
                  <a:srgbClr val="002060"/>
                </a:solidFill>
                <a:latin typeface="Franklin Gothic Medium" pitchFamily="34" charset="0"/>
              </a:rPr>
              <a:t>УКС и ЖКК </a:t>
            </a:r>
            <a:r>
              <a:rPr lang="ru-RU" sz="1400" dirty="0">
                <a:solidFill>
                  <a:srgbClr val="002060"/>
                </a:solidFill>
                <a:latin typeface="Franklin Gothic Medium" pitchFamily="34" charset="0"/>
              </a:rPr>
              <a:t>Нефтеюганского </a:t>
            </a:r>
            <a:r>
              <a:rPr lang="ru-RU" sz="1400" dirty="0" smtClean="0">
                <a:solidFill>
                  <a:srgbClr val="002060"/>
                </a:solidFill>
                <a:latin typeface="Franklin Gothic Medium" pitchFamily="34" charset="0"/>
              </a:rPr>
              <a:t>района»</a:t>
            </a:r>
            <a:endParaRPr lang="ru-RU" sz="1400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7495503" y="4585595"/>
            <a:ext cx="1487481" cy="211141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Franklin Gothic Medium" pitchFamily="34" charset="0"/>
              </a:rPr>
              <a:t>Департамент имущественных отношений</a:t>
            </a:r>
            <a:endParaRPr lang="ru-RU" sz="1400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644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Скругленный прямоугольник 37"/>
          <p:cNvSpPr/>
          <p:nvPr/>
        </p:nvSpPr>
        <p:spPr>
          <a:xfrm>
            <a:off x="247305" y="4326381"/>
            <a:ext cx="3108939" cy="115826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43483" y="3000434"/>
            <a:ext cx="3108939" cy="115826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: </a:t>
            </a:r>
            <a:r>
              <a:rPr lang="ru-RU" sz="2000" b="1" dirty="0">
                <a:solidFill>
                  <a:srgbClr val="002060"/>
                </a:solidFill>
              </a:rPr>
              <a:t> Обеспечение доступности качественного образования, соответствующего требованиям инновационного развития экономики, современным потребностям общества и каждого жителя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Нефтеюганского района</a:t>
            </a:r>
            <a:endParaRPr lang="ru-RU" sz="2000" b="1" dirty="0">
              <a:solidFill>
                <a:srgbClr val="002060"/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26198" y="3052030"/>
            <a:ext cx="303084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Обеспечение </a:t>
            </a:r>
            <a:r>
              <a:rPr lang="ru-RU" sz="16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комплексной безопасности и комфортных условий образовательного процесса </a:t>
            </a:r>
            <a:endParaRPr lang="ru-RU" sz="1600" b="1" dirty="0">
              <a:solidFill>
                <a:srgbClr val="00B050"/>
              </a:solidFill>
            </a:endParaRPr>
          </a:p>
        </p:txBody>
      </p:sp>
      <p:graphicFrame>
        <p:nvGraphicFramePr>
          <p:cNvPr id="5" name="Схема 4"/>
          <p:cNvGraphicFramePr/>
          <p:nvPr>
            <p:extLst/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4" name="Прямоугольник 43"/>
          <p:cNvSpPr/>
          <p:nvPr/>
        </p:nvSpPr>
        <p:spPr>
          <a:xfrm>
            <a:off x="6390097" y="1651296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1600" b="1" dirty="0" smtClean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308991" y="2205965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Задача 4. Развитие инфраструктуры и организационно-экономических механизмов, обеспечивающих равную доступность услуг дошкольного, общего и дополнительного образования детей.</a:t>
            </a:r>
            <a:endParaRPr lang="ru-RU" sz="1600" b="1" dirty="0">
              <a:solidFill>
                <a:srgbClr val="44546A">
                  <a:lumMod val="50000"/>
                </a:srgb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43483" y="146247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715" y="254930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7458300" y="4342471"/>
            <a:ext cx="1538996" cy="115826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Заместитель директора </a:t>
            </a:r>
          </a:p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Камышан И.И.</a:t>
            </a:r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3459190" y="3011077"/>
            <a:ext cx="3933841" cy="114761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Соблюдение обязательных требований санитарно-эпидемиологической, пожарной, антитеррористической безопасности, строительных норм, федеральных государственных образовательных стандартов, внедрение в образовательных организациях энергосберегающих </a:t>
            </a:r>
            <a:r>
              <a:rPr lang="ru-RU" sz="1200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технологий</a:t>
            </a:r>
            <a:endParaRPr lang="ru-RU" sz="12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934620" y="1673598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Направление расходов</a:t>
            </a:r>
          </a:p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 структурного элемента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976750" y="1674334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Структурный элемент 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(основное мероприятие)</a:t>
            </a:r>
            <a:endParaRPr lang="ru-RU" sz="1400" dirty="0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243483" y="5673436"/>
            <a:ext cx="3108939" cy="107593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5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Капитальный ремонт и оснащение </a:t>
            </a:r>
            <a:r>
              <a:rPr lang="ru-RU" sz="1500" b="1" dirty="0" err="1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немонтируемыми</a:t>
            </a:r>
            <a:r>
              <a:rPr lang="ru-RU" sz="15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средствами обучения и воспитания объектов общеобразовательных организаций</a:t>
            </a:r>
            <a:endParaRPr lang="ru-RU" sz="1500" b="1" dirty="0">
              <a:solidFill>
                <a:srgbClr val="00B050"/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3459190" y="5677102"/>
            <a:ext cx="3933841" cy="108781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Создание и развитие современной инфраструктуры образования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7458300" y="5673435"/>
            <a:ext cx="1524685" cy="107593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002060"/>
                </a:solidFill>
                <a:latin typeface="Franklin Gothic Medium" pitchFamily="34" charset="0"/>
              </a:rPr>
              <a:t>МКУ «</a:t>
            </a:r>
            <a:r>
              <a:rPr lang="ru-RU" sz="1400" dirty="0" smtClean="0">
                <a:solidFill>
                  <a:srgbClr val="002060"/>
                </a:solidFill>
                <a:latin typeface="Franklin Gothic Medium" pitchFamily="34" charset="0"/>
              </a:rPr>
              <a:t>УКС и ЖКК </a:t>
            </a:r>
            <a:r>
              <a:rPr lang="ru-RU" sz="1400" dirty="0">
                <a:solidFill>
                  <a:srgbClr val="002060"/>
                </a:solidFill>
                <a:latin typeface="Franklin Gothic Medium" pitchFamily="34" charset="0"/>
              </a:rPr>
              <a:t>Нефтеюганского </a:t>
            </a:r>
            <a:r>
              <a:rPr lang="ru-RU" sz="1400" dirty="0" smtClean="0">
                <a:solidFill>
                  <a:srgbClr val="002060"/>
                </a:solidFill>
                <a:latin typeface="Franklin Gothic Medium" pitchFamily="34" charset="0"/>
              </a:rPr>
              <a:t>района»</a:t>
            </a:r>
            <a:endParaRPr lang="ru-RU" sz="1400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82529" y="4296933"/>
            <a:ext cx="303084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Создание в образовательных организациях условий для получения детьми-инвалидами качественного образования</a:t>
            </a:r>
            <a:endParaRPr lang="ru-RU" sz="1600" b="1" dirty="0">
              <a:solidFill>
                <a:srgbClr val="00B050"/>
              </a:solidFill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7458300" y="3011508"/>
            <a:ext cx="1538996" cy="115826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Заместитель директора </a:t>
            </a:r>
          </a:p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Камышан И.И.</a:t>
            </a:r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3459190" y="4327942"/>
            <a:ext cx="3915002" cy="117171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Обеспечение условий инвалидам для беспрепятственного доступа к объектам социальной инфраструктуры посредством проведения комплекса мероприятий по дооборудованию и адаптации объектов</a:t>
            </a:r>
          </a:p>
        </p:txBody>
      </p:sp>
    </p:spTree>
    <p:extLst>
      <p:ext uri="{BB962C8B-B14F-4D97-AF65-F5344CB8AC3E}">
        <p14:creationId xmlns:p14="http://schemas.microsoft.com/office/powerpoint/2010/main" val="314067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2314291" y="3094834"/>
            <a:ext cx="5026668" cy="60992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176916" y="3094832"/>
            <a:ext cx="1901972" cy="369059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: </a:t>
            </a:r>
            <a:r>
              <a:rPr lang="ru-RU" sz="2000" b="1" dirty="0">
                <a:solidFill>
                  <a:srgbClr val="002060"/>
                </a:solidFill>
              </a:rPr>
              <a:t>Обеспечение доступности качественного образования, соответствующего требованиям инновационного развития экономики, современным потребностям общества и каждого жителя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Нефтеюганского района</a:t>
            </a:r>
            <a:endParaRPr lang="ru-RU" sz="2000" b="1" dirty="0">
              <a:solidFill>
                <a:srgbClr val="002060"/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3993" y="3239264"/>
            <a:ext cx="156920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Обеспечение функций управления в сфере образования и молодежной политики. Финансовое обеспечение отдельных государственных полномочий</a:t>
            </a:r>
            <a:endParaRPr lang="ru-RU" sz="800" b="1" dirty="0">
              <a:solidFill>
                <a:srgbClr val="00B050"/>
              </a:solidFill>
            </a:endParaRPr>
          </a:p>
        </p:txBody>
      </p:sp>
      <p:graphicFrame>
        <p:nvGraphicFramePr>
          <p:cNvPr id="5" name="Схема 4"/>
          <p:cNvGraphicFramePr/>
          <p:nvPr>
            <p:extLst/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665826" y="1686009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6390097" y="1651296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1600" b="1" dirty="0" smtClean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323993" y="2247930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Задача 4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: </a:t>
            </a:r>
            <a:r>
              <a:rPr lang="ru-RU" sz="1600" b="1" dirty="0">
                <a:latin typeface="Franklin Gothic Medium" panose="020B0603020102020204" pitchFamily="34" charset="0"/>
              </a:rPr>
              <a:t>Развитие инфраструктуры и организационно-экономических механизмов, обеспечивающих равную доступность услуг дошкольного, общего и дополнительного образования детей.</a:t>
            </a:r>
            <a:endParaRPr lang="ru-RU" sz="1600" b="1" dirty="0">
              <a:solidFill>
                <a:srgbClr val="44546A">
                  <a:lumMod val="50000"/>
                </a:srgb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43483" y="146247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715" y="254930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Прямоугольник 25"/>
          <p:cNvSpPr/>
          <p:nvPr/>
        </p:nvSpPr>
        <p:spPr>
          <a:xfrm>
            <a:off x="2367815" y="3074947"/>
            <a:ext cx="4844354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300" b="1" dirty="0">
                <a:solidFill>
                  <a:schemeClr val="accent5">
                    <a:lumMod val="75000"/>
                  </a:schemeClr>
                </a:solidFill>
              </a:rPr>
              <a:t>Обеспечение деятельности по реализации полномочий и нормативно-правовому регулированию в сфере образования и молодежной политики</a:t>
            </a:r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6" name="Скругленный прямоугольник 35"/>
          <p:cNvSpPr/>
          <p:nvPr/>
        </p:nvSpPr>
        <p:spPr>
          <a:xfrm>
            <a:off x="2327348" y="3799093"/>
            <a:ext cx="5013609" cy="195776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Реализация мероприятий по исполнению публичных обязательств перед физическими лицами и обеспечивающее материальную поддержку воспитания и обучения обучающихся и воспитанников в дошкольных образовательных организациях, общеобразовательных организациях, частных общеобразовательных организациях, частных организациях, осуществляющих образовательную деятельность по реализации образовательных программ дошкольного образования, расположенных в автономном округе</a:t>
            </a: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7497347" y="3074947"/>
            <a:ext cx="1485637" cy="268190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Начальник управления экономики, анализа и целевых программ</a:t>
            </a: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Жернова А.М.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2327348" y="5851189"/>
            <a:ext cx="5013609" cy="93423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Реализация мероприятий по обеспечению питанием обучающихся, относящихся к категориям детей-сирот и детей, оставшихся без попечения родителей, лиц из числа детей-сирот и детей, оставшихся без попечения родителей, детей из многодетных семей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7497346" y="5851188"/>
            <a:ext cx="1524275" cy="93423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Заместитель директора Камышан И.И.</a:t>
            </a:r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934620" y="1673598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Направление расходов</a:t>
            </a:r>
          </a:p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 структурного элемента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976750" y="1674334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Структурный элемент 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(основное мероприятие)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55859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6654" y="132053"/>
            <a:ext cx="84331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Franklin Gothic Heavy" panose="020B0903020102020204" pitchFamily="34" charset="0"/>
              </a:rPr>
              <a:t>Региональные проекты, направленные на </a:t>
            </a:r>
            <a:endParaRPr lang="ru-RU" sz="2400" dirty="0" smtClean="0">
              <a:solidFill>
                <a:schemeClr val="accent5">
                  <a:lumMod val="75000"/>
                </a:schemeClr>
              </a:solidFill>
              <a:latin typeface="Franklin Gothic Heavy" panose="020B0903020102020204" pitchFamily="34" charset="0"/>
            </a:endParaRPr>
          </a:p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Franklin Gothic Heavy" panose="020B0903020102020204" pitchFamily="34" charset="0"/>
              </a:rPr>
              <a:t>реализацию </a:t>
            </a:r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Franklin Gothic Heavy" panose="020B0903020102020204" pitchFamily="34" charset="0"/>
              </a:rPr>
              <a:t>национальных проектов Российской Федерации «Демография» и «Образование» </a:t>
            </a:r>
            <a:endParaRPr lang="ru-RU" sz="2000" dirty="0">
              <a:solidFill>
                <a:schemeClr val="accent5">
                  <a:lumMod val="75000"/>
                </a:schemeClr>
              </a:solidFill>
              <a:latin typeface="Franklin Gothic Heavy" panose="020B0903020102020204" pitchFamily="34" charset="0"/>
              <a:ea typeface="Times New Roman" panose="02020603050405020304" pitchFamily="18" charset="0"/>
            </a:endParaRPr>
          </a:p>
          <a:p>
            <a:endParaRPr lang="ru-RU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618859106"/>
              </p:ext>
            </p:extLst>
          </p:nvPr>
        </p:nvGraphicFramePr>
        <p:xfrm>
          <a:off x="343762" y="2080702"/>
          <a:ext cx="4797434" cy="5637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" name="Группа 33">
            <a:extLst>
              <a:ext uri="{FF2B5EF4-FFF2-40B4-BE49-F238E27FC236}">
                <a16:creationId xmlns=""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74327" y="149483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=""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=""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202738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Группа 12"/>
          <p:cNvGrpSpPr/>
          <p:nvPr/>
        </p:nvGrpSpPr>
        <p:grpSpPr>
          <a:xfrm>
            <a:off x="344794" y="2953332"/>
            <a:ext cx="4805321" cy="563707"/>
            <a:chOff x="0" y="0"/>
            <a:chExt cx="4768063" cy="563707"/>
          </a:xfrm>
        </p:grpSpPr>
        <p:sp>
          <p:nvSpPr>
            <p:cNvPr id="14" name="Пятиугольник 13"/>
            <p:cNvSpPr/>
            <p:nvPr/>
          </p:nvSpPr>
          <p:spPr>
            <a:xfrm>
              <a:off x="0" y="0"/>
              <a:ext cx="4768063" cy="563707"/>
            </a:xfrm>
            <a:prstGeom prst="homePlate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Пятиугольник 4"/>
            <p:cNvSpPr/>
            <p:nvPr/>
          </p:nvSpPr>
          <p:spPr>
            <a:xfrm>
              <a:off x="0" y="0"/>
              <a:ext cx="4627136" cy="5637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4686" tIns="77343" rIns="38672" bIns="7734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900" kern="1200" dirty="0" smtClean="0"/>
                <a:t>Успех каждого ребенка</a:t>
              </a:r>
              <a:endParaRPr lang="ru-RU" sz="2900" kern="1200" dirty="0"/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-164642" y="3764304"/>
            <a:ext cx="5276467" cy="591402"/>
            <a:chOff x="-823502" y="-1"/>
            <a:chExt cx="5276467" cy="563708"/>
          </a:xfrm>
        </p:grpSpPr>
        <p:sp>
          <p:nvSpPr>
            <p:cNvPr id="18" name="Пятиугольник 17"/>
            <p:cNvSpPr/>
            <p:nvPr/>
          </p:nvSpPr>
          <p:spPr>
            <a:xfrm>
              <a:off x="-315098" y="0"/>
              <a:ext cx="4768063" cy="563707"/>
            </a:xfrm>
            <a:prstGeom prst="homePlate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Пятиугольник 4"/>
            <p:cNvSpPr/>
            <p:nvPr/>
          </p:nvSpPr>
          <p:spPr>
            <a:xfrm>
              <a:off x="-823502" y="-1"/>
              <a:ext cx="5276467" cy="43097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4686" tIns="77343" rIns="38672" bIns="7734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dirty="0" smtClean="0"/>
                <a:t>   Цифровая образовательная среда </a:t>
              </a:r>
              <a:endParaRPr lang="ru-RU" sz="2400" kern="1200" dirty="0"/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343763" y="5870069"/>
            <a:ext cx="4768063" cy="563707"/>
            <a:chOff x="0" y="0"/>
            <a:chExt cx="4768063" cy="563707"/>
          </a:xfrm>
        </p:grpSpPr>
        <p:sp>
          <p:nvSpPr>
            <p:cNvPr id="24" name="Пятиугольник 23"/>
            <p:cNvSpPr/>
            <p:nvPr/>
          </p:nvSpPr>
          <p:spPr>
            <a:xfrm>
              <a:off x="0" y="0"/>
              <a:ext cx="4768063" cy="563707"/>
            </a:xfrm>
            <a:prstGeom prst="homePlate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Пятиугольник 4"/>
            <p:cNvSpPr/>
            <p:nvPr/>
          </p:nvSpPr>
          <p:spPr>
            <a:xfrm>
              <a:off x="0" y="0"/>
              <a:ext cx="4627136" cy="5637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4686" tIns="77343" rIns="38672" bIns="7734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900" kern="1200" dirty="0" smtClean="0"/>
                <a:t>Содействие занятости</a:t>
              </a:r>
              <a:endParaRPr lang="ru-RU" sz="2900" kern="1200" dirty="0"/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244016" y="4463713"/>
            <a:ext cx="4867809" cy="1094530"/>
            <a:chOff x="-99746" y="0"/>
            <a:chExt cx="4867809" cy="571138"/>
          </a:xfrm>
        </p:grpSpPr>
        <p:sp>
          <p:nvSpPr>
            <p:cNvPr id="27" name="Пятиугольник 26"/>
            <p:cNvSpPr/>
            <p:nvPr/>
          </p:nvSpPr>
          <p:spPr>
            <a:xfrm>
              <a:off x="0" y="0"/>
              <a:ext cx="4768063" cy="563707"/>
            </a:xfrm>
            <a:prstGeom prst="homePlate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Пятиугольник 4"/>
            <p:cNvSpPr/>
            <p:nvPr/>
          </p:nvSpPr>
          <p:spPr>
            <a:xfrm>
              <a:off x="-99746" y="7431"/>
              <a:ext cx="4627136" cy="5637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4686" tIns="77343" rIns="38672" bIns="7734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200" dirty="0" smtClean="0"/>
                <a:t>Патриотическое воспитание граждан Российской Федерации</a:t>
              </a:r>
              <a:endParaRPr lang="ru-RU" sz="2200" kern="1200" dirty="0"/>
            </a:p>
          </p:txBody>
        </p:sp>
      </p:grpSp>
      <p:pic>
        <p:nvPicPr>
          <p:cNvPr id="4098" name="Picture 2" descr="https://avatars.mds.yandex.net/get-zen_doc/3472554/pub_603ef7a53f8405597fc924f4_603ef7d25f6b8d26fe060dd7/scale_120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0115" y="2114666"/>
            <a:ext cx="3943350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53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0" y="33400"/>
            <a:ext cx="8367623" cy="4255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Карта результатов муниципальной программы</a:t>
            </a: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2464413"/>
              </p:ext>
            </p:extLst>
          </p:nvPr>
        </p:nvGraphicFramePr>
        <p:xfrm>
          <a:off x="2341174" y="888114"/>
          <a:ext cx="2097668" cy="16468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976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3954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федеральный бюджет</a:t>
                      </a:r>
                    </a:p>
                    <a:p>
                      <a:pPr algn="l" fontAlgn="ctr"/>
                      <a:endParaRPr lang="ru-RU" sz="16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Бюджет ХМАО-Югры</a:t>
                      </a:r>
                    </a:p>
                    <a:p>
                      <a:pPr algn="l" fontAlgn="ctr"/>
                      <a:endParaRPr lang="ru-RU" sz="16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r>
                        <a:rPr lang="ru-RU" sz="16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бюджет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района</a:t>
                      </a:r>
                    </a:p>
                    <a:p>
                      <a:pPr algn="l" fontAlgn="ctr"/>
                      <a:endParaRPr lang="ru-RU" sz="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2033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иные источники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179722" y="1317199"/>
            <a:ext cx="327804" cy="33400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171096" y="1810134"/>
            <a:ext cx="336430" cy="334002"/>
          </a:xfrm>
          <a:prstGeom prst="rect">
            <a:avLst/>
          </a:prstGeom>
          <a:solidFill>
            <a:srgbClr val="E287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179723" y="2315167"/>
            <a:ext cx="319176" cy="33400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634661" y="2230858"/>
            <a:ext cx="1793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4 </a:t>
            </a:r>
            <a:r>
              <a:rPr lang="ru-RU" b="1" dirty="0" smtClean="0"/>
              <a:t>383 935,71532</a:t>
            </a:r>
            <a:endParaRPr lang="ru-RU" b="1" dirty="0" smtClean="0"/>
          </a:p>
          <a:p>
            <a:endParaRPr lang="ru-RU" b="1" dirty="0">
              <a:latin typeface="Franklin Gothic Medium" pitchFamily="34" charset="0"/>
              <a:cs typeface="Calibri" panose="020F0502020204030204" pitchFamily="34" charset="0"/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602077" y="1281059"/>
            <a:ext cx="1825640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b="1" dirty="0" smtClean="0"/>
              <a:t>5 144 155,60000</a:t>
            </a:r>
            <a:endParaRPr lang="ru-RU" b="1" dirty="0"/>
          </a:p>
        </p:txBody>
      </p:sp>
      <p:sp>
        <p:nvSpPr>
          <p:cNvPr id="92" name="Прямоугольник 91"/>
          <p:cNvSpPr/>
          <p:nvPr/>
        </p:nvSpPr>
        <p:spPr>
          <a:xfrm>
            <a:off x="646754" y="1783525"/>
            <a:ext cx="17809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3 407 767,24075</a:t>
            </a:r>
            <a:endParaRPr lang="ru-RU" b="1" dirty="0">
              <a:latin typeface="Franklin Gothic Medium" pitchFamily="34" charset="0"/>
              <a:cs typeface="Calibri" panose="020F0502020204030204" pitchFamily="34" charset="0"/>
            </a:endParaRPr>
          </a:p>
        </p:txBody>
      </p:sp>
      <p:grpSp>
        <p:nvGrpSpPr>
          <p:cNvPr id="29" name="Группа 28">
            <a:extLst>
              <a:ext uri="{FF2B5EF4-FFF2-40B4-BE49-F238E27FC236}">
                <a16:creationId xmlns:a16="http://schemas.microsoft.com/office/drawing/2014/main" xmlns="" id="{C7C6CE0A-E69F-4027-BF8B-B33274183080}"/>
              </a:ext>
            </a:extLst>
          </p:cNvPr>
          <p:cNvGrpSpPr/>
          <p:nvPr/>
        </p:nvGrpSpPr>
        <p:grpSpPr>
          <a:xfrm>
            <a:off x="0" y="469591"/>
            <a:ext cx="7859486" cy="89285"/>
            <a:chOff x="947651" y="2754884"/>
            <a:chExt cx="7257566" cy="89285"/>
          </a:xfrm>
        </p:grpSpPr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xmlns="" id="{5BCF956B-8B98-4760-9B8B-8D944EFE084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xmlns="" id="{16E1AAD6-6A42-4921-8BE0-C3245A6BD81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aphicFrame>
        <p:nvGraphicFramePr>
          <p:cNvPr id="40" name="Диаграмма 39">
            <a:extLst>
              <a:ext uri="{FF2B5EF4-FFF2-40B4-BE49-F238E27FC236}">
                <a16:creationId xmlns:a16="http://schemas.microsoft.com/office/drawing/2014/main" xmlns="" id="{422B0A89-D7F0-4A1C-8806-D4ABFB9F81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1827364"/>
              </p:ext>
            </p:extLst>
          </p:nvPr>
        </p:nvGraphicFramePr>
        <p:xfrm>
          <a:off x="4479467" y="886563"/>
          <a:ext cx="4121239" cy="24893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5245074" y="1886259"/>
            <a:ext cx="26144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  13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108 589,95607</a:t>
            </a:r>
            <a:endParaRPr lang="ru-RU" b="1" dirty="0" smtClean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1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8256" y="95053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itle 1"/>
          <p:cNvSpPr txBox="1">
            <a:spLocks/>
          </p:cNvSpPr>
          <p:nvPr/>
        </p:nvSpPr>
        <p:spPr>
          <a:xfrm>
            <a:off x="1514897" y="2962385"/>
            <a:ext cx="4596714" cy="37477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Целевые показатели (значение по годам)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198933" y="824264"/>
            <a:ext cx="327804" cy="33400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602077" y="827241"/>
            <a:ext cx="16637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172 731,40000</a:t>
            </a:r>
            <a:endParaRPr lang="ru-RU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4567248"/>
              </p:ext>
            </p:extLst>
          </p:nvPr>
        </p:nvGraphicFramePr>
        <p:xfrm>
          <a:off x="0" y="3337159"/>
          <a:ext cx="9144000" cy="4084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6735"/>
                <a:gridCol w="832533"/>
                <a:gridCol w="790908"/>
                <a:gridCol w="808992"/>
                <a:gridCol w="994832"/>
              </a:tblGrid>
              <a:tr h="301952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Наименование целевого показателя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2023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2024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2025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2026-30 </a:t>
                      </a:r>
                      <a:endParaRPr lang="ru-RU" sz="1600" dirty="0"/>
                    </a:p>
                  </a:txBody>
                  <a:tcPr/>
                </a:tc>
              </a:tr>
              <a:tr h="576453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1. 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Доля педагогических работников общеобразовательных организаций, прошедших повышение квалификации, в том числе в центрах непрерывного повышения профессионального мастерства, %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40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40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40</a:t>
                      </a:r>
                      <a:endParaRPr lang="ru-RU" sz="1200" dirty="0"/>
                    </a:p>
                  </a:txBody>
                  <a:tcPr/>
                </a:tc>
              </a:tr>
              <a:tr h="247051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2. 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Доступность дошкольного образования для детей в возрасте от 1,5 до 3 лет, %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100</a:t>
                      </a:r>
                      <a:endParaRPr lang="ru-RU" sz="1200" dirty="0"/>
                    </a:p>
                  </a:txBody>
                  <a:tcPr/>
                </a:tc>
              </a:tr>
              <a:tr h="411752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3. 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Доля детей в возрасте от 5 до 18 лет, охваченных дополнительным образованием, %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87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87,1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87,4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89,2</a:t>
                      </a:r>
                      <a:endParaRPr lang="ru-RU" sz="1200" dirty="0"/>
                    </a:p>
                  </a:txBody>
                  <a:tcPr/>
                </a:tc>
              </a:tr>
              <a:tr h="57645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4. 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Доля муниципальных общеобразовательных организаций, соответствующих современным требованиям обучения, в общем количестве муниципальных общеобразовательных организаций,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100</a:t>
                      </a:r>
                      <a:endParaRPr lang="ru-RU" sz="1200" dirty="0"/>
                    </a:p>
                  </a:txBody>
                  <a:tcPr/>
                </a:tc>
              </a:tr>
              <a:tr h="7411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5. Доля обучающихся, для которых созданы</a:t>
                      </a:r>
                      <a:r>
                        <a:rPr lang="ru-RU" sz="1200" baseline="0" dirty="0" smtClean="0"/>
                        <a:t> равные условия получения качественного образования вне зависимости от места их нахождения посредством предоставления доступа к федеральной информационно-сервисной платформе цифровой образовательной среды, %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</a:t>
                      </a:r>
                      <a:endParaRPr lang="ru-RU" sz="1200" dirty="0"/>
                    </a:p>
                  </a:txBody>
                  <a:tcPr/>
                </a:tc>
              </a:tr>
              <a:tr h="57645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6.</a:t>
                      </a:r>
                      <a:r>
                        <a:rPr lang="ru-RU" sz="1200" baseline="0" dirty="0" smtClean="0"/>
                        <a:t> Доля граждан, получивших услуги в негосударственных, в том числе некоммерческих организациях, в общем числе граждан, получивших услуги в сфере образования, %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3,5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4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4,5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</a:t>
                      </a:r>
                      <a:endParaRPr lang="ru-RU" sz="1200" dirty="0"/>
                    </a:p>
                  </a:txBody>
                  <a:tcPr/>
                </a:tc>
              </a:tr>
              <a:tr h="2470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617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0" y="33399"/>
            <a:ext cx="836762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Финансовые ресурсы на 2023 год, тыс. рублей  </a:t>
            </a: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8989132"/>
              </p:ext>
            </p:extLst>
          </p:nvPr>
        </p:nvGraphicFramePr>
        <p:xfrm>
          <a:off x="2485623" y="1319616"/>
          <a:ext cx="2000778" cy="21808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007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17054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федеральный бюджет</a:t>
                      </a:r>
                    </a:p>
                    <a:p>
                      <a:pPr algn="l" fontAlgn="ctr"/>
                      <a:endParaRPr lang="ru-RU" sz="16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бюджет</a:t>
                      </a:r>
                    </a:p>
                    <a:p>
                      <a:pPr algn="l" fontAlgn="ctr"/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ХМАО-Югры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бюджет </a:t>
                      </a:r>
                      <a:r>
                        <a:rPr lang="ru-RU" sz="16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района</a:t>
                      </a:r>
                      <a:endParaRPr lang="ru-RU" sz="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88305">
                <a:tc>
                  <a:txBody>
                    <a:bodyPr/>
                    <a:lstStyle/>
                    <a:p>
                      <a:pPr algn="l" fontAlgn="ctr"/>
                      <a:endParaRPr lang="ru-RU" sz="16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r>
                        <a:rPr lang="ru-RU" sz="16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иные источники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200728" y="1932331"/>
            <a:ext cx="327804" cy="33400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215962" y="2559004"/>
            <a:ext cx="336430" cy="334002"/>
          </a:xfrm>
          <a:prstGeom prst="rect">
            <a:avLst/>
          </a:prstGeom>
          <a:solidFill>
            <a:srgbClr val="E287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209356" y="3150524"/>
            <a:ext cx="319176" cy="33400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605047" y="3125204"/>
            <a:ext cx="17801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320 825,03432</a:t>
            </a:r>
            <a:endParaRPr lang="ru-RU" b="1" dirty="0" smtClean="0"/>
          </a:p>
          <a:p>
            <a:endParaRPr lang="ru-RU" b="1" dirty="0">
              <a:latin typeface="Franklin Gothic Medium" pitchFamily="34" charset="0"/>
              <a:cs typeface="Calibri" panose="020F0502020204030204" pitchFamily="34" charset="0"/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582709" y="1929298"/>
            <a:ext cx="18127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1 713 902,10000</a:t>
            </a:r>
            <a:endParaRPr lang="ru-RU" b="1" dirty="0"/>
          </a:p>
        </p:txBody>
      </p:sp>
      <p:sp>
        <p:nvSpPr>
          <p:cNvPr id="92" name="Прямоугольник 91"/>
          <p:cNvSpPr/>
          <p:nvPr/>
        </p:nvSpPr>
        <p:spPr>
          <a:xfrm>
            <a:off x="605047" y="2566777"/>
            <a:ext cx="17680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420 582,26275</a:t>
            </a:r>
            <a:endParaRPr lang="ru-RU" b="1" dirty="0">
              <a:latin typeface="Franklin Gothic Medium" pitchFamily="34" charset="0"/>
              <a:cs typeface="Calibri" panose="020F0502020204030204" pitchFamily="34" charset="0"/>
            </a:endParaRPr>
          </a:p>
        </p:txBody>
      </p:sp>
      <p:grpSp>
        <p:nvGrpSpPr>
          <p:cNvPr id="29" name="Группа 28">
            <a:extLst>
              <a:ext uri="{FF2B5EF4-FFF2-40B4-BE49-F238E27FC236}">
                <a16:creationId xmlns:a16="http://schemas.microsoft.com/office/drawing/2014/main" xmlns="" id="{C7C6CE0A-E69F-4027-BF8B-B33274183080}"/>
              </a:ext>
            </a:extLst>
          </p:cNvPr>
          <p:cNvGrpSpPr/>
          <p:nvPr/>
        </p:nvGrpSpPr>
        <p:grpSpPr>
          <a:xfrm>
            <a:off x="-12192" y="1024906"/>
            <a:ext cx="7859486" cy="89285"/>
            <a:chOff x="947651" y="2754884"/>
            <a:chExt cx="7257566" cy="89285"/>
          </a:xfrm>
        </p:grpSpPr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xmlns="" id="{5BCF956B-8B98-4760-9B8B-8D944EFE084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xmlns="" id="{16E1AAD6-6A42-4921-8BE0-C3245A6BD81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aphicFrame>
        <p:nvGraphicFramePr>
          <p:cNvPr id="40" name="Диаграмма 39">
            <a:extLst>
              <a:ext uri="{FF2B5EF4-FFF2-40B4-BE49-F238E27FC236}">
                <a16:creationId xmlns:a16="http://schemas.microsoft.com/office/drawing/2014/main" xmlns="" id="{422B0A89-D7F0-4A1C-8806-D4ABFB9F81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04977567"/>
              </p:ext>
            </p:extLst>
          </p:nvPr>
        </p:nvGraphicFramePr>
        <p:xfrm>
          <a:off x="2854411" y="584411"/>
          <a:ext cx="6289589" cy="42276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5100034" y="2563704"/>
            <a:ext cx="20946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513 273,09707</a:t>
            </a:r>
            <a:endParaRPr lang="ru-RU" b="1" dirty="0" smtClean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endParaRPr lang="ru-RU" b="1" dirty="0" smtClean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1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452204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2" name="Диаграмма 21">
            <a:extLst>
              <a:ext uri="{FF2B5EF4-FFF2-40B4-BE49-F238E27FC236}">
                <a16:creationId xmlns:a16="http://schemas.microsoft.com/office/drawing/2014/main" xmlns="" id="{422B0A89-D7F0-4A1C-8806-D4ABFB9F81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9413599"/>
              </p:ext>
            </p:extLst>
          </p:nvPr>
        </p:nvGraphicFramePr>
        <p:xfrm>
          <a:off x="5395782" y="3781168"/>
          <a:ext cx="4514336" cy="32251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3" name="Прямоугольник 22"/>
          <p:cNvSpPr/>
          <p:nvPr/>
        </p:nvSpPr>
        <p:spPr>
          <a:xfrm>
            <a:off x="7194711" y="5284569"/>
            <a:ext cx="153716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00" b="1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0,00</a:t>
            </a: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0" y="3821383"/>
            <a:ext cx="4596714" cy="5753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в том числе проектная часть, тыс. рублей  </a:t>
            </a: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1092824"/>
              </p:ext>
            </p:extLst>
          </p:nvPr>
        </p:nvGraphicFramePr>
        <p:xfrm>
          <a:off x="2369713" y="4569922"/>
          <a:ext cx="2253802" cy="224554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5380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6743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федеральный бюджет</a:t>
                      </a:r>
                    </a:p>
                    <a:p>
                      <a:pPr algn="l" fontAlgn="ctr"/>
                      <a:endParaRPr lang="ru-RU" sz="16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бюджет</a:t>
                      </a:r>
                    </a:p>
                    <a:p>
                      <a:pPr algn="l" fontAlgn="ctr"/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ХМО-Югры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бюджет </a:t>
                      </a:r>
                      <a:r>
                        <a:rPr lang="ru-RU" sz="16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района</a:t>
                      </a:r>
                      <a:endParaRPr lang="ru-RU" sz="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9680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иные источники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26" name="Прямоугольник 25"/>
          <p:cNvSpPr/>
          <p:nvPr/>
        </p:nvSpPr>
        <p:spPr>
          <a:xfrm>
            <a:off x="213580" y="5039576"/>
            <a:ext cx="327804" cy="33400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209356" y="5652901"/>
            <a:ext cx="336430" cy="334002"/>
          </a:xfrm>
          <a:prstGeom prst="rect">
            <a:avLst/>
          </a:prstGeom>
          <a:solidFill>
            <a:srgbClr val="E287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233216" y="6231136"/>
            <a:ext cx="319176" cy="33400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706353" y="6231136"/>
            <a:ext cx="17142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0,0</a:t>
            </a:r>
            <a:endParaRPr lang="ru-RU" b="1" dirty="0">
              <a:latin typeface="Franklin Gothic Medium" pitchFamily="34" charset="0"/>
              <a:cs typeface="Calibri" panose="020F0502020204030204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718930" y="5059236"/>
            <a:ext cx="16891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0,0</a:t>
            </a:r>
            <a:endParaRPr lang="ru-RU" b="1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706353" y="5648143"/>
            <a:ext cx="16461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0,0</a:t>
            </a:r>
            <a:endParaRPr lang="ru-RU" b="1" dirty="0">
              <a:latin typeface="Franklin Gothic Medium" pitchFamily="34" charset="0"/>
              <a:cs typeface="Calibri" panose="020F0502020204030204" pitchFamily="34" charset="0"/>
            </a:endParaRPr>
          </a:p>
        </p:txBody>
      </p:sp>
      <p:pic>
        <p:nvPicPr>
          <p:cNvPr id="8196" name="Picture 4" descr="https://cdn.pixabay.com/photo/2013/07/13/11/33/arrow-158377__480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3328986" flipH="1">
            <a:off x="7619689" y="3369052"/>
            <a:ext cx="1648571" cy="827735"/>
          </a:xfrm>
          <a:prstGeom prst="rect">
            <a:avLst/>
          </a:prstGeom>
          <a:noFill/>
        </p:spPr>
      </p:pic>
      <p:sp>
        <p:nvSpPr>
          <p:cNvPr id="35" name="Прямоугольник 34"/>
          <p:cNvSpPr/>
          <p:nvPr/>
        </p:nvSpPr>
        <p:spPr>
          <a:xfrm>
            <a:off x="203499" y="1295021"/>
            <a:ext cx="327804" cy="33400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577167" y="1283676"/>
            <a:ext cx="15453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57 963,70000</a:t>
            </a:r>
            <a:endParaRPr lang="ru-RU" b="1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213580" y="4446611"/>
            <a:ext cx="327804" cy="33400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740359" y="4476397"/>
            <a:ext cx="16891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0,0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11505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555326" y="2356452"/>
            <a:ext cx="2295857" cy="1056631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Соисполнители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571977" y="1354009"/>
            <a:ext cx="2262553" cy="1034646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accent5">
                    <a:lumMod val="75000"/>
                  </a:schemeClr>
                </a:solidFill>
                <a:latin typeface="Franklin Gothic Medium" panose="020B0603020102020204" pitchFamily="34" charset="0"/>
              </a:rPr>
              <a:t>Ответственный исполнитель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3386" y="88250"/>
            <a:ext cx="8646853" cy="896209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Ответственный исполнитель (соисполнители )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57730" y="1471222"/>
            <a:ext cx="2487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 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36853" y="1488357"/>
            <a:ext cx="51189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Franklin Gothic Medium" panose="020B0603020102020204" pitchFamily="34" charset="0"/>
              </a:rPr>
              <a:t>Департамент образования Нефтеюганского района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116884" y="2666565"/>
            <a:ext cx="578279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Департамент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строительства и жилищно-коммунального комплекса Нефтеюганского района</a:t>
            </a:r>
          </a:p>
          <a:p>
            <a:pPr algn="just"/>
            <a:endParaRPr lang="ru-RU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  <a:p>
            <a:pPr algn="just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Департамент имущественных отношений Нефтеюганского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района</a:t>
            </a:r>
          </a:p>
        </p:txBody>
      </p:sp>
      <p:grpSp>
        <p:nvGrpSpPr>
          <p:cNvPr id="35" name="Группа 34">
            <a:extLst>
              <a:ext uri="{FF2B5EF4-FFF2-40B4-BE49-F238E27FC236}">
                <a16:creationId xmlns:a16="http://schemas.microsoft.com/office/drawing/2014/main" xmlns="" id="{ECF62C37-E2BB-4DBB-8005-DED4B6C3F29B}"/>
              </a:ext>
            </a:extLst>
          </p:cNvPr>
          <p:cNvGrpSpPr/>
          <p:nvPr/>
        </p:nvGrpSpPr>
        <p:grpSpPr>
          <a:xfrm>
            <a:off x="0" y="959530"/>
            <a:ext cx="7859486" cy="89285"/>
            <a:chOff x="947651" y="2754884"/>
            <a:chExt cx="7257566" cy="89285"/>
          </a:xfrm>
        </p:grpSpPr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xmlns="" id="{046A3631-639E-466D-8A77-3657DE9080D8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" name="Прямоугольник 36">
              <a:extLst>
                <a:ext uri="{FF2B5EF4-FFF2-40B4-BE49-F238E27FC236}">
                  <a16:creationId xmlns:a16="http://schemas.microsoft.com/office/drawing/2014/main" xmlns="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15" name="Прямоугольник 14"/>
          <p:cNvSpPr/>
          <p:nvPr/>
        </p:nvSpPr>
        <p:spPr>
          <a:xfrm>
            <a:off x="3064319" y="3220563"/>
            <a:ext cx="5675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 smtClean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  <a:p>
            <a:pPr algn="just"/>
            <a:endParaRPr lang="ru-RU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  <a:p>
            <a:pPr algn="just"/>
            <a:endParaRPr lang="ru-RU" b="1" dirty="0" smtClean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pic>
        <p:nvPicPr>
          <p:cNvPr id="20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709" y="158266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3136853" y="4035962"/>
            <a:ext cx="5675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b="1" dirty="0" smtClean="0">
              <a:solidFill>
                <a:schemeClr val="accent5">
                  <a:lumMod val="75000"/>
                </a:schemeClr>
              </a:solidFill>
              <a:latin typeface="Franklin Gothic Medium" panose="020B0603020102020204" pitchFamily="34" charset="0"/>
            </a:endParaRPr>
          </a:p>
          <a:p>
            <a:pPr algn="just"/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Franklin Gothic Medium" panose="020B0603020102020204" pitchFamily="34" charset="0"/>
              </a:rPr>
              <a:t>Департамент культуры и спорта 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102974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97147" y="-14261"/>
            <a:ext cx="8646853" cy="6439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Цели и задачи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653459" y="1344839"/>
            <a:ext cx="6054306" cy="12051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413275" y="2478832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10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1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2" name="Овал 1"/>
          <p:cNvSpPr/>
          <p:nvPr/>
        </p:nvSpPr>
        <p:spPr>
          <a:xfrm>
            <a:off x="422076" y="2274646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88003" y="2400909"/>
            <a:ext cx="949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ЦЕЛЬ</a:t>
            </a:r>
          </a:p>
        </p:txBody>
      </p: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xmlns="" id="{D1C832A0-B704-4DAC-A887-33C365C9CC61}"/>
              </a:ext>
            </a:extLst>
          </p:cNvPr>
          <p:cNvGrpSpPr/>
          <p:nvPr/>
        </p:nvGrpSpPr>
        <p:grpSpPr>
          <a:xfrm>
            <a:off x="146649" y="723108"/>
            <a:ext cx="7859486" cy="89285"/>
            <a:chOff x="947651" y="2754884"/>
            <a:chExt cx="7257566" cy="89285"/>
          </a:xfrm>
        </p:grpSpPr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xmlns="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xmlns="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14" name="Овал 13"/>
          <p:cNvSpPr/>
          <p:nvPr/>
        </p:nvSpPr>
        <p:spPr>
          <a:xfrm>
            <a:off x="400754" y="3224385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15" name="Овал 14"/>
          <p:cNvSpPr/>
          <p:nvPr/>
        </p:nvSpPr>
        <p:spPr>
          <a:xfrm>
            <a:off x="373851" y="4349058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2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46109" y="3283295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07951" y="4432575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2375871" y="3415068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19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0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4" name="Объект 2"/>
          <p:cNvSpPr txBox="1">
            <a:spLocks/>
          </p:cNvSpPr>
          <p:nvPr/>
        </p:nvSpPr>
        <p:spPr>
          <a:xfrm>
            <a:off x="2768694" y="3283295"/>
            <a:ext cx="5875734" cy="861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r>
              <a:rPr lang="ru-RU" sz="1800" dirty="0">
                <a:solidFill>
                  <a:schemeClr val="accent5">
                    <a:lumMod val="75000"/>
                  </a:schemeClr>
                </a:solidFill>
                <a:latin typeface="Franklin Gothic Medium" panose="020B0603020102020204" pitchFamily="34" charset="0"/>
              </a:rPr>
              <a:t>Модернизация системы дошкольного, общего и дополнительного образования детей</a:t>
            </a:r>
            <a:endParaRPr lang="ru-RU" sz="1800" b="1" dirty="0">
              <a:solidFill>
                <a:schemeClr val="accent5">
                  <a:lumMod val="75000"/>
                </a:scheme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25" name="Объект 2"/>
          <p:cNvSpPr txBox="1">
            <a:spLocks/>
          </p:cNvSpPr>
          <p:nvPr/>
        </p:nvSpPr>
        <p:spPr>
          <a:xfrm>
            <a:off x="2768694" y="4160492"/>
            <a:ext cx="5899953" cy="12339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800" dirty="0">
                <a:solidFill>
                  <a:schemeClr val="accent5">
                    <a:lumMod val="75000"/>
                  </a:schemeClr>
                </a:solidFill>
                <a:latin typeface="Franklin Gothic Medium" panose="020B0603020102020204" pitchFamily="34" charset="0"/>
              </a:rPr>
              <a:t>Развитие вариативности воспитательных систем и технологий, направленных на формирование индивидуальной траектории развития личности ребенка с учетом его потребностей, интересов и способностей.</a:t>
            </a:r>
          </a:p>
        </p:txBody>
      </p:sp>
      <p:pic>
        <p:nvPicPr>
          <p:cNvPr id="26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709" y="67598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761755" y="1803260"/>
            <a:ext cx="599371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B050"/>
              </a:solidFill>
            </a:endParaRPr>
          </a:p>
          <a:p>
            <a:r>
              <a:rPr lang="ru-RU" b="1" dirty="0" smtClean="0">
                <a:solidFill>
                  <a:srgbClr val="00B050"/>
                </a:solidFill>
                <a:latin typeface="Franklin Gothic Medium" panose="020B0603020102020204" pitchFamily="34" charset="0"/>
              </a:rPr>
              <a:t>Обеспечение </a:t>
            </a:r>
            <a:r>
              <a:rPr lang="ru-RU" b="1" dirty="0">
                <a:solidFill>
                  <a:srgbClr val="00B050"/>
                </a:solidFill>
                <a:latin typeface="Franklin Gothic Medium" panose="020B0603020102020204" pitchFamily="34" charset="0"/>
              </a:rPr>
              <a:t>доступности качественного образования, соответствующего требованиям инновационного развития экономики, современным потребностям общества и каждого жителя Нефтеюганского района</a:t>
            </a:r>
            <a:endParaRPr lang="ru-RU" b="1" dirty="0">
              <a:solidFill>
                <a:srgbClr val="00B050"/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768694" y="5334023"/>
            <a:ext cx="597812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Franklin Gothic Medium" panose="020B0603020102020204" pitchFamily="34" charset="0"/>
              </a:rPr>
              <a:t>Развитие инфраструктуры и организационно-экономических механизмов, обеспечивающих равную доступность услуг дошкольного, общего и дополнительного образования детей.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9" name="Группа 38"/>
          <p:cNvGrpSpPr/>
          <p:nvPr/>
        </p:nvGrpSpPr>
        <p:grpSpPr>
          <a:xfrm>
            <a:off x="2342051" y="4528973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40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1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45" name="Овал 44"/>
          <p:cNvSpPr/>
          <p:nvPr/>
        </p:nvSpPr>
        <p:spPr>
          <a:xfrm>
            <a:off x="375501" y="5661595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3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971518" y="5703354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grpSp>
        <p:nvGrpSpPr>
          <p:cNvPr id="47" name="Группа 46"/>
          <p:cNvGrpSpPr/>
          <p:nvPr/>
        </p:nvGrpSpPr>
        <p:grpSpPr>
          <a:xfrm>
            <a:off x="2331119" y="5776626"/>
            <a:ext cx="418648" cy="315120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48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9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373851" y="1276458"/>
            <a:ext cx="3541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Franklin Gothic Heavy" panose="020B0903020102020204" pitchFamily="34" charset="0"/>
              </a:rPr>
              <a:t>НАЦИОНАЛЬНАЯ ЦЕЛЬ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35921" y="1188735"/>
            <a:ext cx="45195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Franklin Gothic Heavy" panose="020B0903020102020204" pitchFamily="34" charset="0"/>
              </a:rPr>
              <a:t>возможности для самореализации и развития талантов</a:t>
            </a:r>
          </a:p>
        </p:txBody>
      </p:sp>
      <p:grpSp>
        <p:nvGrpSpPr>
          <p:cNvPr id="35" name="Группа 34"/>
          <p:cNvGrpSpPr/>
          <p:nvPr/>
        </p:nvGrpSpPr>
        <p:grpSpPr>
          <a:xfrm>
            <a:off x="3843099" y="1417139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36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7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7663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ятиугольник 33"/>
          <p:cNvSpPr/>
          <p:nvPr/>
        </p:nvSpPr>
        <p:spPr>
          <a:xfrm>
            <a:off x="240973" y="3984537"/>
            <a:ext cx="8820998" cy="518201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dirty="0"/>
              <a:t>Доля муниципальных общеобразовательных организаций, соответствующих современным требованиям обучения, в общем количестве муниципальных общеобразовательных </a:t>
            </a:r>
            <a:r>
              <a:rPr lang="ru-RU" sz="1400" dirty="0" smtClean="0"/>
              <a:t>организаций</a:t>
            </a:r>
            <a:r>
              <a:rPr lang="ru-RU" sz="1400" smtClean="0"/>
              <a:t>, 100%</a:t>
            </a:r>
            <a:endParaRPr lang="ru-RU" sz="1400" dirty="0" smtClean="0">
              <a:latin typeface="Franklin Gothic Medium" panose="020B06030201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: </a:t>
            </a:r>
            <a:r>
              <a:rPr lang="ru-RU" sz="2000" b="1" dirty="0">
                <a:solidFill>
                  <a:srgbClr val="002060"/>
                </a:solidFill>
              </a:rPr>
              <a:t>Обеспечение доступности качественного образования, соответствующего требованиям инновационного развития экономики, современным потребностям общества и каждого жителя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Нефтеюганского </a:t>
            </a:r>
            <a:r>
              <a:rPr lang="ru-RU" sz="2000" b="1" dirty="0">
                <a:solidFill>
                  <a:srgbClr val="002060"/>
                </a:solidFill>
              </a:rPr>
              <a:t>района.</a:t>
            </a:r>
            <a:endParaRPr lang="ru-RU" sz="2000" b="1" dirty="0">
              <a:solidFill>
                <a:srgbClr val="002060"/>
              </a:solidFill>
              <a:latin typeface="Franklin Gothic Book" pitchFamily="34" charset="0"/>
              <a:ea typeface="Times New Roman" panose="02020603050405020304" pitchFamily="18" charset="0"/>
            </a:endParaRPr>
          </a:p>
          <a:p>
            <a:endParaRPr lang="ru-RU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5" name="Схема 4"/>
          <p:cNvGraphicFramePr/>
          <p:nvPr>
            <p:extLst/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6" name="Прямоугольник 45"/>
          <p:cNvSpPr/>
          <p:nvPr/>
        </p:nvSpPr>
        <p:spPr>
          <a:xfrm>
            <a:off x="274327" y="1791289"/>
            <a:ext cx="862625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600" b="1" dirty="0" smtClean="0">
                <a:solidFill>
                  <a:srgbClr val="00B050"/>
                </a:solidFill>
              </a:rPr>
              <a:t>Целевые показатели муниципальной программы:</a:t>
            </a:r>
            <a:endParaRPr lang="ru-RU" sz="2600" b="1" dirty="0">
              <a:solidFill>
                <a:srgbClr val="00B050"/>
              </a:solidFill>
            </a:endParaRP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74327" y="149483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240973" y="2994910"/>
            <a:ext cx="8799225" cy="389632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dirty="0"/>
              <a:t>Доступность дошкольного образования для детей в возрасте от 1,5 до 3 лет, </a:t>
            </a:r>
            <a:r>
              <a:rPr lang="ru-RU" sz="1400" dirty="0" smtClean="0"/>
              <a:t>100</a:t>
            </a:r>
            <a:r>
              <a:rPr lang="ru-RU" sz="1400" dirty="0"/>
              <a:t>%</a:t>
            </a:r>
          </a:p>
        </p:txBody>
      </p: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202738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ятиугольник 12"/>
          <p:cNvSpPr/>
          <p:nvPr/>
        </p:nvSpPr>
        <p:spPr>
          <a:xfrm>
            <a:off x="240973" y="3502506"/>
            <a:ext cx="8799225" cy="364067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dirty="0"/>
              <a:t>Доля детей в возрасте от 5 до 18 лет, охваченных дополнительным </a:t>
            </a:r>
            <a:r>
              <a:rPr lang="ru-RU" sz="1400" dirty="0" smtClean="0"/>
              <a:t>образованием, с 86,9% до 89,2%</a:t>
            </a:r>
            <a:endParaRPr lang="ru-RU" sz="1400" dirty="0" smtClean="0">
              <a:latin typeface="Franklin Gothic Medium" panose="020B0603020102020204" pitchFamily="34" charset="0"/>
            </a:endParaRPr>
          </a:p>
        </p:txBody>
      </p:sp>
      <p:sp>
        <p:nvSpPr>
          <p:cNvPr id="14" name="Пятиугольник 13"/>
          <p:cNvSpPr/>
          <p:nvPr/>
        </p:nvSpPr>
        <p:spPr>
          <a:xfrm>
            <a:off x="240973" y="2324105"/>
            <a:ext cx="8799225" cy="572386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dirty="0" smtClean="0">
                <a:latin typeface="Calibri" panose="020F0502020204030204" pitchFamily="34" charset="0"/>
              </a:rPr>
              <a:t>Доля педагогических работников общеобразовательных организаций, прошедших повышение квалификации, в том числе в центрах непрерывного повышения профессионального мастерства, с 20% до 40%</a:t>
            </a:r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5" name="Пятиугольник 14"/>
          <p:cNvSpPr/>
          <p:nvPr/>
        </p:nvSpPr>
        <p:spPr>
          <a:xfrm>
            <a:off x="240973" y="4620702"/>
            <a:ext cx="8820998" cy="730616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dirty="0"/>
              <a:t>Доля </a:t>
            </a:r>
            <a:r>
              <a:rPr lang="ru-RU" sz="1400" dirty="0" smtClean="0"/>
              <a:t>обучающихся, для которых созданы равные условия получения качественного образования вне зависимости от места их нахождения посредством предоставления доступа к федеральной информационно-сервисной платформе цифровой образовательной среды, с 10% до 20%</a:t>
            </a:r>
            <a:endParaRPr lang="ru-RU" sz="1400" dirty="0" smtClean="0">
              <a:latin typeface="Franklin Gothic Medium" panose="020B0603020102020204" pitchFamily="34" charset="0"/>
            </a:endParaRPr>
          </a:p>
        </p:txBody>
      </p:sp>
      <p:sp>
        <p:nvSpPr>
          <p:cNvPr id="16" name="Пятиугольник 15"/>
          <p:cNvSpPr/>
          <p:nvPr/>
        </p:nvSpPr>
        <p:spPr>
          <a:xfrm>
            <a:off x="240973" y="5469282"/>
            <a:ext cx="8820998" cy="730616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dirty="0"/>
              <a:t>Доля </a:t>
            </a:r>
            <a:r>
              <a:rPr lang="ru-RU" sz="1400" dirty="0" smtClean="0"/>
              <a:t>граждан, получивших услуги в негосударственных, в том числе некоммерческих организациях, в общем числе граждан, получивших услуги в сфере образования, с 3% до 5%</a:t>
            </a:r>
            <a:endParaRPr lang="ru-RU" sz="1400" dirty="0" smtClean="0"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243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235922" y="3320648"/>
            <a:ext cx="1901972" cy="336239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Medium" panose="020B0603020102020204" pitchFamily="34" charset="0"/>
              </a:rPr>
              <a:t>Создание условий для реализации национальной системы профессионального роста</a:t>
            </a:r>
          </a:p>
          <a:p>
            <a:pPr algn="ctr"/>
            <a:r>
              <a:rPr lang="ru-RU" sz="16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Medium" panose="020B0603020102020204" pitchFamily="34" charset="0"/>
              </a:rPr>
              <a:t>педагогических работников, развитие наставничества, кадрового потенциала </a:t>
            </a:r>
            <a:r>
              <a:rPr lang="ru-RU" sz="16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Medium" panose="020B0603020102020204" pitchFamily="34" charset="0"/>
              </a:rPr>
              <a:t>отрасли</a:t>
            </a:r>
            <a:endParaRPr lang="ru-RU" sz="1600" dirty="0">
              <a:solidFill>
                <a:srgbClr val="00B050"/>
              </a:solidFill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: </a:t>
            </a:r>
            <a:r>
              <a:rPr lang="ru-RU" sz="2000" b="1" dirty="0">
                <a:solidFill>
                  <a:srgbClr val="002060"/>
                </a:solidFill>
              </a:rPr>
              <a:t>Обеспечение доступности качественного образования, соответствующего требованиям инновационного развития экономики, современным потребностям общества и каждого жителя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Нефтеюганского </a:t>
            </a:r>
            <a:r>
              <a:rPr lang="ru-RU" sz="2000" b="1" dirty="0">
                <a:solidFill>
                  <a:srgbClr val="002060"/>
                </a:solidFill>
              </a:rPr>
              <a:t>района</a:t>
            </a:r>
            <a:endParaRPr lang="ru-RU" sz="2000" b="1" dirty="0">
              <a:solidFill>
                <a:srgbClr val="002060"/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665826" y="1686009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6390097" y="1651296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3979779" y="1700975"/>
            <a:ext cx="20154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400" b="1" dirty="0" smtClean="0">
                <a:solidFill>
                  <a:schemeClr val="bg1"/>
                </a:solidFill>
              </a:rPr>
              <a:t>Направление расходов</a:t>
            </a:r>
          </a:p>
          <a:p>
            <a:pPr>
              <a:defRPr/>
            </a:pPr>
            <a:r>
              <a:rPr lang="ru-RU" sz="1400" b="1" dirty="0" smtClean="0">
                <a:solidFill>
                  <a:schemeClr val="bg1"/>
                </a:solidFill>
              </a:rPr>
              <a:t> структурного элемента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1600" b="1" dirty="0" smtClean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2471" y="1678391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190752" y="2234103"/>
            <a:ext cx="870401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endParaRPr lang="ru-RU" b="1" dirty="0" smtClean="0">
              <a:solidFill>
                <a:schemeClr val="tx2">
                  <a:lumMod val="50000"/>
                </a:scheme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  <a:p>
            <a:pPr lvl="0" algn="just">
              <a:buClr>
                <a:srgbClr val="FF0000"/>
              </a:buClr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Задача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1: </a:t>
            </a:r>
            <a:r>
              <a:rPr lang="ru-RU" b="1" dirty="0">
                <a:latin typeface="Franklin Gothic Medium" panose="020B0603020102020204" pitchFamily="34" charset="0"/>
              </a:rPr>
              <a:t>Модернизация системы дошкольного, общего и дополнительного образования </a:t>
            </a:r>
            <a:r>
              <a:rPr lang="ru-RU" b="1" dirty="0" smtClean="0">
                <a:latin typeface="Franklin Gothic Medium" panose="020B0603020102020204" pitchFamily="34" charset="0"/>
              </a:rPr>
              <a:t>детей</a:t>
            </a:r>
          </a:p>
          <a:p>
            <a:pPr lvl="0" algn="just">
              <a:buClr>
                <a:srgbClr val="FF0000"/>
              </a:buClr>
            </a:pPr>
            <a:endParaRPr lang="ru-RU" sz="1600" dirty="0">
              <a:solidFill>
                <a:srgbClr val="44546A">
                  <a:lumMod val="50000"/>
                </a:srgb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43483" y="146247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715" y="254930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91314" y="1673598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905209" y="1599085"/>
            <a:ext cx="21259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400" b="1" dirty="0" smtClean="0">
                <a:solidFill>
                  <a:schemeClr val="bg1"/>
                </a:solidFill>
              </a:rPr>
              <a:t>Структурный элемент </a:t>
            </a:r>
          </a:p>
          <a:p>
            <a:pPr algn="ctr">
              <a:defRPr/>
            </a:pPr>
            <a:r>
              <a:rPr lang="ru-RU" sz="1400" b="1" dirty="0" smtClean="0">
                <a:solidFill>
                  <a:schemeClr val="bg1"/>
                </a:solidFill>
              </a:rPr>
              <a:t>(основное мероприятие)</a:t>
            </a:r>
            <a:endParaRPr lang="ru-RU" sz="1400" b="1" dirty="0">
              <a:solidFill>
                <a:schemeClr val="bg1"/>
              </a:solidFill>
            </a:endParaRP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885" y="1599085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5879587" y="3320648"/>
            <a:ext cx="2980896" cy="253814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Заместитель директора </a:t>
            </a:r>
          </a:p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Пайвина С.Д.</a:t>
            </a:r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5879587" y="6007713"/>
            <a:ext cx="3012604" cy="67532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Начальник управления экономики, анализа и целевых программ</a:t>
            </a:r>
          </a:p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Жернова А.М.</a:t>
            </a:r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2246117" y="6007713"/>
            <a:ext cx="3428251" cy="67532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Предоставление социальных льгот, гарантии и компенсации работникам образовательных организаций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246117" y="4801961"/>
            <a:ext cx="3409124" cy="113006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Проведение совещаний, конференций и мероприятий по актуальным вопросам образования. Поддержка наиболее активных участников </a:t>
            </a:r>
            <a:r>
              <a:rPr lang="ru-RU" sz="1400" b="1" dirty="0" err="1">
                <a:solidFill>
                  <a:schemeClr val="accent5">
                    <a:lumMod val="75000"/>
                  </a:schemeClr>
                </a:solidFill>
              </a:rPr>
              <a:t>краудсорсинговых</a:t>
            </a:r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 проектов.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2246116" y="3320648"/>
            <a:ext cx="3393967" cy="71705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Организация курсов повышение квалификации педагогических и руководящих работников</a:t>
            </a: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2246116" y="4009215"/>
            <a:ext cx="3393967" cy="71705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Проведение конкурсов профессионального мастерства и поощрение лучших педагогов</a:t>
            </a:r>
            <a:endParaRPr lang="ru-RU" sz="14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136654" y="3334475"/>
            <a:ext cx="1901972" cy="338798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00B050"/>
                </a:solidFill>
                <a:latin typeface="Franklin Gothic Medium" pitchFamily="34" charset="0"/>
              </a:rPr>
              <a:t>Развитие системы дополнительного образования. Формирование эффективной системы выявления, поддержки и</a:t>
            </a:r>
          </a:p>
          <a:p>
            <a:pPr algn="ctr"/>
            <a:r>
              <a:rPr lang="ru-RU" sz="1600" b="1" dirty="0">
                <a:solidFill>
                  <a:srgbClr val="00B050"/>
                </a:solidFill>
                <a:latin typeface="Franklin Gothic Medium" pitchFamily="34" charset="0"/>
              </a:rPr>
              <a:t>развития способностей и талантов у детей и молодежи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: </a:t>
            </a:r>
            <a:r>
              <a:rPr lang="ru-RU" sz="2000" b="1" dirty="0">
                <a:solidFill>
                  <a:srgbClr val="002060"/>
                </a:solidFill>
              </a:rPr>
              <a:t>Обеспечение доступности качественного образования, соответствующего требованиям инновационного развития экономики, современным потребностям общества и каждого жителя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Нефтеюганского </a:t>
            </a:r>
            <a:r>
              <a:rPr lang="ru-RU" sz="2000" b="1" dirty="0">
                <a:solidFill>
                  <a:srgbClr val="002060"/>
                </a:solidFill>
              </a:rPr>
              <a:t>района</a:t>
            </a:r>
            <a:endParaRPr lang="ru-RU" sz="2000" b="1" dirty="0">
              <a:solidFill>
                <a:srgbClr val="002060"/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876487" y="1709265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Направление расходов</a:t>
            </a:r>
          </a:p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 структурного элемента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6390097" y="1651296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1600" b="1" dirty="0" smtClean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136655" y="2247930"/>
            <a:ext cx="889135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Задача 1: </a:t>
            </a:r>
            <a:r>
              <a:rPr lang="ru-RU" sz="1600" b="1" dirty="0">
                <a:latin typeface="Franklin Gothic Medium" panose="020B0603020102020204" pitchFamily="34" charset="0"/>
              </a:rPr>
              <a:t>Модернизация системы дошкольного, общего и дополнительного образования </a:t>
            </a:r>
            <a:r>
              <a:rPr lang="ru-RU" sz="1600" b="1" dirty="0" smtClean="0">
                <a:latin typeface="Franklin Gothic Medium" panose="020B0603020102020204" pitchFamily="34" charset="0"/>
              </a:rPr>
              <a:t>детей</a:t>
            </a:r>
          </a:p>
          <a:p>
            <a:pPr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Задача 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2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: Развитие вариативности воспитательных систем и технологий, направленных на формирование индивидуальной траектории развития личности ребенка с учетом его потребностей, интересов и способностей.</a:t>
            </a:r>
            <a:endParaRPr lang="ru-RU" sz="1600" b="1" dirty="0" smtClean="0">
              <a:latin typeface="Franklin Gothic Medium" panose="020B0603020102020204" pitchFamily="34" charset="0"/>
            </a:endParaRPr>
          </a:p>
          <a:p>
            <a:pPr lvl="0" algn="just">
              <a:buClr>
                <a:srgbClr val="FF0000"/>
              </a:buClr>
            </a:pPr>
            <a:endParaRPr lang="ru-RU" sz="1600" dirty="0">
              <a:solidFill>
                <a:srgbClr val="44546A">
                  <a:lumMod val="50000"/>
                </a:srgb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43483" y="146247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715" y="254930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91314" y="1673598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Структурный элемент 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(основное мероприятие)</a:t>
            </a:r>
          </a:p>
        </p:txBody>
      </p:sp>
      <p:sp>
        <p:nvSpPr>
          <p:cNvPr id="30" name="Овал 29"/>
          <p:cNvSpPr/>
          <p:nvPr/>
        </p:nvSpPr>
        <p:spPr>
          <a:xfrm>
            <a:off x="3313991" y="1484754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1297" y="1550053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7012248" y="3262318"/>
            <a:ext cx="1801585" cy="82356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Заместитель директора </a:t>
            </a:r>
          </a:p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Пайвина С.Д.</a:t>
            </a:r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7012248" y="4131397"/>
            <a:ext cx="1801585" cy="81412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Заместитель директора </a:t>
            </a: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Пайвина С.Д.</a:t>
            </a:r>
          </a:p>
          <a:p>
            <a:pPr algn="ctr"/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7031865" y="5067083"/>
            <a:ext cx="1801585" cy="64531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Заместитель директора </a:t>
            </a:r>
            <a:endParaRPr lang="ru-RU" sz="14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Пайвина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С.Д.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2183470" y="4131397"/>
            <a:ext cx="4680970" cy="81411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Поддержка способных и талантливых учащихся (организация  и проведение мероприятий по развитию одаренных детей (олимпиады, конкурсы, форумы, профильные классы, смены, учебно-тренировочные сборы и др.)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190409" y="5067084"/>
            <a:ext cx="4674030" cy="64531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Поощрение лучших учащихся (победители олимпиад и конкурсов, выпускники школ, получивших аттестат о среднем образовании с отличием)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2183469" y="5821251"/>
            <a:ext cx="4680970" cy="90121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Проведение мероприятий по совершенствованию воспитательной работы (в том числе конкурсной направленности с обучающимися). Организация и проведение мероприятий по профилактике правонарушений, потребления </a:t>
            </a:r>
            <a:r>
              <a:rPr lang="ru-RU" sz="1200" b="1" dirty="0" err="1">
                <a:solidFill>
                  <a:schemeClr val="accent5">
                    <a:lumMod val="75000"/>
                  </a:schemeClr>
                </a:solidFill>
              </a:rPr>
              <a:t>психоактивных</a:t>
            </a:r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 веществ, алкоголя, </a:t>
            </a:r>
            <a:r>
              <a:rPr lang="ru-RU" sz="1200" b="1" dirty="0" err="1">
                <a:solidFill>
                  <a:schemeClr val="accent5">
                    <a:lumMod val="75000"/>
                  </a:schemeClr>
                </a:solidFill>
              </a:rPr>
              <a:t>табакокурения</a:t>
            </a:r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7031864" y="5814596"/>
            <a:ext cx="1801585" cy="90786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Заместитель директора </a:t>
            </a:r>
            <a:endParaRPr lang="ru-RU" sz="14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Пайвина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С.Д.</a:t>
            </a: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2182432" y="3267388"/>
            <a:ext cx="4682007" cy="81411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100" b="1" dirty="0">
                <a:solidFill>
                  <a:schemeClr val="accent5">
                    <a:lumMod val="75000"/>
                  </a:schemeClr>
                </a:solidFill>
              </a:rPr>
              <a:t>Реализация программы персонифицированного финансирования </a:t>
            </a:r>
            <a:r>
              <a:rPr lang="ru-RU" sz="1100" b="1" dirty="0" smtClean="0">
                <a:solidFill>
                  <a:schemeClr val="accent5">
                    <a:lumMod val="75000"/>
                  </a:schemeClr>
                </a:solidFill>
              </a:rPr>
              <a:t>дополнительного образования </a:t>
            </a:r>
            <a:r>
              <a:rPr lang="ru-RU" sz="1100" b="1" dirty="0">
                <a:solidFill>
                  <a:schemeClr val="accent5">
                    <a:lumMod val="75000"/>
                  </a:schemeClr>
                </a:solidFill>
              </a:rPr>
              <a:t>детей в муниципальном </a:t>
            </a:r>
            <a:r>
              <a:rPr lang="ru-RU" sz="1100" b="1" dirty="0" smtClean="0">
                <a:solidFill>
                  <a:schemeClr val="accent5">
                    <a:lumMod val="75000"/>
                  </a:schemeClr>
                </a:solidFill>
              </a:rPr>
              <a:t> образовании</a:t>
            </a:r>
            <a:r>
              <a:rPr lang="ru-RU" sz="1100" b="1" dirty="0">
                <a:solidFill>
                  <a:schemeClr val="accent5">
                    <a:lumMod val="75000"/>
                  </a:schemeClr>
                </a:solidFill>
              </a:rPr>
              <a:t>, в том числе поддержка негосударственных организаций, реализующих дополнительные общеобразовательные программы</a:t>
            </a:r>
          </a:p>
        </p:txBody>
      </p:sp>
    </p:spTree>
    <p:extLst>
      <p:ext uri="{BB962C8B-B14F-4D97-AF65-F5344CB8AC3E}">
        <p14:creationId xmlns:p14="http://schemas.microsoft.com/office/powerpoint/2010/main" val="255287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323992" y="3091533"/>
            <a:ext cx="1901972" cy="258739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: </a:t>
            </a:r>
            <a:r>
              <a:rPr lang="ru-RU" sz="2000" b="1" dirty="0">
                <a:solidFill>
                  <a:srgbClr val="002060"/>
                </a:solidFill>
              </a:rPr>
              <a:t>Обеспечение доступности качественного образования, соответствующего требованиям инновационного развития экономики, современным потребностям общества и каждого жителя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Нефтеюганского </a:t>
            </a:r>
            <a:r>
              <a:rPr lang="ru-RU" sz="2000" b="1" dirty="0">
                <a:solidFill>
                  <a:srgbClr val="002060"/>
                </a:solidFill>
              </a:rPr>
              <a:t>района</a:t>
            </a:r>
            <a:endParaRPr lang="ru-RU" sz="2000" b="1" dirty="0">
              <a:solidFill>
                <a:srgbClr val="002060"/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47242" y="3532350"/>
            <a:ext cx="185071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Обеспечение </a:t>
            </a:r>
            <a:r>
              <a:rPr lang="ru-RU" sz="20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реализации основных образовательных </a:t>
            </a:r>
            <a:r>
              <a:rPr lang="ru-RU" sz="20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программ</a:t>
            </a:r>
            <a:endParaRPr lang="ru-RU" sz="2000" b="1" dirty="0">
              <a:solidFill>
                <a:srgbClr val="00B050"/>
              </a:solidFill>
            </a:endParaRPr>
          </a:p>
        </p:txBody>
      </p:sp>
      <p:graphicFrame>
        <p:nvGraphicFramePr>
          <p:cNvPr id="5" name="Схема 4"/>
          <p:cNvGraphicFramePr/>
          <p:nvPr>
            <p:extLst/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4026412" y="1687213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Направление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sz="1400" b="1" dirty="0">
                <a:solidFill>
                  <a:schemeClr val="bg1"/>
                </a:solidFill>
              </a:rPr>
              <a:t>расходов</a:t>
            </a:r>
          </a:p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 структурного элемента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6390097" y="1651296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1600" b="1" dirty="0" smtClean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323993" y="2247930"/>
            <a:ext cx="870401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endParaRPr lang="ru-RU" sz="1600" b="1" dirty="0" smtClean="0">
              <a:solidFill>
                <a:schemeClr val="tx2">
                  <a:lumMod val="50000"/>
                </a:scheme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  <a:p>
            <a:pPr lvl="0" algn="just">
              <a:buClr>
                <a:srgbClr val="FF0000"/>
              </a:buClr>
            </a:pP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Задача 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1: </a:t>
            </a:r>
            <a:r>
              <a:rPr lang="ru-RU" sz="1600" b="1" dirty="0">
                <a:latin typeface="Franklin Gothic Medium" panose="020B0603020102020204" pitchFamily="34" charset="0"/>
              </a:rPr>
              <a:t>Модернизация системы дошкольного, общего и дополнительного образования </a:t>
            </a:r>
            <a:r>
              <a:rPr lang="ru-RU" sz="1600" b="1" dirty="0" smtClean="0">
                <a:latin typeface="Franklin Gothic Medium" panose="020B0603020102020204" pitchFamily="34" charset="0"/>
              </a:rPr>
              <a:t>детей</a:t>
            </a:r>
          </a:p>
          <a:p>
            <a:pPr lvl="0" algn="just">
              <a:buClr>
                <a:srgbClr val="FF0000"/>
              </a:buClr>
            </a:pPr>
            <a:endParaRPr lang="ru-RU" sz="1600" b="1" dirty="0">
              <a:solidFill>
                <a:srgbClr val="44546A">
                  <a:lumMod val="50000"/>
                </a:srgb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43483" y="146247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715" y="254930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1045771" y="1695499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Структурный элемент 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(основное мероприятие)</a:t>
            </a:r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637" y="1575309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621231" y="3074948"/>
            <a:ext cx="2361754" cy="36853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Начальник управления экономики, анализа и целевых программ</a:t>
            </a: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Жернова А.М.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2316532" y="5101204"/>
            <a:ext cx="4092136" cy="57772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Организация бесплатного горячего питания обучающихся, получающих начальное общее образование в муниципальных образовательных организациях</a:t>
            </a: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2316532" y="3097380"/>
            <a:ext cx="4088369" cy="96126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Обеспечение деятельности и создание условий для предоставления муниципальных услуг (работ), оказываемых муниципальными образовательными </a:t>
            </a:r>
            <a:r>
              <a:rPr lang="ru-RU" sz="1200" b="1" dirty="0" smtClean="0">
                <a:solidFill>
                  <a:schemeClr val="accent5">
                    <a:lumMod val="75000"/>
                  </a:schemeClr>
                </a:solidFill>
              </a:rPr>
              <a:t>организациями дошкольного, общего и дополнительного образования</a:t>
            </a:r>
            <a:endParaRPr lang="ru-RU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2316532" y="4626405"/>
            <a:ext cx="4088369" cy="41632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Ежемесячное денежное вознаграждение за классное руководство педагогическим работникам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316532" y="4127160"/>
            <a:ext cx="4088369" cy="43758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Предоставления субсидий на возмещение затрат частных образовательных организаций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V="1">
            <a:off x="323992" y="5794833"/>
            <a:ext cx="1932599" cy="959589"/>
          </a:xfrm>
          <a:prstGeom prst="rect">
            <a:avLst/>
          </a:prstGeom>
        </p:spPr>
      </p:pic>
      <p:sp>
        <p:nvSpPr>
          <p:cNvPr id="33" name="Прямоугольник 32"/>
          <p:cNvSpPr/>
          <p:nvPr/>
        </p:nvSpPr>
        <p:spPr>
          <a:xfrm>
            <a:off x="347242" y="5929316"/>
            <a:ext cx="185071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Региональный проект «Патриотическое воспитание граждан Российской Федерации»</a:t>
            </a:r>
            <a:endParaRPr lang="ru-RU" sz="1200" b="1" dirty="0">
              <a:solidFill>
                <a:srgbClr val="00B050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363525" y="5794835"/>
            <a:ext cx="4041376" cy="95958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Проведение мероприятий по обеспечению деятельности советников директора по воспитанию и взаимодействию с детскими общественными объединениями в общеобразовательных организациях за счет средств резервного фонда Правительства Российской Федерации</a:t>
            </a:r>
          </a:p>
        </p:txBody>
      </p:sp>
    </p:spTree>
    <p:extLst>
      <p:ext uri="{BB962C8B-B14F-4D97-AF65-F5344CB8AC3E}">
        <p14:creationId xmlns:p14="http://schemas.microsoft.com/office/powerpoint/2010/main" val="59717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401315" y="5373841"/>
            <a:ext cx="2148067" cy="119747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: </a:t>
            </a:r>
            <a:r>
              <a:rPr lang="ru-RU" sz="2000" b="1" dirty="0">
                <a:solidFill>
                  <a:srgbClr val="002060"/>
                </a:solidFill>
              </a:rPr>
              <a:t>Обеспечение доступности качественного образования, соответствующего требованиям инновационного развития экономики, современным потребностям общества и каждого жителя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Нефтеюганского </a:t>
            </a:r>
            <a:r>
              <a:rPr lang="ru-RU" sz="2000" b="1" dirty="0">
                <a:solidFill>
                  <a:srgbClr val="002060"/>
                </a:solidFill>
              </a:rPr>
              <a:t>района</a:t>
            </a:r>
            <a:endParaRPr lang="ru-RU" sz="2000" b="1" dirty="0">
              <a:solidFill>
                <a:srgbClr val="002060"/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79736" y="4504542"/>
            <a:ext cx="189982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b="1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b="1" dirty="0" smtClean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Развитие </a:t>
            </a:r>
            <a:r>
              <a:rPr lang="ru-RU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системы оценки качества </a:t>
            </a:r>
            <a:r>
              <a:rPr lang="ru-RU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образования 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978377" y="1840724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Направление расходов</a:t>
            </a:r>
          </a:p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 структурного элемента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6764961" y="1846695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6823603" y="1437870"/>
            <a:ext cx="176574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1600" b="1" dirty="0" smtClean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chemeClr val="bg1"/>
                </a:solidFill>
              </a:rPr>
              <a:t>         </a:t>
            </a:r>
          </a:p>
          <a:p>
            <a:pPr algn="ctr">
              <a:defRPr/>
            </a:pPr>
            <a:r>
              <a:rPr lang="ru-RU" sz="1400" b="1" dirty="0" smtClean="0">
                <a:solidFill>
                  <a:schemeClr val="bg1"/>
                </a:solidFill>
              </a:rPr>
              <a:t>Ответственные </a:t>
            </a:r>
            <a:endParaRPr lang="en-US" sz="14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241533" y="160178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3363" y="1688625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379736" y="2721051"/>
            <a:ext cx="870401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endParaRPr lang="ru-RU" sz="1600" b="1" dirty="0" smtClean="0">
              <a:solidFill>
                <a:schemeClr val="tx2">
                  <a:lumMod val="50000"/>
                </a:scheme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  <a:p>
            <a:pPr lvl="0" algn="just">
              <a:buClr>
                <a:srgbClr val="FF0000"/>
              </a:buClr>
            </a:pP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Задача 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1: </a:t>
            </a:r>
            <a:r>
              <a:rPr lang="ru-RU" sz="1600" b="1" dirty="0">
                <a:latin typeface="Franklin Gothic Medium" panose="020B0603020102020204" pitchFamily="34" charset="0"/>
              </a:rPr>
              <a:t>Модернизация системы дошкольного, общего и дополнительного образования </a:t>
            </a:r>
            <a:r>
              <a:rPr lang="ru-RU" sz="1600" b="1" dirty="0" smtClean="0">
                <a:latin typeface="Franklin Gothic Medium" panose="020B0603020102020204" pitchFamily="34" charset="0"/>
              </a:rPr>
              <a:t>детей</a:t>
            </a:r>
          </a:p>
          <a:p>
            <a:pPr lvl="0" algn="just">
              <a:buClr>
                <a:srgbClr val="FF0000"/>
              </a:buClr>
            </a:pPr>
            <a:endParaRPr lang="ru-RU" sz="1600" b="1" dirty="0">
              <a:solidFill>
                <a:srgbClr val="44546A">
                  <a:lumMod val="50000"/>
                </a:srgb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43483" y="146247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715" y="254930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955746" y="1800580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Структурный элемент 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(основное </a:t>
            </a:r>
            <a:r>
              <a:rPr lang="ru-RU" sz="1400" b="1" dirty="0" smtClean="0">
                <a:solidFill>
                  <a:schemeClr val="bg1"/>
                </a:solidFill>
              </a:rPr>
              <a:t>мероприятие)</a:t>
            </a:r>
            <a:endParaRPr lang="ru-RU" sz="1400" dirty="0"/>
          </a:p>
        </p:txBody>
      </p:sp>
      <p:sp>
        <p:nvSpPr>
          <p:cNvPr id="30" name="Овал 29"/>
          <p:cNvSpPr/>
          <p:nvPr/>
        </p:nvSpPr>
        <p:spPr>
          <a:xfrm>
            <a:off x="3446569" y="1624816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1057" y="1634381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355728" y="161883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52" y="1746797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7319590" y="3778359"/>
            <a:ext cx="1596881" cy="279295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Заместитель директора </a:t>
            </a:r>
          </a:p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Скрипова В.П.</a:t>
            </a:r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819204" y="5373841"/>
            <a:ext cx="4264812" cy="119747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Организация и проведение государственной итоговой аттестации обучающихся, освоивших образовательные программы основного общего образования и среднего общего образования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819204" y="3738611"/>
            <a:ext cx="4264812" cy="122895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Внедрение единой федеральной </a:t>
            </a: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информационно-сервисной </a:t>
            </a:r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платформы цифровой образовательной среды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01315" y="3738611"/>
            <a:ext cx="2148067" cy="120972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B050"/>
                </a:solidFill>
                <a:latin typeface="Franklin Gothic Medium" pitchFamily="34" charset="0"/>
              </a:rPr>
              <a:t>Региональный проект "Цифровая образовательная среда" </a:t>
            </a:r>
          </a:p>
        </p:txBody>
      </p:sp>
    </p:spTree>
    <p:extLst>
      <p:ext uri="{BB962C8B-B14F-4D97-AF65-F5344CB8AC3E}">
        <p14:creationId xmlns:p14="http://schemas.microsoft.com/office/powerpoint/2010/main" val="94143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263257" y="3528811"/>
            <a:ext cx="1901972" cy="319365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B050"/>
                </a:solidFill>
                <a:latin typeface="Franklin Gothic Medium" pitchFamily="34" charset="0"/>
              </a:rPr>
              <a:t>Организация отдыха и оздоровления детей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: </a:t>
            </a:r>
            <a:r>
              <a:rPr lang="ru-RU" sz="2000" b="1" dirty="0">
                <a:solidFill>
                  <a:srgbClr val="002060"/>
                </a:solidFill>
              </a:rPr>
              <a:t>Обеспечение доступности качественного образования, соответствующего требованиям инновационного развития экономики, современным потребностям общества и каждого жителя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Нефтеюганского </a:t>
            </a:r>
            <a:r>
              <a:rPr lang="ru-RU" sz="2000" b="1" dirty="0">
                <a:solidFill>
                  <a:srgbClr val="002060"/>
                </a:solidFill>
              </a:rPr>
              <a:t>района</a:t>
            </a:r>
            <a:endParaRPr lang="ru-RU" sz="2000" b="1" dirty="0">
              <a:solidFill>
                <a:srgbClr val="002060"/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858832" y="1685668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Направление расходов</a:t>
            </a:r>
          </a:p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 структурного элемента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6390097" y="1651296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1600" b="1" dirty="0" smtClean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411890" y="2248805"/>
            <a:ext cx="870401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FF0000"/>
              </a:buClr>
            </a:pPr>
            <a:endParaRPr lang="ru-RU" sz="1600" b="1" dirty="0" smtClean="0">
              <a:solidFill>
                <a:schemeClr val="tx2">
                  <a:lumMod val="50000"/>
                </a:scheme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  <a:p>
            <a:pPr algn="just">
              <a:buClr>
                <a:srgbClr val="FF0000"/>
              </a:buClr>
            </a:pP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Задача 2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: Развитие вариативности воспитательных систем и технологий, направленных на формирование индивидуальной траектории развития личности ребенка с учетом его потребностей, интересов и способностей.</a:t>
            </a:r>
            <a:endParaRPr lang="ru-RU" sz="1600" b="1" dirty="0" smtClean="0">
              <a:latin typeface="Franklin Gothic Medium" panose="020B0603020102020204" pitchFamily="34" charset="0"/>
            </a:endParaRPr>
          </a:p>
          <a:p>
            <a:pPr lvl="0" algn="just">
              <a:buClr>
                <a:srgbClr val="FF0000"/>
              </a:buClr>
            </a:pPr>
            <a:endParaRPr lang="ru-RU" sz="1600" dirty="0">
              <a:solidFill>
                <a:srgbClr val="44546A">
                  <a:lumMod val="50000"/>
                </a:srgb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43483" y="146247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715" y="254930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91314" y="1673598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Структурный элемент 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(основное мероприятие)</a:t>
            </a:r>
            <a:endParaRPr lang="ru-RU" sz="1400" dirty="0"/>
          </a:p>
        </p:txBody>
      </p:sp>
      <p:sp>
        <p:nvSpPr>
          <p:cNvPr id="30" name="Овал 29"/>
          <p:cNvSpPr/>
          <p:nvPr/>
        </p:nvSpPr>
        <p:spPr>
          <a:xfrm>
            <a:off x="3275389" y="1512696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7021" y="1523456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7024223" y="3569375"/>
            <a:ext cx="1801585" cy="315308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Секретарь комиссии </a:t>
            </a:r>
          </a:p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Боднюк Е.В.</a:t>
            </a:r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2393523" y="3947651"/>
            <a:ext cx="4340466" cy="81842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Организация оздоровительных лагерей дневного пребывания, лагерей палаточного типа, лагерей труда и отдыха на базе образовательных учреждений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393523" y="4858763"/>
            <a:ext cx="4336397" cy="57717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Обеспечение комплекса мер по безопасности  отдыха детей и молодежи 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2393523" y="6248719"/>
            <a:ext cx="4326592" cy="47374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Мероприятия по развитию системы отдыха и оздоровления детей</a:t>
            </a: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2393523" y="3569375"/>
            <a:ext cx="4340603" cy="29604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Предоставление путевок детям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2393522" y="5528632"/>
            <a:ext cx="4336397" cy="63317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Организация питания в  лагерях с дневным пребыванием детей, палаточных лагерях, лагерях труда и отдыха с дневным пребыванием детей</a:t>
            </a:r>
          </a:p>
        </p:txBody>
      </p:sp>
    </p:spTree>
    <p:extLst>
      <p:ext uri="{BB962C8B-B14F-4D97-AF65-F5344CB8AC3E}">
        <p14:creationId xmlns:p14="http://schemas.microsoft.com/office/powerpoint/2010/main" val="39290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4945</TotalTime>
  <Words>1927</Words>
  <Application>Microsoft Office PowerPoint</Application>
  <PresentationFormat>Экран (4:3)</PresentationFormat>
  <Paragraphs>331</Paragraphs>
  <Slides>16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Calibri</vt:lpstr>
      <vt:lpstr>Calibri Light</vt:lpstr>
      <vt:lpstr>Franklin Gothic Book</vt:lpstr>
      <vt:lpstr>Franklin Gothic Heavy</vt:lpstr>
      <vt:lpstr>Franklin Gothic Medium</vt:lpstr>
      <vt:lpstr>Times New Roman</vt:lpstr>
      <vt:lpstr>Office Theme</vt:lpstr>
      <vt:lpstr>Публичная декларация муниципальной программы Нефтеюганского района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Долматова Вера Александровна</cp:lastModifiedBy>
  <cp:revision>510</cp:revision>
  <cp:lastPrinted>2021-04-30T10:37:50Z</cp:lastPrinted>
  <dcterms:created xsi:type="dcterms:W3CDTF">2018-09-04T12:10:47Z</dcterms:created>
  <dcterms:modified xsi:type="dcterms:W3CDTF">2023-03-20T05:15:43Z</dcterms:modified>
</cp:coreProperties>
</file>