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8" r:id="rId3"/>
    <p:sldId id="298" r:id="rId4"/>
    <p:sldId id="302" r:id="rId5"/>
    <p:sldId id="303" r:id="rId6"/>
    <p:sldId id="311" r:id="rId7"/>
    <p:sldId id="312" r:id="rId8"/>
    <p:sldId id="313" r:id="rId9"/>
    <p:sldId id="314" r:id="rId10"/>
    <p:sldId id="316" r:id="rId11"/>
    <p:sldId id="315" r:id="rId12"/>
    <p:sldId id="317" r:id="rId13"/>
    <p:sldId id="318" r:id="rId14"/>
    <p:sldId id="319" r:id="rId15"/>
    <p:sldId id="320" r:id="rId16"/>
    <p:sldId id="321" r:id="rId17"/>
    <p:sldId id="310" r:id="rId18"/>
    <p:sldId id="290" r:id="rId19"/>
    <p:sldId id="325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BF6FE"/>
    <a:srgbClr val="2B7885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8514" autoAdjust="0"/>
  </p:normalViewPr>
  <p:slideViewPr>
    <p:cSldViewPr snapToGrid="0">
      <p:cViewPr>
        <p:scale>
          <a:sx n="90" d="100"/>
          <a:sy n="90" d="100"/>
        </p:scale>
        <p:origin x="-2244" y="-65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 sz="1600" b="0">
                <a:solidFill>
                  <a:schemeClr val="tx2">
                    <a:lumMod val="50000"/>
                  </a:schemeClr>
                </a:solidFill>
              </a:defRPr>
            </a:pPr>
            <a:r>
              <a:rPr lang="ru-RU" sz="1600" b="0">
                <a:solidFill>
                  <a:schemeClr val="tx2">
                    <a:lumMod val="50000"/>
                  </a:schemeClr>
                </a:solidFill>
              </a:rPr>
              <a:t>2019 год</a:t>
            </a:r>
          </a:p>
        </c:rich>
      </c:tx>
      <c:layout>
        <c:manualLayout>
          <c:xMode val="edge"/>
          <c:yMode val="edge"/>
          <c:x val="0.40297895796917593"/>
          <c:y val="1.6103774242837331E-2"/>
        </c:manualLayout>
      </c:layout>
      <c:overlay val="0"/>
    </c:title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3"/>
      </c:doughnutChart>
    </c:plotArea>
    <c:plotVisOnly val="1"/>
    <c:dispBlanksAs val="zero"/>
    <c:showDLblsOverMax val="0"/>
  </c:chart>
  <c:txPr>
    <a:bodyPr/>
    <a:lstStyle/>
    <a:p>
      <a:pPr>
        <a:defRPr sz="1800" b="1">
          <a:latin typeface="Franklin Gothic Medium" pitchFamily="34" charset="0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19435131408225"/>
          <c:y val="0.25363288821971686"/>
          <c:w val="0.77709231717298133"/>
          <c:h val="0.45308626570513721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30928">
              <a:noFill/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Pt>
            <c:idx val="0"/>
            <c:bubble3D val="0"/>
            <c:spPr>
              <a:solidFill>
                <a:srgbClr val="FFCC00"/>
              </a:solidFill>
              <a:ln w="30928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CC99FF"/>
              </a:solidFill>
              <a:ln w="30928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rgbClr val="33CCCC"/>
              </a:solidFill>
              <a:ln w="30928"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-4.8014086408525607E-2"/>
                  <c:y val="0.19704008841472009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r>
                      <a:rPr lang="ru-RU" dirty="0" smtClean="0"/>
                      <a:t>83,6823</a:t>
                    </a:r>
                    <a:r>
                      <a:rPr lang="en-US" dirty="0" smtClean="0"/>
                      <a:t>0000 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8132927675077934E-2"/>
                  <c:y val="-2.10038851404570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3400068075852255E-2"/>
                  <c:y val="-8.20493411179852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7.9292757507399378E-2"/>
                  <c:y val="-9.406707712410064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Franklin Gothic Book" pitchFamily="34" charset="0"/>
                      </a:rPr>
                      <a:t> </a:t>
                    </a:r>
                    <a:r>
                      <a:rPr lang="ru-RU" dirty="0" smtClean="0">
                        <a:latin typeface="Franklin Gothic Book" pitchFamily="34" charset="0"/>
                      </a:rPr>
                      <a:t>0,0</a:t>
                    </a:r>
                    <a:r>
                      <a:rPr lang="en-US" dirty="0" smtClean="0">
                        <a:latin typeface="Franklin Gothic Book" pitchFamily="34" charset="0"/>
                      </a:rPr>
                      <a:t>    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delete val="1"/>
            </c:dLbl>
            <c:spPr>
              <a:noFill/>
              <a:ln w="30928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Franklin Gothic Book" pitchFamily="34" charset="0"/>
                    <a:ea typeface="Arial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Sheet1!$B$1:$F$1</c:f>
              <c:strCache>
                <c:ptCount val="4"/>
                <c:pt idx="0">
                  <c:v>Бюджет ХМАО-Югры</c:v>
                </c:pt>
                <c:pt idx="1">
                  <c:v>Бюджет Нефтеюганского района</c:v>
                </c:pt>
                <c:pt idx="2">
                  <c:v>Иные источники</c:v>
                </c:pt>
                <c:pt idx="3">
                  <c:v>Средства поселений</c:v>
                </c:pt>
              </c:strCache>
            </c:strRef>
          </c:cat>
          <c:val>
            <c:numRef>
              <c:f>Sheet1!$B$2:$F$2</c:f>
              <c:numCache>
                <c:formatCode>_-* #,##0.00000000_р_._-;\-* #,##0.00000000_р_._-;_-* "-"??_р_._-;_-@_-</c:formatCode>
                <c:ptCount val="5"/>
                <c:pt idx="0">
                  <c:v>183.6823</c:v>
                </c:pt>
                <c:pt idx="1">
                  <c:v>113.19119999999999</c:v>
                </c:pt>
                <c:pt idx="2">
                  <c:v>116.4072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30928">
          <a:noFill/>
        </a:ln>
      </c:spPr>
    </c:plotArea>
    <c:legend>
      <c:legendPos val="b"/>
      <c:legendEntry>
        <c:idx val="0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100" b="1" i="0" u="none" strike="noStrike" baseline="0">
                <a:ln>
                  <a:noFill/>
                </a:ln>
                <a:solidFill>
                  <a:srgbClr val="000000"/>
                </a:solidFill>
                <a:latin typeface="Franklin Gothic Book" pitchFamily="34" charset="0"/>
                <a:ea typeface="Arial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delete val="1"/>
      </c:legendEntry>
      <c:layout>
        <c:manualLayout>
          <c:xMode val="edge"/>
          <c:yMode val="edge"/>
          <c:x val="1.1717656683305929E-2"/>
          <c:y val="0.73222191729940456"/>
          <c:w val="0.38268531797045174"/>
          <c:h val="0.25936303070150674"/>
        </c:manualLayout>
      </c:layout>
      <c:overlay val="0"/>
      <c:spPr>
        <a:noFill/>
        <a:ln w="15464">
          <a:solidFill>
            <a:schemeClr val="bg1"/>
          </a:solidFill>
          <a:prstDash val="solid"/>
        </a:ln>
      </c:spPr>
      <c:txPr>
        <a:bodyPr/>
        <a:lstStyle/>
        <a:p>
          <a:pPr>
            <a:defRPr sz="2000" b="1" i="0" u="none" strike="noStrike" baseline="0">
              <a:ln>
                <a:noFill/>
              </a:ln>
              <a:solidFill>
                <a:srgbClr val="000000"/>
              </a:solidFill>
              <a:latin typeface="Franklin Gothic Book" pitchFamily="34" charset="0"/>
              <a:ea typeface="Arial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2131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4AB5F-1AF7-496F-8BCC-C35E3C6F7EB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6E5AD-B9B2-497D-AA2F-97C61C6881D4}">
      <dgm:prSet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smtClean="0"/>
            <a:t>Ответственный исполнитель</a:t>
          </a:r>
          <a:endParaRPr lang="ru-RU"/>
        </a:p>
      </dgm:t>
    </dgm:pt>
    <dgm:pt modelId="{B553E6F0-CD07-48DD-B1EB-0DF3A6464653}" type="parTrans" cxnId="{86713071-1FED-4D30-846C-19FC498EEFDD}">
      <dgm:prSet/>
      <dgm:spPr/>
      <dgm:t>
        <a:bodyPr/>
        <a:lstStyle/>
        <a:p>
          <a:endParaRPr lang="ru-RU"/>
        </a:p>
      </dgm:t>
    </dgm:pt>
    <dgm:pt modelId="{50F8C18B-D0C4-4703-90D2-5334648A4821}" type="sibTrans" cxnId="{86713071-1FED-4D30-846C-19FC498EEFDD}">
      <dgm:prSet/>
      <dgm:spPr/>
      <dgm:t>
        <a:bodyPr/>
        <a:lstStyle/>
        <a:p>
          <a:endParaRPr lang="ru-RU"/>
        </a:p>
      </dgm:t>
    </dgm:pt>
    <dgm:pt modelId="{FF98AC0A-63C7-4ACF-9A3C-6487E92E2F98}" type="pres">
      <dgm:prSet presAssocID="{AC74AB5F-1AF7-496F-8BCC-C35E3C6F7E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C22A98-F6D8-4FC5-B611-69DCA439A2A9}" type="pres">
      <dgm:prSet presAssocID="{7356E5AD-B9B2-497D-AA2F-97C61C6881D4}" presName="parTxOnly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713071-1FED-4D30-846C-19FC498EEFDD}" srcId="{AC74AB5F-1AF7-496F-8BCC-C35E3C6F7EBF}" destId="{7356E5AD-B9B2-497D-AA2F-97C61C6881D4}" srcOrd="0" destOrd="0" parTransId="{B553E6F0-CD07-48DD-B1EB-0DF3A6464653}" sibTransId="{50F8C18B-D0C4-4703-90D2-5334648A4821}"/>
    <dgm:cxn modelId="{47F86ED3-D91E-4741-A78D-E343475069AF}" type="presOf" srcId="{AC74AB5F-1AF7-496F-8BCC-C35E3C6F7EBF}" destId="{FF98AC0A-63C7-4ACF-9A3C-6487E92E2F98}" srcOrd="0" destOrd="0" presId="urn:microsoft.com/office/officeart/2005/8/layout/hChevron3"/>
    <dgm:cxn modelId="{BD166DC7-0682-43EE-A83F-BEC353105B5D}" type="presOf" srcId="{7356E5AD-B9B2-497D-AA2F-97C61C6881D4}" destId="{FAC22A98-F6D8-4FC5-B611-69DCA439A2A9}" srcOrd="0" destOrd="0" presId="urn:microsoft.com/office/officeart/2005/8/layout/hChevron3"/>
    <dgm:cxn modelId="{156FC2EE-F173-473E-B2BD-5F037DF4FAFF}" type="presParOf" srcId="{FF98AC0A-63C7-4ACF-9A3C-6487E92E2F98}" destId="{FAC22A98-F6D8-4FC5-B611-69DCA439A2A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3D968C7-3292-4B0E-B4CD-84B201DF937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F2005-9C29-432F-96A3-893DF7B99E3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6B19801-52A7-450E-BFD4-2CFDAAC592B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9F74E7-0E9C-459D-B52B-A041AC790CEC}" type="doc">
      <dgm:prSet loTypeId="urn:microsoft.com/office/officeart/2008/layout/VerticalCurvedList" loCatId="list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56ABA659-80AC-472F-9550-93CFF7FB8CDE}">
      <dgm:prSet phldrT="[Текст]"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800" b="1" dirty="0" smtClean="0"/>
            <a:t>Департамент имущественных отношений </a:t>
          </a:r>
          <a:r>
            <a:rPr lang="ru-RU" sz="1800" b="1" dirty="0" err="1" smtClean="0"/>
            <a:t>Нефтеюганского</a:t>
          </a:r>
          <a:r>
            <a:rPr lang="ru-RU" sz="1800" b="1" dirty="0" smtClean="0"/>
            <a:t> района</a:t>
          </a:r>
        </a:p>
      </dgm:t>
    </dgm:pt>
    <dgm:pt modelId="{3F2F621F-1C57-44CC-BFE4-ADC2C7B03D21}" type="parTrans" cxnId="{275DFA01-C4E4-4090-B307-44CD9EB8BEDA}">
      <dgm:prSet/>
      <dgm:spPr/>
      <dgm:t>
        <a:bodyPr/>
        <a:lstStyle/>
        <a:p>
          <a:endParaRPr lang="ru-RU"/>
        </a:p>
      </dgm:t>
    </dgm:pt>
    <dgm:pt modelId="{7071DF35-B949-42AF-8893-0B2669C16668}" type="sibTrans" cxnId="{275DFA01-C4E4-4090-B307-44CD9EB8BEDA}">
      <dgm:prSet/>
      <dgm:spPr>
        <a:sp3d z="-110000">
          <a:bevelT w="165100" prst="coolSlant"/>
        </a:sp3d>
      </dgm:spPr>
      <dgm:t>
        <a:bodyPr/>
        <a:lstStyle/>
        <a:p>
          <a:endParaRPr lang="ru-RU"/>
        </a:p>
      </dgm:t>
    </dgm:pt>
    <dgm:pt modelId="{0F0C4102-3396-4883-9157-41AA2B3F5235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600" b="1" dirty="0" smtClean="0"/>
            <a:t>МКУ «Управление капитального строительства и жилищно-коммунального комплекса </a:t>
          </a:r>
          <a:r>
            <a:rPr lang="ru-RU" sz="1600" b="1" dirty="0" err="1" smtClean="0"/>
            <a:t>Нефтеюганского</a:t>
          </a:r>
          <a:r>
            <a:rPr lang="ru-RU" sz="1600" b="1" dirty="0" smtClean="0"/>
            <a:t> района</a:t>
          </a:r>
        </a:p>
      </dgm:t>
    </dgm:pt>
    <dgm:pt modelId="{C22778F5-1AF3-4F78-8C43-F50FF757F215}" type="parTrans" cxnId="{2296428E-FAF1-4DEA-840E-6927AED88805}">
      <dgm:prSet/>
      <dgm:spPr/>
      <dgm:t>
        <a:bodyPr/>
        <a:lstStyle/>
        <a:p>
          <a:endParaRPr lang="ru-RU"/>
        </a:p>
      </dgm:t>
    </dgm:pt>
    <dgm:pt modelId="{6698ABCD-E6B1-4603-9277-7C0905E5B5EA}" type="sibTrans" cxnId="{2296428E-FAF1-4DEA-840E-6927AED88805}">
      <dgm:prSet/>
      <dgm:spPr/>
      <dgm:t>
        <a:bodyPr/>
        <a:lstStyle/>
        <a:p>
          <a:endParaRPr lang="ru-RU"/>
        </a:p>
      </dgm:t>
    </dgm:pt>
    <dgm:pt modelId="{11208C57-B88F-45BE-A50B-E78809C90363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700" b="1" dirty="0" smtClean="0"/>
            <a:t>Администрации поселений </a:t>
          </a:r>
          <a:r>
            <a:rPr lang="ru-RU" sz="1700" b="1" dirty="0" err="1" smtClean="0"/>
            <a:t>Нефтеюганского</a:t>
          </a:r>
          <a:r>
            <a:rPr lang="ru-RU" sz="1700" b="1" dirty="0" smtClean="0"/>
            <a:t> района</a:t>
          </a:r>
        </a:p>
      </dgm:t>
    </dgm:pt>
    <dgm:pt modelId="{9EC5656F-546B-4534-A8E2-96927DB1AA74}" type="sibTrans" cxnId="{737C4EB2-4A3E-4F14-8FAC-E717136DEB21}">
      <dgm:prSet/>
      <dgm:spPr/>
      <dgm:t>
        <a:bodyPr/>
        <a:lstStyle/>
        <a:p>
          <a:endParaRPr lang="ru-RU"/>
        </a:p>
      </dgm:t>
    </dgm:pt>
    <dgm:pt modelId="{CA7D1784-E028-4F0C-A59F-B2531785D1CF}" type="parTrans" cxnId="{737C4EB2-4A3E-4F14-8FAC-E717136DEB21}">
      <dgm:prSet/>
      <dgm:spPr/>
      <dgm:t>
        <a:bodyPr/>
        <a:lstStyle/>
        <a:p>
          <a:endParaRPr lang="ru-RU"/>
        </a:p>
      </dgm:t>
    </dgm:pt>
    <dgm:pt modelId="{A672A288-33EB-4D67-B28F-EE8746FE393E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800" b="1" baseline="0" dirty="0" smtClean="0"/>
            <a:t>Департамент образования и молодёжной политики </a:t>
          </a:r>
          <a:r>
            <a:rPr lang="ru-RU" sz="1800" b="1" baseline="0" dirty="0" err="1" smtClean="0"/>
            <a:t>Нефтеюганского</a:t>
          </a:r>
          <a:r>
            <a:rPr lang="ru-RU" sz="1800" b="1" baseline="0" dirty="0" smtClean="0"/>
            <a:t> района</a:t>
          </a:r>
        </a:p>
      </dgm:t>
    </dgm:pt>
    <dgm:pt modelId="{2416E92D-09D4-4DEC-BA9F-71B826BBA165}" type="parTrans" cxnId="{BE4FD8CC-E8D6-43D1-9FF5-9986EC34D93B}">
      <dgm:prSet/>
      <dgm:spPr/>
      <dgm:t>
        <a:bodyPr/>
        <a:lstStyle/>
        <a:p>
          <a:endParaRPr lang="ru-RU"/>
        </a:p>
      </dgm:t>
    </dgm:pt>
    <dgm:pt modelId="{FEEF0C4C-9A31-4EE9-9406-ED2BED644323}" type="sibTrans" cxnId="{BE4FD8CC-E8D6-43D1-9FF5-9986EC34D93B}">
      <dgm:prSet/>
      <dgm:spPr/>
      <dgm:t>
        <a:bodyPr/>
        <a:lstStyle/>
        <a:p>
          <a:endParaRPr lang="ru-RU"/>
        </a:p>
      </dgm:t>
    </dgm:pt>
    <dgm:pt modelId="{5A9C3BB0-4250-4E2E-AF14-C887246D1A49}" type="pres">
      <dgm:prSet presAssocID="{7E9F74E7-0E9C-459D-B52B-A041AC790CE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DDC656E2-1D52-4E23-BDF2-727110A03693}" type="pres">
      <dgm:prSet presAssocID="{7E9F74E7-0E9C-459D-B52B-A041AC790CEC}" presName="Name1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6537A67F-372C-4082-805E-DD82A8AD8DBB}" type="pres">
      <dgm:prSet presAssocID="{7E9F74E7-0E9C-459D-B52B-A041AC790CEC}" presName="cycle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53EF6BCC-8570-4A4A-B2E6-AE821C9AC326}" type="pres">
      <dgm:prSet presAssocID="{7E9F74E7-0E9C-459D-B52B-A041AC790CEC}" presName="srcNode" presStyleLbl="node1" presStyleIdx="0" presStyleCnt="4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5B90E0DA-D070-4955-99F8-D78415703AB1}" type="pres">
      <dgm:prSet presAssocID="{7E9F74E7-0E9C-459D-B52B-A041AC790CEC}" presName="conn" presStyleLbl="parChTrans1D2" presStyleIdx="0" presStyleCnt="1"/>
      <dgm:spPr/>
      <dgm:t>
        <a:bodyPr/>
        <a:lstStyle/>
        <a:p>
          <a:endParaRPr lang="ru-RU"/>
        </a:p>
      </dgm:t>
    </dgm:pt>
    <dgm:pt modelId="{45F89BB6-3F30-420F-8EF5-1E5CFC03F9AB}" type="pres">
      <dgm:prSet presAssocID="{7E9F74E7-0E9C-459D-B52B-A041AC790CEC}" presName="extraNode" presStyleLbl="node1" presStyleIdx="0" presStyleCnt="4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807B9D69-7170-4949-8EF1-BB0249F5F1D2}" type="pres">
      <dgm:prSet presAssocID="{7E9F74E7-0E9C-459D-B52B-A041AC790CEC}" presName="dstNode" presStyleLbl="node1" presStyleIdx="0" presStyleCnt="4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95FD0B26-C6A4-42BF-8FF4-A35440E1C72F}" type="pres">
      <dgm:prSet presAssocID="{56ABA659-80AC-472F-9550-93CFF7FB8CDE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3012D4-11AB-46AC-969E-BAAEF77B5A93}" type="pres">
      <dgm:prSet presAssocID="{56ABA659-80AC-472F-9550-93CFF7FB8CDE}" presName="accent_1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9EBA85B8-E015-41D7-BF01-F18411CBFA6E}" type="pres">
      <dgm:prSet presAssocID="{56ABA659-80AC-472F-9550-93CFF7FB8CDE}" presName="accentRepeatNode" presStyleLbl="solidFgAcc1" presStyleIdx="0" presStyleCnt="4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  <dgm:pt modelId="{962971F7-538D-4048-8338-4281DE70CC8B}" type="pres">
      <dgm:prSet presAssocID="{0F0C4102-3396-4883-9157-41AA2B3F5235}" presName="text_2" presStyleLbl="node1" presStyleIdx="1" presStyleCnt="4" custScaleY="1197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874AC-959B-415F-A4AC-C87C5C4353A9}" type="pres">
      <dgm:prSet presAssocID="{0F0C4102-3396-4883-9157-41AA2B3F5235}" presName="accent_2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F5E901DF-01F2-487E-880B-44DAE1123583}" type="pres">
      <dgm:prSet presAssocID="{0F0C4102-3396-4883-9157-41AA2B3F5235}" presName="accentRepeatNode" presStyleLbl="solidFgAcc1" presStyleIdx="1" presStyleCnt="4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  <dgm:pt modelId="{13577947-C079-458C-9ACA-6772B2B5454F}" type="pres">
      <dgm:prSet presAssocID="{11208C57-B88F-45BE-A50B-E78809C90363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8C6368-82A7-4573-BADC-B5100C325758}" type="pres">
      <dgm:prSet presAssocID="{11208C57-B88F-45BE-A50B-E78809C90363}" presName="accent_3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30382C4C-BC3D-4587-A163-FDD82350536A}" type="pres">
      <dgm:prSet presAssocID="{11208C57-B88F-45BE-A50B-E78809C90363}" presName="accentRepeatNode" presStyleLbl="solidFgAcc1" presStyleIdx="2" presStyleCnt="4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  <dgm:pt modelId="{E7C240DF-1672-4854-B968-EC2B71D9E47E}" type="pres">
      <dgm:prSet presAssocID="{A672A288-33EB-4D67-B28F-EE8746FE393E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CF9B25-A408-4072-AD7D-BA0CA806AE19}" type="pres">
      <dgm:prSet presAssocID="{A672A288-33EB-4D67-B28F-EE8746FE393E}" presName="accent_4" presStyleCnt="0"/>
      <dgm:spPr>
        <a:sp3d>
          <a:bevelT w="165100" prst="coolSlant"/>
        </a:sp3d>
      </dgm:spPr>
      <dgm:t>
        <a:bodyPr/>
        <a:lstStyle/>
        <a:p>
          <a:endParaRPr lang="ru-RU"/>
        </a:p>
      </dgm:t>
    </dgm:pt>
    <dgm:pt modelId="{003FC3A8-9977-4CAB-BAEC-217862A26359}" type="pres">
      <dgm:prSet presAssocID="{A672A288-33EB-4D67-B28F-EE8746FE393E}" presName="accentRepeatNode" presStyleLbl="solidFgAcc1" presStyleIdx="3" presStyleCnt="4"/>
      <dgm:spPr>
        <a:sp3d z="57200" extrusionH="600" contourW="3000">
          <a:bevelT w="48600" h="18600" prst="coolSlant"/>
          <a:bevelB w="48600" h="8600" prst="relaxedInset"/>
        </a:sp3d>
      </dgm:spPr>
      <dgm:t>
        <a:bodyPr/>
        <a:lstStyle/>
        <a:p>
          <a:endParaRPr lang="ru-RU"/>
        </a:p>
      </dgm:t>
    </dgm:pt>
  </dgm:ptLst>
  <dgm:cxnLst>
    <dgm:cxn modelId="{E9B41BD8-6D8A-4CF9-8FA0-3FE1B96E2767}" type="presOf" srcId="{11208C57-B88F-45BE-A50B-E78809C90363}" destId="{13577947-C079-458C-9ACA-6772B2B5454F}" srcOrd="0" destOrd="0" presId="urn:microsoft.com/office/officeart/2008/layout/VerticalCurvedList"/>
    <dgm:cxn modelId="{4E48C8E3-F141-41F5-8FFF-C0A19E088F21}" type="presOf" srcId="{7071DF35-B949-42AF-8893-0B2669C16668}" destId="{5B90E0DA-D070-4955-99F8-D78415703AB1}" srcOrd="0" destOrd="0" presId="urn:microsoft.com/office/officeart/2008/layout/VerticalCurvedList"/>
    <dgm:cxn modelId="{0799DF47-EC3F-43E8-8802-4B7182D616EC}" type="presOf" srcId="{0F0C4102-3396-4883-9157-41AA2B3F5235}" destId="{962971F7-538D-4048-8338-4281DE70CC8B}" srcOrd="0" destOrd="0" presId="urn:microsoft.com/office/officeart/2008/layout/VerticalCurvedList"/>
    <dgm:cxn modelId="{546BE09A-2AA0-45BE-847B-A2C480E30EAE}" type="presOf" srcId="{A672A288-33EB-4D67-B28F-EE8746FE393E}" destId="{E7C240DF-1672-4854-B968-EC2B71D9E47E}" srcOrd="0" destOrd="0" presId="urn:microsoft.com/office/officeart/2008/layout/VerticalCurvedList"/>
    <dgm:cxn modelId="{737C4EB2-4A3E-4F14-8FAC-E717136DEB21}" srcId="{7E9F74E7-0E9C-459D-B52B-A041AC790CEC}" destId="{11208C57-B88F-45BE-A50B-E78809C90363}" srcOrd="2" destOrd="0" parTransId="{CA7D1784-E028-4F0C-A59F-B2531785D1CF}" sibTransId="{9EC5656F-546B-4534-A8E2-96927DB1AA74}"/>
    <dgm:cxn modelId="{BE4FD8CC-E8D6-43D1-9FF5-9986EC34D93B}" srcId="{7E9F74E7-0E9C-459D-B52B-A041AC790CEC}" destId="{A672A288-33EB-4D67-B28F-EE8746FE393E}" srcOrd="3" destOrd="0" parTransId="{2416E92D-09D4-4DEC-BA9F-71B826BBA165}" sibTransId="{FEEF0C4C-9A31-4EE9-9406-ED2BED644323}"/>
    <dgm:cxn modelId="{DC9DEF08-BAE0-4484-9CC7-AF676F8A00E2}" type="presOf" srcId="{56ABA659-80AC-472F-9550-93CFF7FB8CDE}" destId="{95FD0B26-C6A4-42BF-8FF4-A35440E1C72F}" srcOrd="0" destOrd="0" presId="urn:microsoft.com/office/officeart/2008/layout/VerticalCurvedList"/>
    <dgm:cxn modelId="{275DFA01-C4E4-4090-B307-44CD9EB8BEDA}" srcId="{7E9F74E7-0E9C-459D-B52B-A041AC790CEC}" destId="{56ABA659-80AC-472F-9550-93CFF7FB8CDE}" srcOrd="0" destOrd="0" parTransId="{3F2F621F-1C57-44CC-BFE4-ADC2C7B03D21}" sibTransId="{7071DF35-B949-42AF-8893-0B2669C16668}"/>
    <dgm:cxn modelId="{503CD6B1-7DBE-4436-923C-BC97BAE61D70}" type="presOf" srcId="{7E9F74E7-0E9C-459D-B52B-A041AC790CEC}" destId="{5A9C3BB0-4250-4E2E-AF14-C887246D1A49}" srcOrd="0" destOrd="0" presId="urn:microsoft.com/office/officeart/2008/layout/VerticalCurvedList"/>
    <dgm:cxn modelId="{2296428E-FAF1-4DEA-840E-6927AED88805}" srcId="{7E9F74E7-0E9C-459D-B52B-A041AC790CEC}" destId="{0F0C4102-3396-4883-9157-41AA2B3F5235}" srcOrd="1" destOrd="0" parTransId="{C22778F5-1AF3-4F78-8C43-F50FF757F215}" sibTransId="{6698ABCD-E6B1-4603-9277-7C0905E5B5EA}"/>
    <dgm:cxn modelId="{D5F2BA71-084F-4C17-B23D-9DFEF3F8D921}" type="presParOf" srcId="{5A9C3BB0-4250-4E2E-AF14-C887246D1A49}" destId="{DDC656E2-1D52-4E23-BDF2-727110A03693}" srcOrd="0" destOrd="0" presId="urn:microsoft.com/office/officeart/2008/layout/VerticalCurvedList"/>
    <dgm:cxn modelId="{24CE116B-583F-404C-8E51-8211D7C52F29}" type="presParOf" srcId="{DDC656E2-1D52-4E23-BDF2-727110A03693}" destId="{6537A67F-372C-4082-805E-DD82A8AD8DBB}" srcOrd="0" destOrd="0" presId="urn:microsoft.com/office/officeart/2008/layout/VerticalCurvedList"/>
    <dgm:cxn modelId="{A909DADE-AA4D-44A8-ADF3-59BA6F54D585}" type="presParOf" srcId="{6537A67F-372C-4082-805E-DD82A8AD8DBB}" destId="{53EF6BCC-8570-4A4A-B2E6-AE821C9AC326}" srcOrd="0" destOrd="0" presId="urn:microsoft.com/office/officeart/2008/layout/VerticalCurvedList"/>
    <dgm:cxn modelId="{D01DDEF6-DE44-4830-9C8B-73D886BE6AC8}" type="presParOf" srcId="{6537A67F-372C-4082-805E-DD82A8AD8DBB}" destId="{5B90E0DA-D070-4955-99F8-D78415703AB1}" srcOrd="1" destOrd="0" presId="urn:microsoft.com/office/officeart/2008/layout/VerticalCurvedList"/>
    <dgm:cxn modelId="{9F49C116-5B64-4FEC-AF55-AB37E906A07A}" type="presParOf" srcId="{6537A67F-372C-4082-805E-DD82A8AD8DBB}" destId="{45F89BB6-3F30-420F-8EF5-1E5CFC03F9AB}" srcOrd="2" destOrd="0" presId="urn:microsoft.com/office/officeart/2008/layout/VerticalCurvedList"/>
    <dgm:cxn modelId="{772D9D59-1F4A-4C87-8D8D-7DBA72DD3DC6}" type="presParOf" srcId="{6537A67F-372C-4082-805E-DD82A8AD8DBB}" destId="{807B9D69-7170-4949-8EF1-BB0249F5F1D2}" srcOrd="3" destOrd="0" presId="urn:microsoft.com/office/officeart/2008/layout/VerticalCurvedList"/>
    <dgm:cxn modelId="{F162A34F-DE60-4066-B904-89C61C4EA54A}" type="presParOf" srcId="{DDC656E2-1D52-4E23-BDF2-727110A03693}" destId="{95FD0B26-C6A4-42BF-8FF4-A35440E1C72F}" srcOrd="1" destOrd="0" presId="urn:microsoft.com/office/officeart/2008/layout/VerticalCurvedList"/>
    <dgm:cxn modelId="{78539C9E-0428-40B0-8169-06D690A9C240}" type="presParOf" srcId="{DDC656E2-1D52-4E23-BDF2-727110A03693}" destId="{BB3012D4-11AB-46AC-969E-BAAEF77B5A93}" srcOrd="2" destOrd="0" presId="urn:microsoft.com/office/officeart/2008/layout/VerticalCurvedList"/>
    <dgm:cxn modelId="{D7C60910-FEAC-4E1B-B840-47FD072AEF04}" type="presParOf" srcId="{BB3012D4-11AB-46AC-969E-BAAEF77B5A93}" destId="{9EBA85B8-E015-41D7-BF01-F18411CBFA6E}" srcOrd="0" destOrd="0" presId="urn:microsoft.com/office/officeart/2008/layout/VerticalCurvedList"/>
    <dgm:cxn modelId="{8E063C80-54C7-4DB2-9D39-4969E2B67FFD}" type="presParOf" srcId="{DDC656E2-1D52-4E23-BDF2-727110A03693}" destId="{962971F7-538D-4048-8338-4281DE70CC8B}" srcOrd="3" destOrd="0" presId="urn:microsoft.com/office/officeart/2008/layout/VerticalCurvedList"/>
    <dgm:cxn modelId="{30F4BE60-1FC7-4ECA-8BB9-279FE6C702B4}" type="presParOf" srcId="{DDC656E2-1D52-4E23-BDF2-727110A03693}" destId="{1B0874AC-959B-415F-A4AC-C87C5C4353A9}" srcOrd="4" destOrd="0" presId="urn:microsoft.com/office/officeart/2008/layout/VerticalCurvedList"/>
    <dgm:cxn modelId="{9F387B98-4B30-489F-9B7B-BB3CBD18351B}" type="presParOf" srcId="{1B0874AC-959B-415F-A4AC-C87C5C4353A9}" destId="{F5E901DF-01F2-487E-880B-44DAE1123583}" srcOrd="0" destOrd="0" presId="urn:microsoft.com/office/officeart/2008/layout/VerticalCurvedList"/>
    <dgm:cxn modelId="{5E3FBD40-F5EE-4814-B4A7-3BBFC8131244}" type="presParOf" srcId="{DDC656E2-1D52-4E23-BDF2-727110A03693}" destId="{13577947-C079-458C-9ACA-6772B2B5454F}" srcOrd="5" destOrd="0" presId="urn:microsoft.com/office/officeart/2008/layout/VerticalCurvedList"/>
    <dgm:cxn modelId="{5030354F-18E8-40C2-BED2-F7E078C6A0D5}" type="presParOf" srcId="{DDC656E2-1D52-4E23-BDF2-727110A03693}" destId="{4C8C6368-82A7-4573-BADC-B5100C325758}" srcOrd="6" destOrd="0" presId="urn:microsoft.com/office/officeart/2008/layout/VerticalCurvedList"/>
    <dgm:cxn modelId="{53C934F7-81F0-4A0A-A26E-50420A486C48}" type="presParOf" srcId="{4C8C6368-82A7-4573-BADC-B5100C325758}" destId="{30382C4C-BC3D-4587-A163-FDD82350536A}" srcOrd="0" destOrd="0" presId="urn:microsoft.com/office/officeart/2008/layout/VerticalCurvedList"/>
    <dgm:cxn modelId="{EDA65762-BD04-4309-9583-AF820179E54E}" type="presParOf" srcId="{DDC656E2-1D52-4E23-BDF2-727110A03693}" destId="{E7C240DF-1672-4854-B968-EC2B71D9E47E}" srcOrd="7" destOrd="0" presId="urn:microsoft.com/office/officeart/2008/layout/VerticalCurvedList"/>
    <dgm:cxn modelId="{CC01A470-7A8C-46BC-84F7-E0B7C8656FBB}" type="presParOf" srcId="{DDC656E2-1D52-4E23-BDF2-727110A03693}" destId="{D4CF9B25-A408-4072-AD7D-BA0CA806AE19}" srcOrd="8" destOrd="0" presId="urn:microsoft.com/office/officeart/2008/layout/VerticalCurvedList"/>
    <dgm:cxn modelId="{35834C8F-7708-4922-A67C-2EAB1F939EF5}" type="presParOf" srcId="{D4CF9B25-A408-4072-AD7D-BA0CA806AE19}" destId="{003FC3A8-9977-4CAB-BAEC-217862A2635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E5EF3BD-3DFF-4708-B8B1-8260D8BFB5A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1B6C265C-56FF-4840-8A8F-9B36E4ED7D9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04B7C67-92B1-4353-A367-EC1DDB8EACA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AA83E0E-72F3-4CD3-8011-51B2A1C804E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22A98-F6D8-4FC5-B611-69DCA439A2A9}">
      <dsp:nvSpPr>
        <dsp:cNvPr id="0" name=""/>
        <dsp:cNvSpPr/>
      </dsp:nvSpPr>
      <dsp:spPr>
        <a:xfrm>
          <a:off x="1301" y="0"/>
          <a:ext cx="2663707" cy="859537"/>
        </a:xfrm>
        <a:prstGeom prst="homePlate">
          <a:avLst/>
        </a:prstGeom>
        <a:solidFill>
          <a:srgbClr val="00B050"/>
        </a:solidFill>
        <a:ln w="2540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smtClean="0"/>
            <a:t>Ответственный исполнитель</a:t>
          </a:r>
          <a:endParaRPr lang="ru-RU" sz="2500" kern="1200"/>
        </a:p>
      </dsp:txBody>
      <dsp:txXfrm>
        <a:off x="1301" y="0"/>
        <a:ext cx="2448823" cy="8595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0E0DA-D070-4955-99F8-D78415703AB1}">
      <dsp:nvSpPr>
        <dsp:cNvPr id="0" name=""/>
        <dsp:cNvSpPr/>
      </dsp:nvSpPr>
      <dsp:spPr>
        <a:xfrm>
          <a:off x="-4687898" y="-718632"/>
          <a:ext cx="5583962" cy="5583962"/>
        </a:xfrm>
        <a:prstGeom prst="blockArc">
          <a:avLst>
            <a:gd name="adj1" fmla="val 18900000"/>
            <a:gd name="adj2" fmla="val 2700000"/>
            <a:gd name="adj3" fmla="val 387"/>
          </a:avLst>
        </a:pr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110000">
          <a:bevelT w="165100" prst="coolSlan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D0B26-C6A4-42BF-8FF4-A35440E1C72F}">
      <dsp:nvSpPr>
        <dsp:cNvPr id="0" name=""/>
        <dsp:cNvSpPr/>
      </dsp:nvSpPr>
      <dsp:spPr>
        <a:xfrm>
          <a:off x="469308" y="318798"/>
          <a:ext cx="5375268" cy="6379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635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Департамент имущественных отношений </a:t>
          </a:r>
          <a:r>
            <a:rPr lang="ru-RU" sz="1800" b="1" kern="1200" dirty="0" err="1" smtClean="0"/>
            <a:t>Нефтеюганского</a:t>
          </a:r>
          <a:r>
            <a:rPr lang="ru-RU" sz="1800" b="1" kern="1200" dirty="0" smtClean="0"/>
            <a:t> района</a:t>
          </a:r>
        </a:p>
      </dsp:txBody>
      <dsp:txXfrm>
        <a:off x="469308" y="318798"/>
        <a:ext cx="5375268" cy="637928"/>
      </dsp:txXfrm>
    </dsp:sp>
    <dsp:sp modelId="{9EBA85B8-E015-41D7-BF01-F18411CBFA6E}">
      <dsp:nvSpPr>
        <dsp:cNvPr id="0" name=""/>
        <dsp:cNvSpPr/>
      </dsp:nvSpPr>
      <dsp:spPr>
        <a:xfrm>
          <a:off x="70603" y="239057"/>
          <a:ext cx="797410" cy="7974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2971F7-538D-4048-8338-4281DE70CC8B}">
      <dsp:nvSpPr>
        <dsp:cNvPr id="0" name=""/>
        <dsp:cNvSpPr/>
      </dsp:nvSpPr>
      <dsp:spPr>
        <a:xfrm>
          <a:off x="835047" y="1213004"/>
          <a:ext cx="5009529" cy="763631"/>
        </a:xfrm>
        <a:prstGeom prst="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6355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МКУ «Управление капитального строительства и жилищно-коммунального комплекса </a:t>
          </a:r>
          <a:r>
            <a:rPr lang="ru-RU" sz="1600" b="1" kern="1200" dirty="0" err="1" smtClean="0"/>
            <a:t>Нефтеюганского</a:t>
          </a:r>
          <a:r>
            <a:rPr lang="ru-RU" sz="1600" b="1" kern="1200" dirty="0" smtClean="0"/>
            <a:t> района</a:t>
          </a:r>
        </a:p>
      </dsp:txBody>
      <dsp:txXfrm>
        <a:off x="835047" y="1213004"/>
        <a:ext cx="5009529" cy="763631"/>
      </dsp:txXfrm>
    </dsp:sp>
    <dsp:sp modelId="{F5E901DF-01F2-487E-880B-44DAE1123583}">
      <dsp:nvSpPr>
        <dsp:cNvPr id="0" name=""/>
        <dsp:cNvSpPr/>
      </dsp:nvSpPr>
      <dsp:spPr>
        <a:xfrm>
          <a:off x="436342" y="1196115"/>
          <a:ext cx="797410" cy="7974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577947-C079-458C-9ACA-6772B2B5454F}">
      <dsp:nvSpPr>
        <dsp:cNvPr id="0" name=""/>
        <dsp:cNvSpPr/>
      </dsp:nvSpPr>
      <dsp:spPr>
        <a:xfrm>
          <a:off x="835047" y="2232913"/>
          <a:ext cx="5009529" cy="637928"/>
        </a:xfrm>
        <a:prstGeom prst="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6355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Администрации поселений </a:t>
          </a:r>
          <a:r>
            <a:rPr lang="ru-RU" sz="1700" b="1" kern="1200" dirty="0" err="1" smtClean="0"/>
            <a:t>Нефтеюганского</a:t>
          </a:r>
          <a:r>
            <a:rPr lang="ru-RU" sz="1700" b="1" kern="1200" dirty="0" smtClean="0"/>
            <a:t> района</a:t>
          </a:r>
        </a:p>
      </dsp:txBody>
      <dsp:txXfrm>
        <a:off x="835047" y="2232913"/>
        <a:ext cx="5009529" cy="637928"/>
      </dsp:txXfrm>
    </dsp:sp>
    <dsp:sp modelId="{30382C4C-BC3D-4587-A163-FDD82350536A}">
      <dsp:nvSpPr>
        <dsp:cNvPr id="0" name=""/>
        <dsp:cNvSpPr/>
      </dsp:nvSpPr>
      <dsp:spPr>
        <a:xfrm>
          <a:off x="436342" y="2153172"/>
          <a:ext cx="797410" cy="7974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C240DF-1672-4854-B968-EC2B71D9E47E}">
      <dsp:nvSpPr>
        <dsp:cNvPr id="0" name=""/>
        <dsp:cNvSpPr/>
      </dsp:nvSpPr>
      <dsp:spPr>
        <a:xfrm>
          <a:off x="469308" y="3189971"/>
          <a:ext cx="5375268" cy="637928"/>
        </a:xfrm>
        <a:prstGeom prst="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06355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baseline="0" dirty="0" smtClean="0"/>
            <a:t>Департамент образования и молодёжной политики </a:t>
          </a:r>
          <a:r>
            <a:rPr lang="ru-RU" sz="1800" b="1" kern="1200" baseline="0" dirty="0" err="1" smtClean="0"/>
            <a:t>Нефтеюганского</a:t>
          </a:r>
          <a:r>
            <a:rPr lang="ru-RU" sz="1800" b="1" kern="1200" baseline="0" dirty="0" smtClean="0"/>
            <a:t> района</a:t>
          </a:r>
        </a:p>
      </dsp:txBody>
      <dsp:txXfrm>
        <a:off x="469308" y="3189971"/>
        <a:ext cx="5375268" cy="637928"/>
      </dsp:txXfrm>
    </dsp:sp>
    <dsp:sp modelId="{003FC3A8-9977-4CAB-BAEC-217862A26359}">
      <dsp:nvSpPr>
        <dsp:cNvPr id="0" name=""/>
        <dsp:cNvSpPr/>
      </dsp:nvSpPr>
      <dsp:spPr>
        <a:xfrm>
          <a:off x="70603" y="3110230"/>
          <a:ext cx="797410" cy="79741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29.12.2021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>
                <a:solidFill>
                  <a:prstClr val="black"/>
                </a:solidFill>
              </a:rPr>
              <a:pPr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0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0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1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6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9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113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316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61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313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709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12/29/2021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33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12/29/2021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83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9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11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12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2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6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rahmatulinaei\Desktop\dk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" y="2"/>
            <a:ext cx="8931349" cy="632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xmlns="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677" y="144254"/>
            <a:ext cx="6147550" cy="12187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</a:br>
            <a:r>
              <a:rPr lang="ru-RU" sz="2800" b="1" dirty="0" smtClean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800" b="1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CAE22D93-86C6-4012-8C95-C05004B2E97F}"/>
              </a:ext>
            </a:extLst>
          </p:cNvPr>
          <p:cNvGrpSpPr/>
          <p:nvPr/>
        </p:nvGrpSpPr>
        <p:grpSpPr>
          <a:xfrm>
            <a:off x="103451" y="1487261"/>
            <a:ext cx="8912957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xmlns="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xmlns="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836" y="3615571"/>
            <a:ext cx="769231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Franklin Gothic Medium" panose="020B0603020102020204" pitchFamily="34" charset="0"/>
                <a:ea typeface="+mj-ea"/>
                <a:cs typeface="+mj-cs"/>
              </a:rPr>
              <a:t>«Развитие транспортной системы Нефтеюганского района на 2019-2024 годы и на период до 2030 года»  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028" name="Picture 4" descr="C:\Users\rahmatulinaei\Desktop\Исходящие\Лого без  слоган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5" y="157192"/>
            <a:ext cx="1573785" cy="120578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973" y="5694261"/>
            <a:ext cx="35919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СОГЛАСОВАНО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Директор департамента строительства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 жилищно - коммунального комплекса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Нефтеюганского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района - заместитель главы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района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   ______________________________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В.С.Кошаков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6" y="2861153"/>
            <a:ext cx="3096882" cy="13849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861152"/>
            <a:ext cx="2601223" cy="36086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1: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 Строительство, реконструкция, капитальный ремонт, ремонт  и содержание автомобильных дорог общего пользования местного значения поселений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355616" y="2861153"/>
            <a:ext cx="27346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поселений в соответствие с требованиями норм технических регламентов путём выполнения ремонта автомобильных дорог местного значения поселений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6" y="4356340"/>
            <a:ext cx="3096882" cy="211347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Совершенствование мер поддержки местным бюджетам поселений  по строительству, реконструкции, капитальному ремонту и ремонту автомобильных дорог местного значения путём уточнения порядка предоставления иных межбюджетных трансфертов бюджетам городского и сельских поселений, входящих в состав Нефтеюганского района, предоставляемых из бюджета Нефтеюганского района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1" y="2861153"/>
            <a:ext cx="2664453" cy="36086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2481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50088" y="2863969"/>
            <a:ext cx="8539422" cy="89714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Общая протяжённость автомобильных дорог  общего пользования местного значения, не отвечающих нормативным требованиям к транспортно-эксплуатационным показателям на 31 декабря отчётного года – 9,3 км к 2030 году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20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современной транспортной инфраструктуры,       </a:t>
            </a:r>
          </a:p>
          <a:p>
            <a:pPr lvl="0" algn="ctr"/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повышение доступности и безопасности  </a:t>
            </a:r>
          </a:p>
          <a:p>
            <a:pPr lvl="0" algn="ctr"/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транспортных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услуг для населения Нефтеюганского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района</a:t>
            </a:r>
            <a:endParaRPr lang="ru-RU" sz="2000" b="1" dirty="0">
              <a:solidFill>
                <a:srgbClr val="5B9BD5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21362981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58722" y="1384161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59390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50088" y="1827922"/>
            <a:ext cx="8539422" cy="818700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Протяжённость сети автомобильных дорог общего пользования местного значения – 174,8 км к 2030 году</a:t>
            </a:r>
            <a:endParaRPr lang="ru-RU" dirty="0"/>
          </a:p>
        </p:txBody>
      </p:sp>
      <p:sp>
        <p:nvSpPr>
          <p:cNvPr id="38" name="Пятиугольник 37"/>
          <p:cNvSpPr/>
          <p:nvPr/>
        </p:nvSpPr>
        <p:spPr>
          <a:xfrm>
            <a:off x="350088" y="3994031"/>
            <a:ext cx="8539422" cy="1130061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– </a:t>
            </a:r>
            <a:r>
              <a:rPr lang="ru-RU" dirty="0" smtClean="0"/>
              <a:t>87,1 </a:t>
            </a:r>
            <a:r>
              <a:rPr lang="ru-RU" dirty="0" smtClean="0"/>
              <a:t>км к 2030 году</a:t>
            </a:r>
            <a:endParaRPr lang="ru-RU" dirty="0"/>
          </a:p>
        </p:txBody>
      </p:sp>
      <p:sp>
        <p:nvSpPr>
          <p:cNvPr id="39" name="Пятиугольник 38"/>
          <p:cNvSpPr/>
          <p:nvPr/>
        </p:nvSpPr>
        <p:spPr>
          <a:xfrm>
            <a:off x="382431" y="5339177"/>
            <a:ext cx="8474735" cy="114788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Доля автомобильных дорог общего пользования местного значения, соответствующих нормативным требованиям к транспортно-эксплуатационным показателям, в общей протяжённости автомобильных дорог общего пользования местного значения – 94,7 % к 2030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200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60354" y="2915252"/>
            <a:ext cx="3158178" cy="110465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Организация проведения сотрудниками Госавтоинспекции профилактических бесед, занятий по правилам дорожного движения и безопасного поведения на улично-дорожной сети с детьми и родителями в образовательных  учреждениях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u-RU" sz="12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6875" y="2915642"/>
            <a:ext cx="2462204" cy="36803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694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уровня правового воспитания участников дорожного движения, культуры их поведения, профилактика детского дорожно-транспортного травматизм в районе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62345" y="2996466"/>
            <a:ext cx="227733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2.1. Реализация мероприятий профилактического и агитационного характера, направленных на предупреждение детского дорожно-транспортного травматизма</a:t>
            </a:r>
          </a:p>
          <a:p>
            <a:pPr algn="ctr"/>
            <a:endParaRPr lang="ru-RU" sz="8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36654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Предупреждение опасного поведения детей дошкольного и школьного возраста; формирование у детей навыков безопасного поведения на дорогах; снижение детского дорожно-транспортного травматизма и пропаганда безопасности дорожного движения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4280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249188" y="2861153"/>
            <a:ext cx="3841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160354" y="4106174"/>
            <a:ext cx="3158178" cy="974784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родительских собраний в дошкольных и общеобразовательных организациях, в ходе которых необходимо осветить вопрос ответственности родителей за нарушение ПДД 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несовершеннолетними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687880" y="2915252"/>
            <a:ext cx="2339098" cy="368987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образования и молодёжной политики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160354" y="5158596"/>
            <a:ext cx="3158177" cy="1437425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проверки готовности детских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автоплощадок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и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автогородков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в летний период. Разработка совместного тематического плана работы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автогородков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с учетом состояния детского дорожно-транспортного травматизма, первоочередных задач и на период школьных 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каникул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202338"/>
            <a:ext cx="2185757" cy="54927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9968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62377" y="2915252"/>
            <a:ext cx="3184290" cy="155323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5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Организация распространения методической литературы, печатной продукции (буклеты, листовки, плакаты), транслирование социальных роликов, по обеспечению безопасности дорожного движения: использованию </a:t>
            </a:r>
            <a:r>
              <a:rPr lang="ru-RU" sz="1150" b="1" dirty="0" err="1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световозвращающих</a:t>
            </a:r>
            <a:r>
              <a:rPr lang="ru-RU" sz="115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элементов, детских удерживающих устройств при перевозке </a:t>
            </a:r>
            <a:r>
              <a:rPr lang="ru-RU" sz="115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детей-пассажиров</a:t>
            </a:r>
            <a:endParaRPr lang="ru-RU" sz="1150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6875" y="2938165"/>
            <a:ext cx="2557605" cy="36803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30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уровня правового воспитания участников дорожного движения, культуры их поведения, профилактика детского дорожно-транспортного травматизм в районе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6875" y="3009515"/>
            <a:ext cx="2462204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2.1. Реализация мероприятий профилактического и агитационного характера, направленных на предупреждение детского дорожно-транспортного травматизма</a:t>
            </a:r>
          </a:p>
          <a:p>
            <a:pPr algn="ctr"/>
            <a:endParaRPr lang="ru-RU" sz="8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63257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Предупреждение опасного поведения детей дошкольного и школьного возраста; формирование у детей навыков безопасного поведения на дорогах; снижение детского дорожно-транспортного травматизма и пропаганда безопасности дорожного движения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704015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249188" y="2861153"/>
            <a:ext cx="3841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62377" y="4593565"/>
            <a:ext cx="3184290" cy="1030857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150" b="1" dirty="0">
                <a:solidFill>
                  <a:schemeClr val="accent5">
                    <a:lumMod val="75000"/>
                  </a:schemeClr>
                </a:solidFill>
              </a:rPr>
              <a:t>Актуализация  информации на официальном сайте Департамента образования и молодежной политики Нефтеюганского района, в разделе «Здоровье и безопасность детей»/«Комплексная безопасность образовательных организаций</a:t>
            </a:r>
            <a:r>
              <a:rPr lang="ru-RU" sz="115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11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78438" y="2915251"/>
            <a:ext cx="2548540" cy="36807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Департамент образования и молодёжной политики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062377" y="5702060"/>
            <a:ext cx="3184290" cy="893962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Организация и проведение конкурсов на лучший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световозвращающий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элемент, среди учащихся начальных классов и их родителей «Чем ярче, тем заметнее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!»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2576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45125" y="2915252"/>
            <a:ext cx="3045124" cy="13461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5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Проведение </a:t>
            </a:r>
            <a:r>
              <a:rPr lang="ru-RU" sz="125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профилактических </a:t>
            </a:r>
            <a:r>
              <a:rPr lang="ru-RU" sz="125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акций</a:t>
            </a:r>
            <a:r>
              <a:rPr lang="ru-RU" sz="125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, с привлечением отрядов юных инспекторов движения и молодёжных общественных объединений: </a:t>
            </a:r>
          </a:p>
          <a:p>
            <a:pPr algn="ctr"/>
            <a:r>
              <a:rPr lang="ru-RU" sz="125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(«Внимание, дети!», «Неделя безопасности дорожного движения», «Неделя  памяти жертв ДТП» и т.д.)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6874" y="2915643"/>
            <a:ext cx="2557605" cy="38474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30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уровня правового воспитания участников дорожного движения, культуры их поведения, профилактика детского дорожно-транспортного травматизм в районе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6874" y="2996466"/>
            <a:ext cx="2401820" cy="3077766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2.1. Реализация мероприятий профилактического и агитационного характера, направленных на предупреждение детского дорожно-транспортного травматизма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7652632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63257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Предупреждение опасного поведения детей дошкольного и школьного возраста; формирование у детей навыков безопасного поведения на дорогах; снижение детского дорожно-транспортного травматизма и пропаганда безопасности дорожного движения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704015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249188" y="2861153"/>
            <a:ext cx="3841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45125" y="4339087"/>
            <a:ext cx="3045123" cy="1496618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в дошкольных образовательных организациях праздников, сюжетно-ролевых игр, конкурсов с целью обучения детей основам безопасного поведения на дорогах с использованием наглядного материала (мультфильмы, видеоролики, плакаты и т.д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.)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2" y="2915251"/>
            <a:ext cx="2708446" cy="38478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Департамент образования и молодёжной политики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3045125" y="5886399"/>
            <a:ext cx="3045125" cy="893962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Обеспечение проведения организационных и профилактических мероприятий по безопасности дорожного движения в период проведения «Дня знаний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Овал 29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6841221" y="2202338"/>
            <a:ext cx="2185757" cy="545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37896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6" y="2915252"/>
            <a:ext cx="3253301" cy="138070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Проверка и разработка паспортов дорожной безопасности и схем безопасных маршрутов движения детей на вновь созданные образовательные организации, а также их размещение в холлах и возле выходов, на интернет-сайтах образовательных организаций и в дневниках 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учащихся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6875" y="2915642"/>
            <a:ext cx="2496710" cy="368037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8118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уровня правового воспитания участников дорожного движения, культуры их поведения, профилактика детского дорожно-транспортного травматизм в районе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06874" y="2996466"/>
            <a:ext cx="2496711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2.1. Реализация мероприятий профилактического и агитационного характера, направленных на предупреждение детского дорожно-транспортного травматизма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422277171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44502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Предупреждение опасного поведения детей дошкольного и школьного возраста; формирование у детей навыков безопасного поведения на дорогах; снижение детского дорожно-транспортного травматизма и пропаганда безопасности дорожного движения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8525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329347" y="2944166"/>
            <a:ext cx="3841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6" y="4373591"/>
            <a:ext cx="3253301" cy="724619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Проведение в общеобразовательных организациях праздника «Посвящение первоклассников в пешеходы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26679" y="2915251"/>
            <a:ext cx="2600299" cy="36807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Департамент образования и молодёжной политики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993366" y="5995358"/>
            <a:ext cx="3253301" cy="600664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Участие команды Нефтеюганского района в окружном 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этапе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993366" y="5193102"/>
            <a:ext cx="3253301" cy="690112"/>
          </a:xfrm>
          <a:prstGeom prst="roundRect">
            <a:avLst>
              <a:gd name="adj" fmla="val 229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Организация и проведение в образовательных учреждениях соревнований юных инспекторов движения «Безопасное колесо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323828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279" y="225934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Овал 30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3" name="Прямоугольник 32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249851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60355" y="3098055"/>
            <a:ext cx="2783245" cy="230208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Ремонт </a:t>
            </a:r>
            <a:r>
              <a:rPr lang="ru-RU" sz="1400" b="1" dirty="0" err="1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автогородков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на базе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образовательных организаций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МОБУ «СОШ № 4» </a:t>
            </a:r>
            <a:r>
              <a:rPr lang="ru-RU" sz="1400" b="1" dirty="0" err="1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пгт.Пойковский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и НРМ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ДОБУ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«Д/с «Морошка»» </a:t>
            </a:r>
            <a:r>
              <a:rPr lang="ru-RU" sz="1400" b="1" dirty="0" err="1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п.Куть-Ях</a:t>
            </a:r>
            <a:endParaRPr lang="ru-RU" sz="1400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6874" y="3098055"/>
            <a:ext cx="2557606" cy="230208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8573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2: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Повышение уровня правового воспитания участников дорожного движения, культуры их поведения, профилактика детского дорожно-транспортного травматизм в районе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0016" y="2915252"/>
            <a:ext cx="2574464" cy="2362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2.2. Участие детей и подростков в конкурсах, соревнованиях, акциях, направленных на формирование у обучающихся культуры безопасного поведения на дорогах</a:t>
            </a:r>
          </a:p>
          <a:p>
            <a:pPr algn="ctr"/>
            <a:endParaRPr lang="ru-RU" sz="800" b="1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90016" y="1325130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Предупреждение опасного поведения детей дошкольного и школьного возраста; формирование у детей навыков безопасного поведения на дорогах; снижение детского дорожно-транспортного травматизма и пропаганда безопасности дорожного движения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73077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329347" y="2944166"/>
            <a:ext cx="38410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2" y="3098055"/>
            <a:ext cx="2708446" cy="230208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1400" b="1" dirty="0" smtClean="0">
              <a:solidFill>
                <a:srgbClr val="4472C4">
                  <a:lumMod val="50000"/>
                </a:srgbClr>
              </a:solidFill>
            </a:endParaRP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Департамент образования и молодёжной политики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 </a:t>
            </a:r>
            <a:endParaRPr lang="ru-RU" sz="1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8" name="Пятиугольник 37"/>
          <p:cNvSpPr/>
          <p:nvPr/>
        </p:nvSpPr>
        <p:spPr>
          <a:xfrm>
            <a:off x="310798" y="5995357"/>
            <a:ext cx="8716179" cy="646983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Доля учащихся (воспитанников), задействованных в мероприятиях по профилактике ДТП – 100 % к 2030 году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263257" y="5516689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Целевой показатель: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323828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279" y="2272355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202339"/>
            <a:ext cx="2185757" cy="545256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64251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87496" y="5149970"/>
            <a:ext cx="8509687" cy="65560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7" name="Скругленный прямоугольник 26"/>
          <p:cNvSpPr/>
          <p:nvPr/>
        </p:nvSpPr>
        <p:spPr>
          <a:xfrm>
            <a:off x="3274829" y="1806375"/>
            <a:ext cx="1786269" cy="17327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</a:rPr>
              <a:t>Срок реализации 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</a:rPr>
              <a:t>2018-2022 годы</a:t>
            </a:r>
            <a:endParaRPr lang="ru-RU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64669" y="1795737"/>
            <a:ext cx="2803833" cy="17327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299" y="30192"/>
            <a:ext cx="8714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Проект </a:t>
            </a: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Нефтеюганского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 района</a:t>
            </a:r>
            <a:endParaRPr lang="ru-RU" sz="2000" b="1" dirty="0">
              <a:solidFill>
                <a:srgbClr val="5B9BD5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92831" y="1795737"/>
            <a:ext cx="2775671" cy="223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</a:rPr>
              <a:t>Ответственное структурное подразделение :</a:t>
            </a:r>
          </a:p>
          <a:p>
            <a:pPr algn="ctr"/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</a:rPr>
              <a:t>Департамент строительства и жилищно-коммунального комплекса Нефтеюганского района (отдел по транспорту и дорогам)</a:t>
            </a:r>
          </a:p>
          <a:p>
            <a:pPr algn="ctr"/>
            <a:endParaRPr lang="ru-RU" sz="155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endParaRPr lang="ru-RU" sz="15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308588" y="606046"/>
            <a:ext cx="8704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FF0000"/>
              </a:buClr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  <a:ea typeface="Times New Roman" panose="02020603050405020304" pitchFamily="18" charset="0"/>
              </a:rPr>
              <a:t>Проект муниципального образования Нефтеюганский район «Капитальный ремонт автомобильной дороги «Подъездная автодорога к п.Усть-Юган», протяжённостью 17,606 км»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327466" y="520897"/>
            <a:ext cx="858744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87496" y="3908466"/>
            <a:ext cx="8477853" cy="1164566"/>
          </a:xfrm>
          <a:prstGeom prst="homePlate">
            <a:avLst>
              <a:gd name="adj" fmla="val 24436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2" name="Пятиугольник 4"/>
          <p:cNvSpPr txBox="1"/>
          <p:nvPr/>
        </p:nvSpPr>
        <p:spPr>
          <a:xfrm>
            <a:off x="499730" y="4187436"/>
            <a:ext cx="7858599" cy="6066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 smtClean="0">
                <a:solidFill>
                  <a:schemeClr val="bg1"/>
                </a:solidFill>
              </a:rPr>
              <a:t>Создать </a:t>
            </a:r>
            <a:r>
              <a:rPr lang="ru-RU" b="1" dirty="0">
                <a:solidFill>
                  <a:schemeClr val="bg1"/>
                </a:solidFill>
              </a:rPr>
              <a:t>безопасные условия дорожного движения автомобильного транспорта путём выполнения работ по капитальному ремонту автомобильной дороги через доведение её </a:t>
            </a:r>
            <a:r>
              <a:rPr lang="ru-RU" b="1" dirty="0" smtClean="0">
                <a:solidFill>
                  <a:schemeClr val="bg1"/>
                </a:solidFill>
              </a:rPr>
              <a:t>транспортно-эксплуатационных </a:t>
            </a:r>
            <a:r>
              <a:rPr lang="ru-RU" b="1" dirty="0">
                <a:solidFill>
                  <a:schemeClr val="bg1"/>
                </a:solidFill>
              </a:rPr>
              <a:t>параметров до нормативов IV технической </a:t>
            </a:r>
            <a:r>
              <a:rPr lang="ru-RU" b="1" dirty="0" smtClean="0">
                <a:solidFill>
                  <a:schemeClr val="bg1"/>
                </a:solidFill>
              </a:rPr>
              <a:t>категории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5188688" y="1806376"/>
            <a:ext cx="3676661" cy="172212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550" b="1" dirty="0" smtClean="0">
                <a:solidFill>
                  <a:schemeClr val="tx1"/>
                </a:solidFill>
              </a:rPr>
              <a:t> </a:t>
            </a:r>
            <a:r>
              <a:rPr lang="ru-RU" sz="155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Параметры финансового обеспечения:</a:t>
            </a:r>
          </a:p>
          <a:p>
            <a:pPr algn="ctr"/>
            <a:endParaRPr lang="ru-RU" sz="3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2019 год –  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16 924,63 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рублей</a:t>
            </a:r>
          </a:p>
          <a:p>
            <a:pPr algn="ctr"/>
            <a:endParaRPr lang="ru-RU" sz="300" b="1" dirty="0" smtClean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год –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448 885,35400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рублей</a:t>
            </a:r>
          </a:p>
          <a:p>
            <a:pPr algn="ctr"/>
            <a:endParaRPr lang="ru-RU" sz="3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2021 год –</a:t>
            </a:r>
            <a:r>
              <a:rPr lang="ru-RU" sz="1600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ru-RU" sz="1600" b="1" dirty="0" smtClean="0">
                <a:solidFill>
                  <a:srgbClr val="00B050"/>
                </a:solidFill>
                <a:latin typeface="+mj-lt"/>
              </a:rPr>
              <a:t>274 231,40000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рублей</a:t>
            </a:r>
          </a:p>
          <a:p>
            <a:pPr algn="ctr"/>
            <a:endParaRPr lang="ru-RU" sz="300" b="1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2022 год – </a:t>
            </a:r>
            <a:r>
              <a:rPr lang="ru-RU" sz="1600" b="1" dirty="0">
                <a:solidFill>
                  <a:srgbClr val="00B050"/>
                </a:solidFill>
                <a:latin typeface="+mj-lt"/>
              </a:rPr>
              <a:t>257 519,50000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тыс.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рублей</a:t>
            </a:r>
          </a:p>
        </p:txBody>
      </p:sp>
      <p:sp>
        <p:nvSpPr>
          <p:cNvPr id="36" name="Пятиугольник 4"/>
          <p:cNvSpPr txBox="1"/>
          <p:nvPr/>
        </p:nvSpPr>
        <p:spPr>
          <a:xfrm>
            <a:off x="584791" y="5149970"/>
            <a:ext cx="7754077" cy="61247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b="1" dirty="0">
                <a:solidFill>
                  <a:schemeClr val="bg1"/>
                </a:solidFill>
              </a:rPr>
              <a:t>Обеспечить сохранность автомобильной дороги путём устройства пункта весового </a:t>
            </a:r>
            <a:r>
              <a:rPr lang="ru-RU" b="1" dirty="0" smtClean="0">
                <a:solidFill>
                  <a:schemeClr val="bg1"/>
                </a:solidFill>
              </a:rPr>
              <a:t>контроля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8" name="Пятиугольник 37"/>
          <p:cNvSpPr/>
          <p:nvPr/>
        </p:nvSpPr>
        <p:spPr>
          <a:xfrm>
            <a:off x="392832" y="5917040"/>
            <a:ext cx="8504352" cy="898444"/>
          </a:xfrm>
          <a:prstGeom prst="homePlate">
            <a:avLst>
              <a:gd name="adj" fmla="val 34615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/>
              <a:t>   Сократить </a:t>
            </a:r>
            <a:r>
              <a:rPr lang="ru-RU" b="1" dirty="0"/>
              <a:t>риски смертности в результате дорожно-транспортных </a:t>
            </a:r>
            <a:r>
              <a:rPr lang="ru-RU" b="1" dirty="0" smtClean="0"/>
              <a:t>    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происшествий </a:t>
            </a:r>
            <a:r>
              <a:rPr lang="ru-RU" b="1" dirty="0"/>
              <a:t>путём внедрения автоматизированных систем контроля за </a:t>
            </a:r>
            <a:r>
              <a:rPr lang="ru-RU" b="1" dirty="0" smtClean="0"/>
              <a:t> </a:t>
            </a:r>
          </a:p>
          <a:p>
            <a:r>
              <a:rPr lang="ru-RU" b="1" dirty="0"/>
              <a:t> </a:t>
            </a:r>
            <a:r>
              <a:rPr lang="ru-RU" b="1" dirty="0" smtClean="0"/>
              <a:t>  соблюдением </a:t>
            </a:r>
            <a:r>
              <a:rPr lang="ru-RU" b="1" dirty="0"/>
              <a:t>правил дорожного </a:t>
            </a:r>
            <a:r>
              <a:rPr lang="ru-RU" b="1" dirty="0" smtClean="0"/>
              <a:t>движения</a:t>
            </a:r>
            <a:endParaRPr lang="ru-RU" b="1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12521" y="3539134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Цели проекта: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4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94890" y="112143"/>
            <a:ext cx="8643353" cy="632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и планируемые целевые показатели</a:t>
            </a:r>
            <a:endParaRPr lang="ru-RU" sz="2000" b="1" dirty="0" smtClean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45052" y="940881"/>
            <a:ext cx="8773755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221665" y="1342752"/>
            <a:ext cx="2678802" cy="3564173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21666" y="1853442"/>
            <a:ext cx="267880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Общий объём 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финансирования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на период 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до 2030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года, </a:t>
            </a:r>
            <a:endParaRPr lang="ru-RU" sz="1600" b="1" dirty="0" smtClean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рублей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2</a:t>
            </a:r>
            <a:r>
              <a:rPr lang="ru-RU" sz="2400" dirty="0" smtClean="0">
                <a:solidFill>
                  <a:srgbClr val="00B050"/>
                </a:solidFill>
                <a:latin typeface="Franklin Gothic Medium" pitchFamily="34" charset="0"/>
              </a:rPr>
              <a:t> 661 364,75437</a:t>
            </a: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рублей, из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них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:</a:t>
            </a:r>
          </a:p>
          <a:p>
            <a:pPr algn="ctr"/>
            <a:endParaRPr lang="ru-RU" sz="1000" b="1" dirty="0" smtClean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2022 </a:t>
            </a:r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год  – </a:t>
            </a:r>
            <a:r>
              <a:rPr lang="ru-RU" sz="1600" b="1" dirty="0" smtClean="0">
                <a:solidFill>
                  <a:srgbClr val="00B050"/>
                </a:solidFill>
                <a:latin typeface="Franklin Gothic Medium" pitchFamily="34" charset="0"/>
              </a:rPr>
              <a:t>413 280,70000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</a:t>
            </a:r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ыс. рублей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64459" y="1356348"/>
            <a:ext cx="2765820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64458" y="3192270"/>
            <a:ext cx="2765821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72488" y="4993470"/>
            <a:ext cx="2757791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33380" y="1356348"/>
            <a:ext cx="2628183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50592" y="3192270"/>
            <a:ext cx="2610971" cy="17146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133380" y="5011072"/>
            <a:ext cx="2628184" cy="169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21665" y="5011072"/>
            <a:ext cx="2678802" cy="169705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2927" y="1447151"/>
            <a:ext cx="268735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Износ парка автобусов организаций автомобильного транспорта, осуществляющих перевозки пассажиров, %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42928" y="3331409"/>
            <a:ext cx="268735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Объем пассажирских перевозок автомобильным   транспортом в муниципальном   сообщении, тыс. чел.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342928" y="5093245"/>
            <a:ext cx="2687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Протяженность сети автомобильных дорог общего пользования местного значения, км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133380" y="1408679"/>
            <a:ext cx="27259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150592" y="3223687"/>
            <a:ext cx="2725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Прирост протяженности автомобильных дорог общего пользования 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дорог, км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6133380" y="5011072"/>
            <a:ext cx="2708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Доля автомобильных дорог общего пользования местного значения, соответствующих  нормативным требованиям к транспортно-эксплуатационным показателям, в общей протяженности автомобильных дорог общего пользования местного  значения, 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346400" y="5093245"/>
            <a:ext cx="2339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304869" y="5093245"/>
            <a:ext cx="23390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Доля учащихся (воспитанников), задействованных в мероприятиях по профилактике ДТП, %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87778" y="2725819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66,8%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87777" y="4540448"/>
            <a:ext cx="28436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35,0 тыс. чел.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87182" y="6413942"/>
            <a:ext cx="2743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174,8 км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288888" y="2725819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9,3 км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150592" y="4599149"/>
            <a:ext cx="25876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4,0 км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312207" y="6416683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94,7%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346400" y="6415311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2022 год – 0%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640581" y="2237336"/>
            <a:ext cx="5442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31,2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33" y="2263632"/>
            <a:ext cx="255182" cy="255182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1440015" y="2237334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58,7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39491" y="4078887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34,7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440015" y="4078910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35,9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33" y="4078887"/>
            <a:ext cx="255182" cy="255182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533693" y="5868398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156,0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440015" y="5870836"/>
            <a:ext cx="62497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174,8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833" y="5920994"/>
            <a:ext cx="255182" cy="255182"/>
          </a:xfrm>
          <a:prstGeom prst="rect">
            <a:avLst/>
          </a:prstGeom>
        </p:spPr>
      </p:pic>
      <p:sp>
        <p:nvSpPr>
          <p:cNvPr id="61" name="Прямоугольник 60"/>
          <p:cNvSpPr/>
          <p:nvPr/>
        </p:nvSpPr>
        <p:spPr>
          <a:xfrm>
            <a:off x="6871885" y="2271647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8,6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7664476" y="2279600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9,3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3" name="Равно 62"/>
          <p:cNvSpPr/>
          <p:nvPr/>
        </p:nvSpPr>
        <p:spPr>
          <a:xfrm>
            <a:off x="4225206" y="5921253"/>
            <a:ext cx="581444" cy="319125"/>
          </a:xfrm>
          <a:prstGeom prst="mathEqua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6871885" y="4232799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3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,6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778469" y="4232671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86,7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66" name="Рисунок 6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294" y="4259096"/>
            <a:ext cx="255182" cy="255182"/>
          </a:xfrm>
          <a:prstGeom prst="rect">
            <a:avLst/>
          </a:prstGeom>
        </p:spPr>
      </p:pic>
      <p:sp>
        <p:nvSpPr>
          <p:cNvPr id="67" name="Прямоугольник 66"/>
          <p:cNvSpPr/>
          <p:nvPr/>
        </p:nvSpPr>
        <p:spPr>
          <a:xfrm>
            <a:off x="6863952" y="6048585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94,5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847294" y="6060065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94,7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69" name="Рисунок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893" y="6112787"/>
            <a:ext cx="255182" cy="255182"/>
          </a:xfrm>
          <a:prstGeom prst="rect">
            <a:avLst/>
          </a:prstGeom>
        </p:spPr>
      </p:pic>
      <p:sp>
        <p:nvSpPr>
          <p:cNvPr id="70" name="Прямоугольник 69"/>
          <p:cNvSpPr/>
          <p:nvPr/>
        </p:nvSpPr>
        <p:spPr>
          <a:xfrm>
            <a:off x="3724876" y="5906177"/>
            <a:ext cx="500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100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806650" y="5894696"/>
            <a:ext cx="50033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100</a:t>
            </a:r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559" y="2297741"/>
            <a:ext cx="255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112143"/>
            <a:ext cx="8931349" cy="8152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Финансирование </a:t>
            </a:r>
            <a:r>
              <a:rPr lang="ru-RU" sz="2400" b="1" dirty="0" smtClean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муниципальной программы</a:t>
            </a:r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, </a:t>
            </a:r>
            <a:r>
              <a:rPr lang="ru-RU" sz="2400" b="1" dirty="0" smtClean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млн. рублей  </a:t>
            </a:r>
          </a:p>
          <a:p>
            <a:endParaRPr lang="en-US" sz="800" b="1" dirty="0">
              <a:solidFill>
                <a:srgbClr val="4472C4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825554255"/>
              </p:ext>
            </p:extLst>
          </p:nvPr>
        </p:nvGraphicFramePr>
        <p:xfrm>
          <a:off x="3933644" y="1205000"/>
          <a:ext cx="5218027" cy="4669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Группа 28">
            <a:extLst>
              <a:ext uri="{FF2B5EF4-FFF2-40B4-BE49-F238E27FC236}">
                <a16:creationId xmlns:a16="http://schemas.microsoft.com/office/drawing/2014/main" xmlns="" id="{C7C6CE0A-E69F-4027-BF8B-B33274183080}"/>
              </a:ext>
            </a:extLst>
          </p:cNvPr>
          <p:cNvGrpSpPr/>
          <p:nvPr/>
        </p:nvGrpSpPr>
        <p:grpSpPr>
          <a:xfrm>
            <a:off x="-12193" y="1024906"/>
            <a:ext cx="8943541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xmlns="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2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3576259"/>
              </p:ext>
            </p:extLst>
          </p:nvPr>
        </p:nvGraphicFramePr>
        <p:xfrm>
          <a:off x="488609" y="1571411"/>
          <a:ext cx="8199677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2484407" y="1224952"/>
            <a:ext cx="4226943" cy="836762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2022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год </a:t>
            </a:r>
            <a:endParaRPr lang="ru-RU" sz="2400" b="1" dirty="0" smtClean="0">
              <a:solidFill>
                <a:schemeClr val="tx2">
                  <a:lumMod val="75000"/>
                </a:schemeClr>
              </a:solidFill>
              <a:latin typeface="Franklin Gothic Demi" pitchFamily="34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B050"/>
                </a:solidFill>
                <a:latin typeface="Franklin Gothic Demi" pitchFamily="34" charset="0"/>
                <a:cs typeface="Times New Roman" pitchFamily="18" charset="0"/>
              </a:rPr>
              <a:t>413,28070000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млн. рублей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Franklin Gothic Dem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81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Diagram group"/>
          <p:cNvGrpSpPr/>
          <p:nvPr/>
        </p:nvGrpSpPr>
        <p:grpSpPr>
          <a:xfrm>
            <a:off x="1275908" y="1137684"/>
            <a:ext cx="2579834" cy="1956390"/>
            <a:chOff x="-4687898" y="-718632"/>
            <a:chExt cx="5583962" cy="5583962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5" name="Арка 24"/>
            <p:cNvSpPr/>
            <p:nvPr/>
          </p:nvSpPr>
          <p:spPr>
            <a:xfrm>
              <a:off x="-4687898" y="-718632"/>
              <a:ext cx="5583962" cy="5583962"/>
            </a:xfrm>
            <a:prstGeom prst="blockArc">
              <a:avLst>
                <a:gd name="adj1" fmla="val 18900000"/>
                <a:gd name="adj2" fmla="val 2700000"/>
                <a:gd name="adj3" fmla="val 387"/>
              </a:avLst>
            </a:prstGeom>
            <a:sp3d z="-110000">
              <a:bevelT w="165100" prst="coolSlant"/>
            </a:sp3d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Прямоугольник 1"/>
          <p:cNvSpPr/>
          <p:nvPr/>
        </p:nvSpPr>
        <p:spPr>
          <a:xfrm>
            <a:off x="4061638" y="1551782"/>
            <a:ext cx="4907274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05971060"/>
              </p:ext>
            </p:extLst>
          </p:nvPr>
        </p:nvGraphicFramePr>
        <p:xfrm>
          <a:off x="310551" y="1512202"/>
          <a:ext cx="2666311" cy="85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769200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 (соисполнители)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1636" y="1522110"/>
            <a:ext cx="4907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 (отдел по транспорту и дорогам)</a:t>
            </a:r>
            <a:endParaRPr lang="ru-RU" dirty="0"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xmlns="" id="{ECF62C37-E2BB-4DBB-8005-DED4B6C3F29B}"/>
              </a:ext>
            </a:extLst>
          </p:cNvPr>
          <p:cNvGrpSpPr/>
          <p:nvPr/>
        </p:nvGrpSpPr>
        <p:grpSpPr>
          <a:xfrm>
            <a:off x="199712" y="939832"/>
            <a:ext cx="8769200" cy="93637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xmlns="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xmlns="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366320" y="3177054"/>
            <a:ext cx="3450768" cy="3276909"/>
            <a:chOff x="1301" y="0"/>
            <a:chExt cx="2663707" cy="85953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4" name="Пятиугольник 23"/>
            <p:cNvSpPr/>
            <p:nvPr/>
          </p:nvSpPr>
          <p:spPr>
            <a:xfrm>
              <a:off x="1301" y="0"/>
              <a:ext cx="2663707" cy="859537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Пятиугольник 4"/>
            <p:cNvSpPr/>
            <p:nvPr/>
          </p:nvSpPr>
          <p:spPr>
            <a:xfrm>
              <a:off x="1302" y="0"/>
              <a:ext cx="2187972" cy="8595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33338" bIns="66675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kern="1200" dirty="0" smtClean="0"/>
                <a:t>Соисполнители</a:t>
              </a:r>
              <a:endParaRPr lang="ru-RU" sz="2500" kern="1200" dirty="0"/>
            </a:p>
          </p:txBody>
        </p:sp>
      </p:grp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1947807731"/>
              </p:ext>
            </p:extLst>
          </p:nvPr>
        </p:nvGraphicFramePr>
        <p:xfrm>
          <a:off x="3242930" y="2711302"/>
          <a:ext cx="5901070" cy="41466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Овал 2"/>
          <p:cNvSpPr/>
          <p:nvPr/>
        </p:nvSpPr>
        <p:spPr>
          <a:xfrm>
            <a:off x="3200786" y="1500585"/>
            <a:ext cx="1063256" cy="1054897"/>
          </a:xfrm>
          <a:prstGeom prst="ellipse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503" y="2231319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ahmatulinaei\Desktop\titel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4" y="1066512"/>
            <a:ext cx="486957" cy="38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6649" y="-14261"/>
            <a:ext cx="899735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377695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3771" y="958147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xmlns="" id="{D1C832A0-B704-4DAC-A887-33C365C9CC61}"/>
              </a:ext>
            </a:extLst>
          </p:cNvPr>
          <p:cNvGrpSpPr/>
          <p:nvPr/>
        </p:nvGrpSpPr>
        <p:grpSpPr>
          <a:xfrm>
            <a:off x="293771" y="749186"/>
            <a:ext cx="8365428" cy="63207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xmlns="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93771" y="215043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81076" y="2099062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услуг, оказываемых автомобильным транспортом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681076" y="2896600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пользования местного значения, в том числе автомобильных дорог, являющихся подъездами к сельским населённым пунктам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65482" y="957194"/>
            <a:ext cx="5993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Развитие современной транспортной инфраструктуры, обеспечивающей повышение доступности и безопасности транспортных услуг для населения Нефтеюганского района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6911" y="4110093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681076" y="4039159"/>
            <a:ext cx="59781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Повышение уровня правового воспитания участников дорожного движения, культуры их поведения, профилактика детского дорожно-транспортного травматизма в районе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3771" y="518378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2629991" y="5251239"/>
            <a:ext cx="5951038" cy="1416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Предупреждение опасного поведения детей дошкольного и школьного возраста; формирование у детей навыков безопасного поведения на дорогах; снижение детского дорожно-транспортного травматизма и пропаганда безопасности дорожного движения</a:t>
            </a:r>
            <a:endParaRPr lang="ru-RU" sz="18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39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95" y="3109152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4" y="5338507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C:\Users\rahmatulinaei\Desktop\titel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56" y="4183190"/>
            <a:ext cx="486957" cy="38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34585" y="3175161"/>
            <a:ext cx="2858156" cy="89716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7" y="3184645"/>
            <a:ext cx="2479944" cy="31310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10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1: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3483" y="3737790"/>
            <a:ext cx="25859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1.1 Обеспечение повышения качества и доступности транспортных услуг, оказываемых с использованием автомобильного транспорта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83351" y="2214641"/>
            <a:ext cx="2068876" cy="4907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215527" y="228397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43483" y="1428421"/>
            <a:ext cx="8704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</a:t>
            </a:r>
            <a:r>
              <a:rPr lang="ru-RU" sz="20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услуг</a:t>
            </a:r>
            <a:r>
              <a:rPr lang="ru-RU" sz="20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, оказываемых автомобильным транспортом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79419"/>
            <a:ext cx="8561766" cy="63207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865676" y="3184645"/>
            <a:ext cx="292929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Приобретение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автобусов малого класса для пассажирских перевозок на </a:t>
            </a:r>
            <a:r>
              <a:rPr lang="ru-RU" sz="1400" b="1" dirty="0" err="1">
                <a:solidFill>
                  <a:schemeClr val="accent5">
                    <a:lumMod val="75000"/>
                  </a:schemeClr>
                </a:solidFill>
              </a:rPr>
              <a:t>внутрипоселковых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маршрутах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71471" y="2202181"/>
            <a:ext cx="2057993" cy="54541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39205" y="218381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36" y="228678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654" y="215133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183975" y="2312117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59" y="225648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7" y="3175161"/>
            <a:ext cx="3074751" cy="8402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Департамент имущественных отношений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952227" y="4111564"/>
            <a:ext cx="3074751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Департамент строительства и жилищно-коммунального комплекса </a:t>
            </a:r>
            <a:r>
              <a:rPr lang="ru-RU" sz="1400" b="1" dirty="0">
                <a:solidFill>
                  <a:schemeClr val="tx1"/>
                </a:solidFill>
              </a:rPr>
              <a:t>Н</a:t>
            </a:r>
            <a:r>
              <a:rPr lang="ru-RU" sz="1400" b="1" dirty="0" smtClean="0">
                <a:solidFill>
                  <a:schemeClr val="tx1"/>
                </a:solidFill>
              </a:rPr>
              <a:t>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52227" y="5037826"/>
            <a:ext cx="3074751" cy="12779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 Департамент </a:t>
            </a:r>
            <a:r>
              <a:rPr lang="ru-RU" sz="1400" b="1" dirty="0">
                <a:solidFill>
                  <a:schemeClr val="tx1"/>
                </a:solidFill>
              </a:rPr>
              <a:t>строительства и жилищно-коммунального комплекса Нефтеюганского </a:t>
            </a:r>
            <a:r>
              <a:rPr lang="ru-RU" sz="1400" b="1" dirty="0" smtClean="0">
                <a:solidFill>
                  <a:schemeClr val="tx1"/>
                </a:solidFill>
              </a:rPr>
              <a:t>района,</a:t>
            </a:r>
            <a:endParaRPr lang="ru-RU" sz="1400" b="1" dirty="0">
              <a:solidFill>
                <a:schemeClr val="tx1"/>
              </a:solidFill>
            </a:endParaRPr>
          </a:p>
          <a:p>
            <a:pPr lvl="0" algn="ctr"/>
            <a:r>
              <a:rPr lang="ru-RU" sz="1400" b="1" dirty="0" smtClean="0">
                <a:solidFill>
                  <a:schemeClr val="tx1"/>
                </a:solidFill>
              </a:rPr>
              <a:t>Администрации сп.Салым   и гп.Пойковский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936812" y="4118961"/>
            <a:ext cx="2858154" cy="81411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Мониторинг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уровня цен на проведение технического осмотра транспортных средств и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нефтепродукты</a:t>
            </a:r>
            <a:endParaRPr lang="ru-RU" sz="1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34585" y="5046453"/>
            <a:ext cx="2858156" cy="127791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Организация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регулярных перевозок по муниципальным маршрутам по регулируемым тарифам, связанных с улучшением качества обслуживания пассажиров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45553" y="4442604"/>
            <a:ext cx="8555026" cy="89714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800" dirty="0" smtClean="0"/>
          </a:p>
          <a:p>
            <a:r>
              <a:rPr lang="ru-RU" dirty="0" smtClean="0"/>
              <a:t>Объём пассажирских перевозок автомобильным транспортом в муниципальном сообщении – 35,9 тыс. человек 2030 году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639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современной транспортной инфраструктуры,       </a:t>
            </a:r>
          </a:p>
          <a:p>
            <a:pPr lvl="0" algn="ctr"/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повышение доступности и безопасности  </a:t>
            </a:r>
            <a:r>
              <a:rPr lang="ru-RU" sz="2000" b="1" dirty="0" smtClean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транспортных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услуг для населения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2491276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5445" y="1682573"/>
            <a:ext cx="8704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: </a:t>
            </a:r>
            <a:r>
              <a:rPr lang="ru-RU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повышения качества транспортных услуг, оказываемых автомобильным транспортом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74326" y="1161967"/>
            <a:ext cx="8486901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44684" y="3162404"/>
            <a:ext cx="8555895" cy="900638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800" dirty="0" smtClean="0"/>
          </a:p>
          <a:p>
            <a:r>
              <a:rPr lang="ru-RU" dirty="0" smtClean="0"/>
              <a:t>Износ парка автобусов организаций автомобильного транспорта, осуществляющих перевозки пассажиров – 58,7 % к 2030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89982" y="2924634"/>
            <a:ext cx="3066267" cy="17792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922059"/>
            <a:ext cx="2514449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32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1: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232579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07920103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70168" y="136347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96907"/>
            <a:ext cx="8596165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1933" y="2998470"/>
            <a:ext cx="2984317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50" b="1" dirty="0" smtClean="0">
                <a:solidFill>
                  <a:schemeClr val="accent5">
                    <a:lumMod val="75000"/>
                  </a:schemeClr>
                </a:solidFill>
              </a:rPr>
              <a:t>Мониторинг состояния транспортного комплекса, а также автомобильных дорог общего пользования местного значения, интенсивности и состава движения, дорожно-транспортных происшествий, в том числе связанных с неудовлетворительными дорожными условиями путём проведения оценки их технического состояния</a:t>
            </a:r>
            <a:endParaRPr lang="ru-RU" sz="11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9630" y="5465135"/>
            <a:ext cx="3076619" cy="10040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150" b="1" dirty="0" smtClean="0">
                <a:solidFill>
                  <a:schemeClr val="accent5">
                    <a:lumMod val="75000"/>
                  </a:schemeClr>
                </a:solidFill>
              </a:rPr>
              <a:t>Информирование пользователей автомобильных дорог о состоянии автомобильных дорог общего пользования местного значения Нефтеюганского района</a:t>
            </a:r>
            <a:endParaRPr lang="ru-RU" sz="115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89983" y="4817629"/>
            <a:ext cx="3066266" cy="4773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Разработка проектов организации дорожного движения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92174" y="2922059"/>
            <a:ext cx="2577204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6784029" y="224253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847" y="2071370"/>
            <a:ext cx="107315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72" y="2268867"/>
            <a:ext cx="44450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115" y="2202338"/>
            <a:ext cx="2309813" cy="62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16048" y="2194473"/>
            <a:ext cx="17179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Ответственные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79271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67486" y="2861153"/>
            <a:ext cx="3088257" cy="181588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4973" y="2884999"/>
            <a:ext cx="2559507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85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1: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4633" y="3631812"/>
            <a:ext cx="25998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9594966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77858" y="6531271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330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8957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85306" y="2984264"/>
            <a:ext cx="3088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67486" y="4747432"/>
            <a:ext cx="3088257" cy="17310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Внедрение автоматизированных и </a:t>
            </a:r>
            <a:r>
              <a:rPr lang="ru-RU" sz="1200" b="1" dirty="0" err="1" smtClean="0">
                <a:solidFill>
                  <a:schemeClr val="accent5">
                    <a:lumMod val="75000"/>
                  </a:schemeClr>
                </a:solidFill>
              </a:rPr>
              <a:t>робототезированных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 технологий организации дорожного движения и контроля за соблюдением правил дорожного движения путём  обустройства автомобильных дорог местного значения камерами </a:t>
            </a:r>
            <a:r>
              <a:rPr lang="ru-RU" sz="1200" b="1" dirty="0" err="1" smtClean="0">
                <a:solidFill>
                  <a:schemeClr val="accent5">
                    <a:lumMod val="75000"/>
                  </a:schemeClr>
                </a:solidFill>
              </a:rPr>
              <a:t>фотовидеофиксации</a:t>
            </a:r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 нарушений правил дорожного движения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2" y="2861152"/>
            <a:ext cx="2650846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277507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3131389" cy="136579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8198" y="2861154"/>
            <a:ext cx="2646281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79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1: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151636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56365008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080692" y="325892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12111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286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036498" y="2959272"/>
            <a:ext cx="28779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Создание механизмов экономического стимулирования сохранности автомобильных дорог местного значения путём устройства пункта весогабаритного контроля транспортных средств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7" y="4347712"/>
            <a:ext cx="3131389" cy="2130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Выдача специального разрешения на движение тяжеловесных транспортных средств по автомобильным дорогам общего пользования местного значения Нефтеюганского района, а также согласование заявок на согласование маршрута тяжеловесного и (или) крупногабаритного транспортного средства.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00799" y="2861152"/>
            <a:ext cx="2582185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8626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2898540" cy="1314032"/>
          </a:xfrm>
          <a:prstGeom prst="roundRect">
            <a:avLst>
              <a:gd name="adj" fmla="val 65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861153"/>
            <a:ext cx="2601223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84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1: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8017" y="2998470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79814710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4011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</a:t>
            </a:r>
            <a:r>
              <a:rPr lang="ru-RU" sz="1600" b="1" dirty="0" smtClean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функционирования сети автомобильных дорог общего пользования местного значения, в том числе автомобильных дорог, являющихся  подъездами к сельским населённым пунктам</a:t>
            </a:r>
            <a:endParaRPr lang="ru-RU" sz="1600" b="1" dirty="0">
              <a:solidFill>
                <a:srgbClr val="44546A">
                  <a:lumMod val="50000"/>
                </a:srgb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xmlns="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865772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xmlns="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xmlns="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0707" y="2918004"/>
            <a:ext cx="27541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Осуществление сбора, обобщение и учет информации о транспортном комплексе, а также реализации требований транспортной безопасности на межселенной территории Нефтеюганского района.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36498" y="5512279"/>
            <a:ext cx="2888348" cy="654286"/>
          </a:xfrm>
          <a:prstGeom prst="roundRect">
            <a:avLst>
              <a:gd name="adj" fmla="val 402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Совершенствование нормативного правового регулирования в сфере транспорта и дорожного хозяйства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8" y="4295956"/>
            <a:ext cx="2873181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5">
                    <a:lumMod val="75000"/>
                  </a:schemeClr>
                </a:solidFill>
              </a:rPr>
              <a:t>Мониторинг стоимости строительства, реконструкции, капитального ремонта, ремонта и содержания 1 км автомобильных дорог общего пользования местного значения</a:t>
            </a:r>
            <a:endParaRPr lang="ru-RU" sz="1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88039" y="2861153"/>
            <a:ext cx="2794946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35938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Them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 Theme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 Them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2963</TotalTime>
  <Words>2314</Words>
  <Application>Microsoft Office PowerPoint</Application>
  <PresentationFormat>Экран (4:3)</PresentationFormat>
  <Paragraphs>284</Paragraphs>
  <Slides>19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Рахматулина Эльвира Искандаровна</cp:lastModifiedBy>
  <cp:revision>394</cp:revision>
  <cp:lastPrinted>2019-09-12T12:25:36Z</cp:lastPrinted>
  <dcterms:created xsi:type="dcterms:W3CDTF">2018-09-04T12:10:47Z</dcterms:created>
  <dcterms:modified xsi:type="dcterms:W3CDTF">2021-12-29T11:55:21Z</dcterms:modified>
</cp:coreProperties>
</file>