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5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6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7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8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9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6"/>
  </p:notesMasterIdLst>
  <p:sldIdLst>
    <p:sldId id="256" r:id="rId2"/>
    <p:sldId id="258" r:id="rId3"/>
    <p:sldId id="298" r:id="rId4"/>
    <p:sldId id="302" r:id="rId5"/>
    <p:sldId id="303" r:id="rId6"/>
    <p:sldId id="311" r:id="rId7"/>
    <p:sldId id="312" r:id="rId8"/>
    <p:sldId id="313" r:id="rId9"/>
    <p:sldId id="314" r:id="rId10"/>
    <p:sldId id="316" r:id="rId11"/>
    <p:sldId id="315" r:id="rId12"/>
    <p:sldId id="310" r:id="rId13"/>
    <p:sldId id="290" r:id="rId14"/>
    <p:sldId id="325" r:id="rId1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F6FE"/>
    <a:srgbClr val="2B7885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8514" autoAdjust="0"/>
  </p:normalViewPr>
  <p:slideViewPr>
    <p:cSldViewPr snapToGrid="0">
      <p:cViewPr>
        <p:scale>
          <a:sx n="90" d="100"/>
          <a:sy n="90" d="100"/>
        </p:scale>
        <p:origin x="-2244" y="-654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 sz="1600" b="0">
                <a:solidFill>
                  <a:schemeClr val="tx2">
                    <a:lumMod val="50000"/>
                  </a:schemeClr>
                </a:solidFill>
              </a:defRPr>
            </a:pPr>
            <a:r>
              <a:rPr lang="ru-RU" sz="1600" b="0">
                <a:solidFill>
                  <a:schemeClr val="tx2">
                    <a:lumMod val="50000"/>
                  </a:schemeClr>
                </a:solidFill>
              </a:rPr>
              <a:t>2019 год</a:t>
            </a:r>
          </a:p>
        </c:rich>
      </c:tx>
      <c:layout>
        <c:manualLayout>
          <c:xMode val="edge"/>
          <c:yMode val="edge"/>
          <c:x val="0.40297895796917593"/>
          <c:y val="1.6103774242837331E-2"/>
        </c:manualLayout>
      </c:layout>
      <c:overlay val="0"/>
    </c:title>
    <c:autoTitleDeleted val="0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3"/>
      </c:doughnutChart>
    </c:plotArea>
    <c:plotVisOnly val="1"/>
    <c:dispBlanksAs val="zero"/>
    <c:showDLblsOverMax val="0"/>
  </c:chart>
  <c:txPr>
    <a:bodyPr/>
    <a:lstStyle/>
    <a:p>
      <a:pPr>
        <a:defRPr sz="1800" b="1">
          <a:latin typeface="Franklin Gothic Medium" pitchFamily="34" charset="0"/>
        </a:defRPr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619435131408225"/>
          <c:y val="0.25363288821971686"/>
          <c:w val="0.77709231717298133"/>
          <c:h val="0.45308626570513721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chemeClr val="accent1"/>
            </a:solidFill>
            <a:ln w="30928">
              <a:noFill/>
            </a:ln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Pt>
            <c:idx val="0"/>
            <c:bubble3D val="0"/>
            <c:spPr>
              <a:solidFill>
                <a:srgbClr val="FFCC00"/>
              </a:solidFill>
              <a:ln w="30928"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bubble3D val="0"/>
            <c:spPr>
              <a:solidFill>
                <a:srgbClr val="CC99FF"/>
              </a:solidFill>
              <a:ln w="30928"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bubble3D val="0"/>
            <c:spPr>
              <a:solidFill>
                <a:srgbClr val="33CCCC"/>
              </a:solidFill>
              <a:ln w="30928"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-0.17811677216065944"/>
                  <c:y val="8.6480026265738308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 sz="1400" dirty="0"/>
                      <a:t>245,130</a:t>
                    </a:r>
                  </a:p>
                  <a:p>
                    <a:pPr>
                      <a:defRPr/>
                    </a:pPr>
                    <a:r>
                      <a:rPr lang="ru-RU" sz="1400" dirty="0" smtClean="0"/>
                      <a:t>50000</a:t>
                    </a:r>
                    <a:endParaRPr lang="en-US" sz="1400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9.2023015052910009E-2"/>
                  <c:y val="-6.0310255742728393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/>
                      <a:t> </a:t>
                    </a:r>
                    <a:r>
                      <a:rPr lang="ru-RU" sz="1400" dirty="0" smtClean="0"/>
                      <a:t>68 ,07895489</a:t>
                    </a:r>
                    <a:endParaRPr lang="en-US" sz="1400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3400068075852255E-2"/>
                  <c:y val="-8.20493411179852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7.9292757507399378E-2"/>
                  <c:y val="-9.4067077124100645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latin typeface="Franklin Gothic Book" pitchFamily="34" charset="0"/>
                      </a:rPr>
                      <a:t> </a:t>
                    </a:r>
                    <a:r>
                      <a:rPr lang="ru-RU" dirty="0" smtClean="0">
                        <a:latin typeface="Franklin Gothic Book" pitchFamily="34" charset="0"/>
                      </a:rPr>
                      <a:t>0,0</a:t>
                    </a:r>
                    <a:r>
                      <a:rPr lang="en-US" dirty="0" smtClean="0">
                        <a:latin typeface="Franklin Gothic Book" pitchFamily="34" charset="0"/>
                      </a:rPr>
                      <a:t>     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delete val="1"/>
            </c:dLbl>
            <c:spPr>
              <a:noFill/>
              <a:ln w="30928">
                <a:noFill/>
              </a:ln>
            </c:spPr>
            <c:txPr>
              <a:bodyPr/>
              <a:lstStyle/>
              <a:p>
                <a:pPr>
                  <a:defRPr sz="1800" b="1" i="0" u="none" strike="noStrike" baseline="0">
                    <a:solidFill>
                      <a:schemeClr val="tx1"/>
                    </a:solidFill>
                    <a:latin typeface="Franklin Gothic Book" pitchFamily="34" charset="0"/>
                    <a:ea typeface="Arial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Sheet1!$B$1:$F$1</c:f>
              <c:strCache>
                <c:ptCount val="4"/>
                <c:pt idx="0">
                  <c:v>Бюджет ХМАО-Югры</c:v>
                </c:pt>
                <c:pt idx="1">
                  <c:v>Бюджет Нефтеюганского района</c:v>
                </c:pt>
                <c:pt idx="2">
                  <c:v>Иные источники</c:v>
                </c:pt>
                <c:pt idx="3">
                  <c:v>Средства поселений</c:v>
                </c:pt>
              </c:strCache>
            </c:strRef>
          </c:cat>
          <c:val>
            <c:numRef>
              <c:f>Sheet1!$B$2:$F$2</c:f>
              <c:numCache>
                <c:formatCode>_-* #,##0.00000000_р_._-;\-* #,##0.00000000_р_._-;_-* "-"??_р_._-;_-@_-</c:formatCode>
                <c:ptCount val="5"/>
                <c:pt idx="0">
                  <c:v>245.13050000000001</c:v>
                </c:pt>
                <c:pt idx="1">
                  <c:v>68.078954789999997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30928">
          <a:noFill/>
        </a:ln>
      </c:spPr>
    </c:plotArea>
    <c:legend>
      <c:legendPos val="b"/>
      <c:legendEntry>
        <c:idx val="0"/>
        <c:txPr>
          <a:bodyPr/>
          <a:lstStyle/>
          <a:p>
            <a:pPr>
              <a:defRPr sz="1100" b="1" i="0" u="none" strike="noStrike" baseline="0">
                <a:ln>
                  <a:noFill/>
                </a:ln>
                <a:solidFill>
                  <a:srgbClr val="000000"/>
                </a:solidFill>
                <a:latin typeface="Franklin Gothic Book" pitchFamily="34" charset="0"/>
                <a:ea typeface="Arial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100" b="1" i="0" u="none" strike="noStrike" baseline="0">
                <a:ln>
                  <a:noFill/>
                </a:ln>
                <a:solidFill>
                  <a:srgbClr val="000000"/>
                </a:solidFill>
                <a:latin typeface="Franklin Gothic Book" pitchFamily="34" charset="0"/>
                <a:ea typeface="Arial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100" b="1" i="0" u="none" strike="noStrike" baseline="0">
                <a:ln>
                  <a:noFill/>
                </a:ln>
                <a:solidFill>
                  <a:srgbClr val="000000"/>
                </a:solidFill>
                <a:latin typeface="Franklin Gothic Book" pitchFamily="34" charset="0"/>
                <a:ea typeface="Arial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100" b="1" i="0" u="none" strike="noStrike" baseline="0">
                <a:ln>
                  <a:noFill/>
                </a:ln>
                <a:solidFill>
                  <a:srgbClr val="000000"/>
                </a:solidFill>
                <a:latin typeface="Franklin Gothic Book" pitchFamily="34" charset="0"/>
                <a:ea typeface="Arial"/>
                <a:cs typeface="Times New Roman" pitchFamily="18" charset="0"/>
              </a:defRPr>
            </a:pPr>
            <a:endParaRPr lang="ru-RU"/>
          </a:p>
        </c:txPr>
      </c:legendEntry>
      <c:legendEntry>
        <c:idx val="4"/>
        <c:delete val="1"/>
      </c:legendEntry>
      <c:layout>
        <c:manualLayout>
          <c:xMode val="edge"/>
          <c:yMode val="edge"/>
          <c:x val="1.1717656683305929E-2"/>
          <c:y val="0.73222191729940456"/>
          <c:w val="0.38268531797045174"/>
          <c:h val="0.25936303070150674"/>
        </c:manualLayout>
      </c:layout>
      <c:overlay val="0"/>
      <c:spPr>
        <a:noFill/>
        <a:ln w="15464">
          <a:solidFill>
            <a:schemeClr val="bg1"/>
          </a:solidFill>
          <a:prstDash val="solid"/>
        </a:ln>
      </c:spPr>
      <c:txPr>
        <a:bodyPr/>
        <a:lstStyle/>
        <a:p>
          <a:pPr>
            <a:defRPr sz="2000" b="1" i="0" u="none" strike="noStrike" baseline="0">
              <a:ln>
                <a:noFill/>
              </a:ln>
              <a:solidFill>
                <a:srgbClr val="000000"/>
              </a:solidFill>
              <a:latin typeface="Franklin Gothic Book" pitchFamily="34" charset="0"/>
              <a:ea typeface="Arial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13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74AB5F-1AF7-496F-8BCC-C35E3C6F7EBF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56E5AD-B9B2-497D-AA2F-97C61C6881D4}">
      <dgm:prSet/>
      <dgm:spPr>
        <a:solidFill>
          <a:srgbClr val="00B05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ru-RU" smtClean="0"/>
            <a:t>Ответственный исполнитель</a:t>
          </a:r>
          <a:endParaRPr lang="ru-RU"/>
        </a:p>
      </dgm:t>
    </dgm:pt>
    <dgm:pt modelId="{B553E6F0-CD07-48DD-B1EB-0DF3A6464653}" type="parTrans" cxnId="{86713071-1FED-4D30-846C-19FC498EEFDD}">
      <dgm:prSet/>
      <dgm:spPr/>
      <dgm:t>
        <a:bodyPr/>
        <a:lstStyle/>
        <a:p>
          <a:endParaRPr lang="ru-RU"/>
        </a:p>
      </dgm:t>
    </dgm:pt>
    <dgm:pt modelId="{50F8C18B-D0C4-4703-90D2-5334648A4821}" type="sibTrans" cxnId="{86713071-1FED-4D30-846C-19FC498EEFDD}">
      <dgm:prSet/>
      <dgm:spPr/>
      <dgm:t>
        <a:bodyPr/>
        <a:lstStyle/>
        <a:p>
          <a:endParaRPr lang="ru-RU"/>
        </a:p>
      </dgm:t>
    </dgm:pt>
    <dgm:pt modelId="{FF98AC0A-63C7-4ACF-9A3C-6487E92E2F98}" type="pres">
      <dgm:prSet presAssocID="{AC74AB5F-1AF7-496F-8BCC-C35E3C6F7EB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AC22A98-F6D8-4FC5-B611-69DCA439A2A9}" type="pres">
      <dgm:prSet presAssocID="{7356E5AD-B9B2-497D-AA2F-97C61C6881D4}" presName="parTxOnly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6713071-1FED-4D30-846C-19FC498EEFDD}" srcId="{AC74AB5F-1AF7-496F-8BCC-C35E3C6F7EBF}" destId="{7356E5AD-B9B2-497D-AA2F-97C61C6881D4}" srcOrd="0" destOrd="0" parTransId="{B553E6F0-CD07-48DD-B1EB-0DF3A6464653}" sibTransId="{50F8C18B-D0C4-4703-90D2-5334648A4821}"/>
    <dgm:cxn modelId="{47F86ED3-D91E-4741-A78D-E343475069AF}" type="presOf" srcId="{AC74AB5F-1AF7-496F-8BCC-C35E3C6F7EBF}" destId="{FF98AC0A-63C7-4ACF-9A3C-6487E92E2F98}" srcOrd="0" destOrd="0" presId="urn:microsoft.com/office/officeart/2005/8/layout/hChevron3"/>
    <dgm:cxn modelId="{BD166DC7-0682-43EE-A83F-BEC353105B5D}" type="presOf" srcId="{7356E5AD-B9B2-497D-AA2F-97C61C6881D4}" destId="{FAC22A98-F6D8-4FC5-B611-69DCA439A2A9}" srcOrd="0" destOrd="0" presId="urn:microsoft.com/office/officeart/2005/8/layout/hChevron3"/>
    <dgm:cxn modelId="{156FC2EE-F173-473E-B2BD-5F037DF4FAFF}" type="presParOf" srcId="{FF98AC0A-63C7-4ACF-9A3C-6487E92E2F98}" destId="{FAC22A98-F6D8-4FC5-B611-69DCA439A2A9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72F238FC-C47A-42B0-B3FC-A7881893EDA5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13D968C7-3292-4B0E-B4CD-84B201DF937B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9F74E7-0E9C-459D-B52B-A041AC790CEC}" type="doc">
      <dgm:prSet loTypeId="urn:microsoft.com/office/officeart/2008/layout/VerticalCurvedList" loCatId="list" qsTypeId="urn:microsoft.com/office/officeart/2005/8/quickstyle/3d7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6ABA659-80AC-472F-9550-93CFF7FB8CDE}">
      <dgm:prSet phldrT="[Текст]" custT="1"/>
      <dgm:spPr>
        <a:sp3d extrusionH="50600" prstMaterial="metal">
          <a:bevelT w="101600" h="80600" prst="coolSlant"/>
          <a:bevelB w="80600" h="80600" prst="relaxedInset"/>
        </a:sp3d>
      </dgm:spPr>
      <dgm:t>
        <a:bodyPr/>
        <a:lstStyle/>
        <a:p>
          <a:r>
            <a:rPr lang="ru-RU" sz="1800" b="1" dirty="0" smtClean="0"/>
            <a:t>Департамент имущественных отношений </a:t>
          </a:r>
          <a:r>
            <a:rPr lang="ru-RU" sz="1800" b="1" dirty="0" err="1" smtClean="0"/>
            <a:t>Нефтеюганского</a:t>
          </a:r>
          <a:r>
            <a:rPr lang="ru-RU" sz="1800" b="1" dirty="0" smtClean="0"/>
            <a:t> района</a:t>
          </a:r>
        </a:p>
      </dgm:t>
    </dgm:pt>
    <dgm:pt modelId="{3F2F621F-1C57-44CC-BFE4-ADC2C7B03D21}" type="parTrans" cxnId="{275DFA01-C4E4-4090-B307-44CD9EB8BEDA}">
      <dgm:prSet/>
      <dgm:spPr/>
      <dgm:t>
        <a:bodyPr/>
        <a:lstStyle/>
        <a:p>
          <a:endParaRPr lang="ru-RU"/>
        </a:p>
      </dgm:t>
    </dgm:pt>
    <dgm:pt modelId="{7071DF35-B949-42AF-8893-0B2669C16668}" type="sibTrans" cxnId="{275DFA01-C4E4-4090-B307-44CD9EB8BEDA}">
      <dgm:prSet/>
      <dgm:spPr>
        <a:sp3d z="-110000">
          <a:bevelT w="165100" prst="coolSlant"/>
        </a:sp3d>
      </dgm:spPr>
      <dgm:t>
        <a:bodyPr/>
        <a:lstStyle/>
        <a:p>
          <a:endParaRPr lang="ru-RU"/>
        </a:p>
      </dgm:t>
    </dgm:pt>
    <dgm:pt modelId="{0F0C4102-3396-4883-9157-41AA2B3F5235}">
      <dgm:prSet custT="1"/>
      <dgm:spPr>
        <a:sp3d extrusionH="50600" prstMaterial="metal">
          <a:bevelT w="101600" h="80600" prst="coolSlant"/>
          <a:bevelB w="80600" h="80600" prst="relaxedInset"/>
        </a:sp3d>
      </dgm:spPr>
      <dgm:t>
        <a:bodyPr/>
        <a:lstStyle/>
        <a:p>
          <a:r>
            <a:rPr lang="ru-RU" sz="1600" b="1" dirty="0" smtClean="0"/>
            <a:t>МКУ «Управление капитального строительства и жилищно-коммунального комплекса </a:t>
          </a:r>
          <a:r>
            <a:rPr lang="ru-RU" sz="1600" b="1" dirty="0" err="1" smtClean="0"/>
            <a:t>Нефтеюганского</a:t>
          </a:r>
          <a:r>
            <a:rPr lang="ru-RU" sz="1600" b="1" dirty="0" smtClean="0"/>
            <a:t> района</a:t>
          </a:r>
        </a:p>
      </dgm:t>
    </dgm:pt>
    <dgm:pt modelId="{C22778F5-1AF3-4F78-8C43-F50FF757F215}" type="parTrans" cxnId="{2296428E-FAF1-4DEA-840E-6927AED88805}">
      <dgm:prSet/>
      <dgm:spPr/>
      <dgm:t>
        <a:bodyPr/>
        <a:lstStyle/>
        <a:p>
          <a:endParaRPr lang="ru-RU"/>
        </a:p>
      </dgm:t>
    </dgm:pt>
    <dgm:pt modelId="{6698ABCD-E6B1-4603-9277-7C0905E5B5EA}" type="sibTrans" cxnId="{2296428E-FAF1-4DEA-840E-6927AED88805}">
      <dgm:prSet/>
      <dgm:spPr/>
      <dgm:t>
        <a:bodyPr/>
        <a:lstStyle/>
        <a:p>
          <a:endParaRPr lang="ru-RU"/>
        </a:p>
      </dgm:t>
    </dgm:pt>
    <dgm:pt modelId="{11208C57-B88F-45BE-A50B-E78809C90363}">
      <dgm:prSet custT="1"/>
      <dgm:spPr>
        <a:sp3d extrusionH="50600" prstMaterial="metal">
          <a:bevelT w="101600" h="80600" prst="coolSlant"/>
          <a:bevelB w="80600" h="80600" prst="relaxedInset"/>
        </a:sp3d>
      </dgm:spPr>
      <dgm:t>
        <a:bodyPr/>
        <a:lstStyle/>
        <a:p>
          <a:r>
            <a:rPr lang="ru-RU" sz="1700" b="1" dirty="0" smtClean="0"/>
            <a:t>Администрации поселений </a:t>
          </a:r>
          <a:r>
            <a:rPr lang="ru-RU" sz="1700" b="1" dirty="0" err="1" smtClean="0"/>
            <a:t>Нефтеюганского</a:t>
          </a:r>
          <a:r>
            <a:rPr lang="ru-RU" sz="1700" b="1" dirty="0" smtClean="0"/>
            <a:t> района</a:t>
          </a:r>
        </a:p>
      </dgm:t>
    </dgm:pt>
    <dgm:pt modelId="{9EC5656F-546B-4534-A8E2-96927DB1AA74}" type="sibTrans" cxnId="{737C4EB2-4A3E-4F14-8FAC-E717136DEB21}">
      <dgm:prSet/>
      <dgm:spPr/>
      <dgm:t>
        <a:bodyPr/>
        <a:lstStyle/>
        <a:p>
          <a:endParaRPr lang="ru-RU"/>
        </a:p>
      </dgm:t>
    </dgm:pt>
    <dgm:pt modelId="{CA7D1784-E028-4F0C-A59F-B2531785D1CF}" type="parTrans" cxnId="{737C4EB2-4A3E-4F14-8FAC-E717136DEB21}">
      <dgm:prSet/>
      <dgm:spPr/>
      <dgm:t>
        <a:bodyPr/>
        <a:lstStyle/>
        <a:p>
          <a:endParaRPr lang="ru-RU"/>
        </a:p>
      </dgm:t>
    </dgm:pt>
    <dgm:pt modelId="{5A9C3BB0-4250-4E2E-AF14-C887246D1A49}" type="pres">
      <dgm:prSet presAssocID="{7E9F74E7-0E9C-459D-B52B-A041AC790CE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DDC656E2-1D52-4E23-BDF2-727110A03693}" type="pres">
      <dgm:prSet presAssocID="{7E9F74E7-0E9C-459D-B52B-A041AC790CEC}" presName="Name1" presStyleCnt="0"/>
      <dgm:spPr>
        <a:sp3d>
          <a:bevelT w="165100" prst="coolSlant"/>
        </a:sp3d>
      </dgm:spPr>
      <dgm:t>
        <a:bodyPr/>
        <a:lstStyle/>
        <a:p>
          <a:endParaRPr lang="ru-RU"/>
        </a:p>
      </dgm:t>
    </dgm:pt>
    <dgm:pt modelId="{6537A67F-372C-4082-805E-DD82A8AD8DBB}" type="pres">
      <dgm:prSet presAssocID="{7E9F74E7-0E9C-459D-B52B-A041AC790CEC}" presName="cycle" presStyleCnt="0"/>
      <dgm:spPr>
        <a:sp3d>
          <a:bevelT w="165100" prst="coolSlant"/>
        </a:sp3d>
      </dgm:spPr>
      <dgm:t>
        <a:bodyPr/>
        <a:lstStyle/>
        <a:p>
          <a:endParaRPr lang="ru-RU"/>
        </a:p>
      </dgm:t>
    </dgm:pt>
    <dgm:pt modelId="{53EF6BCC-8570-4A4A-B2E6-AE821C9AC326}" type="pres">
      <dgm:prSet presAssocID="{7E9F74E7-0E9C-459D-B52B-A041AC790CEC}" presName="srcNode" presStyleLbl="node1" presStyleIdx="0" presStyleCnt="3"/>
      <dgm:spPr>
        <a:sp3d>
          <a:bevelT w="165100" prst="coolSlant"/>
        </a:sp3d>
      </dgm:spPr>
      <dgm:t>
        <a:bodyPr/>
        <a:lstStyle/>
        <a:p>
          <a:endParaRPr lang="ru-RU"/>
        </a:p>
      </dgm:t>
    </dgm:pt>
    <dgm:pt modelId="{5B90E0DA-D070-4955-99F8-D78415703AB1}" type="pres">
      <dgm:prSet presAssocID="{7E9F74E7-0E9C-459D-B52B-A041AC790CEC}" presName="conn" presStyleLbl="parChTrans1D2" presStyleIdx="0" presStyleCnt="1"/>
      <dgm:spPr/>
      <dgm:t>
        <a:bodyPr/>
        <a:lstStyle/>
        <a:p>
          <a:endParaRPr lang="ru-RU"/>
        </a:p>
      </dgm:t>
    </dgm:pt>
    <dgm:pt modelId="{45F89BB6-3F30-420F-8EF5-1E5CFC03F9AB}" type="pres">
      <dgm:prSet presAssocID="{7E9F74E7-0E9C-459D-B52B-A041AC790CEC}" presName="extraNode" presStyleLbl="node1" presStyleIdx="0" presStyleCnt="3"/>
      <dgm:spPr>
        <a:sp3d>
          <a:bevelT w="165100" prst="coolSlant"/>
        </a:sp3d>
      </dgm:spPr>
      <dgm:t>
        <a:bodyPr/>
        <a:lstStyle/>
        <a:p>
          <a:endParaRPr lang="ru-RU"/>
        </a:p>
      </dgm:t>
    </dgm:pt>
    <dgm:pt modelId="{807B9D69-7170-4949-8EF1-BB0249F5F1D2}" type="pres">
      <dgm:prSet presAssocID="{7E9F74E7-0E9C-459D-B52B-A041AC790CEC}" presName="dstNode" presStyleLbl="node1" presStyleIdx="0" presStyleCnt="3"/>
      <dgm:spPr>
        <a:sp3d>
          <a:bevelT w="165100" prst="coolSlant"/>
        </a:sp3d>
      </dgm:spPr>
      <dgm:t>
        <a:bodyPr/>
        <a:lstStyle/>
        <a:p>
          <a:endParaRPr lang="ru-RU"/>
        </a:p>
      </dgm:t>
    </dgm:pt>
    <dgm:pt modelId="{95FD0B26-C6A4-42BF-8FF4-A35440E1C72F}" type="pres">
      <dgm:prSet presAssocID="{56ABA659-80AC-472F-9550-93CFF7FB8CDE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3012D4-11AB-46AC-969E-BAAEF77B5A93}" type="pres">
      <dgm:prSet presAssocID="{56ABA659-80AC-472F-9550-93CFF7FB8CDE}" presName="accent_1" presStyleCnt="0"/>
      <dgm:spPr>
        <a:sp3d>
          <a:bevelT w="165100" prst="coolSlant"/>
        </a:sp3d>
      </dgm:spPr>
      <dgm:t>
        <a:bodyPr/>
        <a:lstStyle/>
        <a:p>
          <a:endParaRPr lang="ru-RU"/>
        </a:p>
      </dgm:t>
    </dgm:pt>
    <dgm:pt modelId="{9EBA85B8-E015-41D7-BF01-F18411CBFA6E}" type="pres">
      <dgm:prSet presAssocID="{56ABA659-80AC-472F-9550-93CFF7FB8CDE}" presName="accentRepeatNode" presStyleLbl="solidFgAcc1" presStyleIdx="0" presStyleCnt="3"/>
      <dgm:spPr>
        <a:sp3d z="57200" extrusionH="600" contourW="3000">
          <a:bevelT w="48600" h="18600" prst="coolSlant"/>
          <a:bevelB w="48600" h="8600" prst="relaxedInset"/>
        </a:sp3d>
      </dgm:spPr>
      <dgm:t>
        <a:bodyPr/>
        <a:lstStyle/>
        <a:p>
          <a:endParaRPr lang="ru-RU"/>
        </a:p>
      </dgm:t>
    </dgm:pt>
    <dgm:pt modelId="{962971F7-538D-4048-8338-4281DE70CC8B}" type="pres">
      <dgm:prSet presAssocID="{0F0C4102-3396-4883-9157-41AA2B3F5235}" presName="text_2" presStyleLbl="node1" presStyleIdx="1" presStyleCnt="3" custScaleY="1197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0874AC-959B-415F-A4AC-C87C5C4353A9}" type="pres">
      <dgm:prSet presAssocID="{0F0C4102-3396-4883-9157-41AA2B3F5235}" presName="accent_2" presStyleCnt="0"/>
      <dgm:spPr>
        <a:sp3d>
          <a:bevelT w="165100" prst="coolSlant"/>
        </a:sp3d>
      </dgm:spPr>
      <dgm:t>
        <a:bodyPr/>
        <a:lstStyle/>
        <a:p>
          <a:endParaRPr lang="ru-RU"/>
        </a:p>
      </dgm:t>
    </dgm:pt>
    <dgm:pt modelId="{F5E901DF-01F2-487E-880B-44DAE1123583}" type="pres">
      <dgm:prSet presAssocID="{0F0C4102-3396-4883-9157-41AA2B3F5235}" presName="accentRepeatNode" presStyleLbl="solidFgAcc1" presStyleIdx="1" presStyleCnt="3"/>
      <dgm:spPr>
        <a:sp3d z="57200" extrusionH="600" contourW="3000">
          <a:bevelT w="48600" h="18600" prst="coolSlant"/>
          <a:bevelB w="48600" h="8600" prst="relaxedInset"/>
        </a:sp3d>
      </dgm:spPr>
      <dgm:t>
        <a:bodyPr/>
        <a:lstStyle/>
        <a:p>
          <a:endParaRPr lang="ru-RU"/>
        </a:p>
      </dgm:t>
    </dgm:pt>
    <dgm:pt modelId="{13577947-C079-458C-9ACA-6772B2B5454F}" type="pres">
      <dgm:prSet presAssocID="{11208C57-B88F-45BE-A50B-E78809C90363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8C6368-82A7-4573-BADC-B5100C325758}" type="pres">
      <dgm:prSet presAssocID="{11208C57-B88F-45BE-A50B-E78809C90363}" presName="accent_3" presStyleCnt="0"/>
      <dgm:spPr>
        <a:sp3d>
          <a:bevelT w="165100" prst="coolSlant"/>
        </a:sp3d>
      </dgm:spPr>
      <dgm:t>
        <a:bodyPr/>
        <a:lstStyle/>
        <a:p>
          <a:endParaRPr lang="ru-RU"/>
        </a:p>
      </dgm:t>
    </dgm:pt>
    <dgm:pt modelId="{30382C4C-BC3D-4587-A163-FDD82350536A}" type="pres">
      <dgm:prSet presAssocID="{11208C57-B88F-45BE-A50B-E78809C90363}" presName="accentRepeatNode" presStyleLbl="solidFgAcc1" presStyleIdx="2" presStyleCnt="3"/>
      <dgm:spPr>
        <a:sp3d z="57200" extrusionH="600" contourW="3000">
          <a:bevelT w="48600" h="18600" prst="coolSlant"/>
          <a:bevelB w="48600" h="8600" prst="relaxedInset"/>
        </a:sp3d>
      </dgm:spPr>
      <dgm:t>
        <a:bodyPr/>
        <a:lstStyle/>
        <a:p>
          <a:endParaRPr lang="ru-RU"/>
        </a:p>
      </dgm:t>
    </dgm:pt>
  </dgm:ptLst>
  <dgm:cxnLst>
    <dgm:cxn modelId="{E9B41BD8-6D8A-4CF9-8FA0-3FE1B96E2767}" type="presOf" srcId="{11208C57-B88F-45BE-A50B-E78809C90363}" destId="{13577947-C079-458C-9ACA-6772B2B5454F}" srcOrd="0" destOrd="0" presId="urn:microsoft.com/office/officeart/2008/layout/VerticalCurvedList"/>
    <dgm:cxn modelId="{4E48C8E3-F141-41F5-8FFF-C0A19E088F21}" type="presOf" srcId="{7071DF35-B949-42AF-8893-0B2669C16668}" destId="{5B90E0DA-D070-4955-99F8-D78415703AB1}" srcOrd="0" destOrd="0" presId="urn:microsoft.com/office/officeart/2008/layout/VerticalCurvedList"/>
    <dgm:cxn modelId="{0799DF47-EC3F-43E8-8802-4B7182D616EC}" type="presOf" srcId="{0F0C4102-3396-4883-9157-41AA2B3F5235}" destId="{962971F7-538D-4048-8338-4281DE70CC8B}" srcOrd="0" destOrd="0" presId="urn:microsoft.com/office/officeart/2008/layout/VerticalCurvedList"/>
    <dgm:cxn modelId="{737C4EB2-4A3E-4F14-8FAC-E717136DEB21}" srcId="{7E9F74E7-0E9C-459D-B52B-A041AC790CEC}" destId="{11208C57-B88F-45BE-A50B-E78809C90363}" srcOrd="2" destOrd="0" parTransId="{CA7D1784-E028-4F0C-A59F-B2531785D1CF}" sibTransId="{9EC5656F-546B-4534-A8E2-96927DB1AA74}"/>
    <dgm:cxn modelId="{DC9DEF08-BAE0-4484-9CC7-AF676F8A00E2}" type="presOf" srcId="{56ABA659-80AC-472F-9550-93CFF7FB8CDE}" destId="{95FD0B26-C6A4-42BF-8FF4-A35440E1C72F}" srcOrd="0" destOrd="0" presId="urn:microsoft.com/office/officeart/2008/layout/VerticalCurvedList"/>
    <dgm:cxn modelId="{275DFA01-C4E4-4090-B307-44CD9EB8BEDA}" srcId="{7E9F74E7-0E9C-459D-B52B-A041AC790CEC}" destId="{56ABA659-80AC-472F-9550-93CFF7FB8CDE}" srcOrd="0" destOrd="0" parTransId="{3F2F621F-1C57-44CC-BFE4-ADC2C7B03D21}" sibTransId="{7071DF35-B949-42AF-8893-0B2669C16668}"/>
    <dgm:cxn modelId="{503CD6B1-7DBE-4436-923C-BC97BAE61D70}" type="presOf" srcId="{7E9F74E7-0E9C-459D-B52B-A041AC790CEC}" destId="{5A9C3BB0-4250-4E2E-AF14-C887246D1A49}" srcOrd="0" destOrd="0" presId="urn:microsoft.com/office/officeart/2008/layout/VerticalCurvedList"/>
    <dgm:cxn modelId="{2296428E-FAF1-4DEA-840E-6927AED88805}" srcId="{7E9F74E7-0E9C-459D-B52B-A041AC790CEC}" destId="{0F0C4102-3396-4883-9157-41AA2B3F5235}" srcOrd="1" destOrd="0" parTransId="{C22778F5-1AF3-4F78-8C43-F50FF757F215}" sibTransId="{6698ABCD-E6B1-4603-9277-7C0905E5B5EA}"/>
    <dgm:cxn modelId="{D5F2BA71-084F-4C17-B23D-9DFEF3F8D921}" type="presParOf" srcId="{5A9C3BB0-4250-4E2E-AF14-C887246D1A49}" destId="{DDC656E2-1D52-4E23-BDF2-727110A03693}" srcOrd="0" destOrd="0" presId="urn:microsoft.com/office/officeart/2008/layout/VerticalCurvedList"/>
    <dgm:cxn modelId="{24CE116B-583F-404C-8E51-8211D7C52F29}" type="presParOf" srcId="{DDC656E2-1D52-4E23-BDF2-727110A03693}" destId="{6537A67F-372C-4082-805E-DD82A8AD8DBB}" srcOrd="0" destOrd="0" presId="urn:microsoft.com/office/officeart/2008/layout/VerticalCurvedList"/>
    <dgm:cxn modelId="{A909DADE-AA4D-44A8-ADF3-59BA6F54D585}" type="presParOf" srcId="{6537A67F-372C-4082-805E-DD82A8AD8DBB}" destId="{53EF6BCC-8570-4A4A-B2E6-AE821C9AC326}" srcOrd="0" destOrd="0" presId="urn:microsoft.com/office/officeart/2008/layout/VerticalCurvedList"/>
    <dgm:cxn modelId="{D01DDEF6-DE44-4830-9C8B-73D886BE6AC8}" type="presParOf" srcId="{6537A67F-372C-4082-805E-DD82A8AD8DBB}" destId="{5B90E0DA-D070-4955-99F8-D78415703AB1}" srcOrd="1" destOrd="0" presId="urn:microsoft.com/office/officeart/2008/layout/VerticalCurvedList"/>
    <dgm:cxn modelId="{9F49C116-5B64-4FEC-AF55-AB37E906A07A}" type="presParOf" srcId="{6537A67F-372C-4082-805E-DD82A8AD8DBB}" destId="{45F89BB6-3F30-420F-8EF5-1E5CFC03F9AB}" srcOrd="2" destOrd="0" presId="urn:microsoft.com/office/officeart/2008/layout/VerticalCurvedList"/>
    <dgm:cxn modelId="{772D9D59-1F4A-4C87-8D8D-7DBA72DD3DC6}" type="presParOf" srcId="{6537A67F-372C-4082-805E-DD82A8AD8DBB}" destId="{807B9D69-7170-4949-8EF1-BB0249F5F1D2}" srcOrd="3" destOrd="0" presId="urn:microsoft.com/office/officeart/2008/layout/VerticalCurvedList"/>
    <dgm:cxn modelId="{F162A34F-DE60-4066-B904-89C61C4EA54A}" type="presParOf" srcId="{DDC656E2-1D52-4E23-BDF2-727110A03693}" destId="{95FD0B26-C6A4-42BF-8FF4-A35440E1C72F}" srcOrd="1" destOrd="0" presId="urn:microsoft.com/office/officeart/2008/layout/VerticalCurvedList"/>
    <dgm:cxn modelId="{78539C9E-0428-40B0-8169-06D690A9C240}" type="presParOf" srcId="{DDC656E2-1D52-4E23-BDF2-727110A03693}" destId="{BB3012D4-11AB-46AC-969E-BAAEF77B5A93}" srcOrd="2" destOrd="0" presId="urn:microsoft.com/office/officeart/2008/layout/VerticalCurvedList"/>
    <dgm:cxn modelId="{D7C60910-FEAC-4E1B-B840-47FD072AEF04}" type="presParOf" srcId="{BB3012D4-11AB-46AC-969E-BAAEF77B5A93}" destId="{9EBA85B8-E015-41D7-BF01-F18411CBFA6E}" srcOrd="0" destOrd="0" presId="urn:microsoft.com/office/officeart/2008/layout/VerticalCurvedList"/>
    <dgm:cxn modelId="{8E063C80-54C7-4DB2-9D39-4969E2B67FFD}" type="presParOf" srcId="{DDC656E2-1D52-4E23-BDF2-727110A03693}" destId="{962971F7-538D-4048-8338-4281DE70CC8B}" srcOrd="3" destOrd="0" presId="urn:microsoft.com/office/officeart/2008/layout/VerticalCurvedList"/>
    <dgm:cxn modelId="{30F4BE60-1FC7-4ECA-8BB9-279FE6C702B4}" type="presParOf" srcId="{DDC656E2-1D52-4E23-BDF2-727110A03693}" destId="{1B0874AC-959B-415F-A4AC-C87C5C4353A9}" srcOrd="4" destOrd="0" presId="urn:microsoft.com/office/officeart/2008/layout/VerticalCurvedList"/>
    <dgm:cxn modelId="{9F387B98-4B30-489F-9B7B-BB3CBD18351B}" type="presParOf" srcId="{1B0874AC-959B-415F-A4AC-C87C5C4353A9}" destId="{F5E901DF-01F2-487E-880B-44DAE1123583}" srcOrd="0" destOrd="0" presId="urn:microsoft.com/office/officeart/2008/layout/VerticalCurvedList"/>
    <dgm:cxn modelId="{5E3FBD40-F5EE-4814-B4A7-3BBFC8131244}" type="presParOf" srcId="{DDC656E2-1D52-4E23-BDF2-727110A03693}" destId="{13577947-C079-458C-9ACA-6772B2B5454F}" srcOrd="5" destOrd="0" presId="urn:microsoft.com/office/officeart/2008/layout/VerticalCurvedList"/>
    <dgm:cxn modelId="{5030354F-18E8-40C2-BED2-F7E078C6A0D5}" type="presParOf" srcId="{DDC656E2-1D52-4E23-BDF2-727110A03693}" destId="{4C8C6368-82A7-4573-BADC-B5100C325758}" srcOrd="6" destOrd="0" presId="urn:microsoft.com/office/officeart/2008/layout/VerticalCurvedList"/>
    <dgm:cxn modelId="{53C934F7-81F0-4A0A-A26E-50420A486C48}" type="presParOf" srcId="{4C8C6368-82A7-4573-BADC-B5100C325758}" destId="{30382C4C-BC3D-4587-A163-FDD82350536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C74AB5F-1AF7-496F-8BCC-C35E3C6F7EBF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56E5AD-B9B2-497D-AA2F-97C61C6881D4}">
      <dgm:prSet/>
      <dgm:spPr>
        <a:solidFill>
          <a:srgbClr val="00B05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ru-RU" dirty="0" smtClean="0"/>
            <a:t>цель</a:t>
          </a:r>
          <a:endParaRPr lang="ru-RU" dirty="0"/>
        </a:p>
      </dgm:t>
    </dgm:pt>
    <dgm:pt modelId="{B553E6F0-CD07-48DD-B1EB-0DF3A6464653}" type="parTrans" cxnId="{86713071-1FED-4D30-846C-19FC498EEFDD}">
      <dgm:prSet/>
      <dgm:spPr/>
      <dgm:t>
        <a:bodyPr/>
        <a:lstStyle/>
        <a:p>
          <a:endParaRPr lang="ru-RU"/>
        </a:p>
      </dgm:t>
    </dgm:pt>
    <dgm:pt modelId="{50F8C18B-D0C4-4703-90D2-5334648A4821}" type="sibTrans" cxnId="{86713071-1FED-4D30-846C-19FC498EEFDD}">
      <dgm:prSet/>
      <dgm:spPr/>
      <dgm:t>
        <a:bodyPr/>
        <a:lstStyle/>
        <a:p>
          <a:endParaRPr lang="ru-RU"/>
        </a:p>
      </dgm:t>
    </dgm:pt>
    <dgm:pt modelId="{FF98AC0A-63C7-4ACF-9A3C-6487E92E2F98}" type="pres">
      <dgm:prSet presAssocID="{AC74AB5F-1AF7-496F-8BCC-C35E3C6F7EB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AC22A98-F6D8-4FC5-B611-69DCA439A2A9}" type="pres">
      <dgm:prSet presAssocID="{7356E5AD-B9B2-497D-AA2F-97C61C6881D4}" presName="parTxOnly" presStyleLbl="node1" presStyleIdx="0" presStyleCnt="1" custScaleX="80305" custScaleY="50156" custLinFactNeighborX="-1280" custLinFactNeighborY="-158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6713071-1FED-4D30-846C-19FC498EEFDD}" srcId="{AC74AB5F-1AF7-496F-8BCC-C35E3C6F7EBF}" destId="{7356E5AD-B9B2-497D-AA2F-97C61C6881D4}" srcOrd="0" destOrd="0" parTransId="{B553E6F0-CD07-48DD-B1EB-0DF3A6464653}" sibTransId="{50F8C18B-D0C4-4703-90D2-5334648A4821}"/>
    <dgm:cxn modelId="{26258117-6920-43DA-862C-0B25295312A1}" type="presOf" srcId="{7356E5AD-B9B2-497D-AA2F-97C61C6881D4}" destId="{FAC22A98-F6D8-4FC5-B611-69DCA439A2A9}" srcOrd="0" destOrd="0" presId="urn:microsoft.com/office/officeart/2005/8/layout/hChevron3"/>
    <dgm:cxn modelId="{4616B183-49D9-4780-8845-51D252E263DA}" type="presOf" srcId="{AC74AB5F-1AF7-496F-8BCC-C35E3C6F7EBF}" destId="{FF98AC0A-63C7-4ACF-9A3C-6487E92E2F98}" srcOrd="0" destOrd="0" presId="urn:microsoft.com/office/officeart/2005/8/layout/hChevron3"/>
    <dgm:cxn modelId="{4E141E62-631B-408E-93BE-5B4AC6BE4DC8}" type="presParOf" srcId="{FF98AC0A-63C7-4ACF-9A3C-6487E92E2F98}" destId="{FAC22A98-F6D8-4FC5-B611-69DCA439A2A9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92DB8887-2F49-4E49-AA8A-30C810E4B9D4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87A693C3-E2C2-497D-AC84-A2BBB6AB65DC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7E5EF3BD-3DFF-4708-B8B1-8260D8BFB5AC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1B6C265C-56FF-4840-8A8F-9B36E4ED7D96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04B7C67-92B1-4353-A367-EC1DDB8EACAF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AA83E0E-72F3-4CD3-8011-51B2A1C804E6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C22A98-F6D8-4FC5-B611-69DCA439A2A9}">
      <dsp:nvSpPr>
        <dsp:cNvPr id="0" name=""/>
        <dsp:cNvSpPr/>
      </dsp:nvSpPr>
      <dsp:spPr>
        <a:xfrm>
          <a:off x="1301" y="0"/>
          <a:ext cx="2663707" cy="859537"/>
        </a:xfrm>
        <a:prstGeom prst="homePlate">
          <a:avLst/>
        </a:prstGeom>
        <a:solidFill>
          <a:srgbClr val="00B050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33338" bIns="666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smtClean="0"/>
            <a:t>Ответственный исполнитель</a:t>
          </a:r>
          <a:endParaRPr lang="ru-RU" sz="2500" kern="1200"/>
        </a:p>
      </dsp:txBody>
      <dsp:txXfrm>
        <a:off x="1301" y="0"/>
        <a:ext cx="2448823" cy="85953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90E0DA-D070-4955-99F8-D78415703AB1}">
      <dsp:nvSpPr>
        <dsp:cNvPr id="0" name=""/>
        <dsp:cNvSpPr/>
      </dsp:nvSpPr>
      <dsp:spPr>
        <a:xfrm>
          <a:off x="-4687898" y="-718632"/>
          <a:ext cx="5583962" cy="5583962"/>
        </a:xfrm>
        <a:prstGeom prst="blockArc">
          <a:avLst>
            <a:gd name="adj1" fmla="val 18900000"/>
            <a:gd name="adj2" fmla="val 2700000"/>
            <a:gd name="adj3" fmla="val 387"/>
          </a:avLst>
        </a:pr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>
          <a:bevelT w="165100" prst="coolSlant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FD0B26-C6A4-42BF-8FF4-A35440E1C72F}">
      <dsp:nvSpPr>
        <dsp:cNvPr id="0" name=""/>
        <dsp:cNvSpPr/>
      </dsp:nvSpPr>
      <dsp:spPr>
        <a:xfrm>
          <a:off x="576293" y="414669"/>
          <a:ext cx="5268283" cy="82933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coolSlan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58288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Департамент имущественных отношений </a:t>
          </a:r>
          <a:r>
            <a:rPr lang="ru-RU" sz="1800" b="1" kern="1200" dirty="0" err="1" smtClean="0"/>
            <a:t>Нефтеюганского</a:t>
          </a:r>
          <a:r>
            <a:rPr lang="ru-RU" sz="1800" b="1" kern="1200" dirty="0" smtClean="0"/>
            <a:t> района</a:t>
          </a:r>
        </a:p>
      </dsp:txBody>
      <dsp:txXfrm>
        <a:off x="576293" y="414669"/>
        <a:ext cx="5268283" cy="829339"/>
      </dsp:txXfrm>
    </dsp:sp>
    <dsp:sp modelId="{9EBA85B8-E015-41D7-BF01-F18411CBFA6E}">
      <dsp:nvSpPr>
        <dsp:cNvPr id="0" name=""/>
        <dsp:cNvSpPr/>
      </dsp:nvSpPr>
      <dsp:spPr>
        <a:xfrm>
          <a:off x="57956" y="311002"/>
          <a:ext cx="1036674" cy="103667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57200" extrusionH="600" contourW="3000">
          <a:bevelT w="48600" h="18600" prst="coolSlan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2971F7-538D-4048-8338-4281DE70CC8B}">
      <dsp:nvSpPr>
        <dsp:cNvPr id="0" name=""/>
        <dsp:cNvSpPr/>
      </dsp:nvSpPr>
      <dsp:spPr>
        <a:xfrm>
          <a:off x="877758" y="1576968"/>
          <a:ext cx="4966818" cy="992760"/>
        </a:xfrm>
        <a:prstGeom prst="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coolSlan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58288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МКУ «Управление капитального строительства и жилищно-коммунального комплекса </a:t>
          </a:r>
          <a:r>
            <a:rPr lang="ru-RU" sz="1600" b="1" kern="1200" dirty="0" err="1" smtClean="0"/>
            <a:t>Нефтеюганского</a:t>
          </a:r>
          <a:r>
            <a:rPr lang="ru-RU" sz="1600" b="1" kern="1200" dirty="0" smtClean="0"/>
            <a:t> района</a:t>
          </a:r>
        </a:p>
      </dsp:txBody>
      <dsp:txXfrm>
        <a:off x="877758" y="1576968"/>
        <a:ext cx="4966818" cy="992760"/>
      </dsp:txXfrm>
    </dsp:sp>
    <dsp:sp modelId="{F5E901DF-01F2-487E-880B-44DAE1123583}">
      <dsp:nvSpPr>
        <dsp:cNvPr id="0" name=""/>
        <dsp:cNvSpPr/>
      </dsp:nvSpPr>
      <dsp:spPr>
        <a:xfrm>
          <a:off x="359421" y="1555011"/>
          <a:ext cx="1036674" cy="103667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57200" extrusionH="600" contourW="3000">
          <a:bevelT w="48600" h="18600" prst="coolSlan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577947-C079-458C-9ACA-6772B2B5454F}">
      <dsp:nvSpPr>
        <dsp:cNvPr id="0" name=""/>
        <dsp:cNvSpPr/>
      </dsp:nvSpPr>
      <dsp:spPr>
        <a:xfrm>
          <a:off x="576293" y="2902688"/>
          <a:ext cx="5268283" cy="829339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coolSlan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58288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Администрации поселений </a:t>
          </a:r>
          <a:r>
            <a:rPr lang="ru-RU" sz="1700" b="1" kern="1200" dirty="0" err="1" smtClean="0"/>
            <a:t>Нефтеюганского</a:t>
          </a:r>
          <a:r>
            <a:rPr lang="ru-RU" sz="1700" b="1" kern="1200" dirty="0" smtClean="0"/>
            <a:t> района</a:t>
          </a:r>
        </a:p>
      </dsp:txBody>
      <dsp:txXfrm>
        <a:off x="576293" y="2902688"/>
        <a:ext cx="5268283" cy="829339"/>
      </dsp:txXfrm>
    </dsp:sp>
    <dsp:sp modelId="{30382C4C-BC3D-4587-A163-FDD82350536A}">
      <dsp:nvSpPr>
        <dsp:cNvPr id="0" name=""/>
        <dsp:cNvSpPr/>
      </dsp:nvSpPr>
      <dsp:spPr>
        <a:xfrm>
          <a:off x="57956" y="2799021"/>
          <a:ext cx="1036674" cy="103667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57200" extrusionH="600" contourW="3000">
          <a:bevelT w="48600" h="18600" prst="coolSlan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C22A98-F6D8-4FC5-B611-69DCA439A2A9}">
      <dsp:nvSpPr>
        <dsp:cNvPr id="0" name=""/>
        <dsp:cNvSpPr/>
      </dsp:nvSpPr>
      <dsp:spPr>
        <a:xfrm>
          <a:off x="234094" y="0"/>
          <a:ext cx="2194213" cy="548174"/>
        </a:xfrm>
        <a:prstGeom prst="homePlate">
          <a:avLst/>
        </a:prstGeom>
        <a:solidFill>
          <a:srgbClr val="00B050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цель</a:t>
          </a:r>
          <a:endParaRPr lang="ru-RU" sz="2800" kern="1200" dirty="0"/>
        </a:p>
      </dsp:txBody>
      <dsp:txXfrm>
        <a:off x="234094" y="0"/>
        <a:ext cx="2057170" cy="5481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29.12.2021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1654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>
                <a:solidFill>
                  <a:prstClr val="black"/>
                </a:solidFill>
              </a:rPr>
              <a:pPr/>
              <a:t>14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60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003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015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464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292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113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12/29/2021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316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12/29/2021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61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12/29/2021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313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709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33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383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11" Type="http://schemas.openxmlformats.org/officeDocument/2006/relationships/image" Target="../media/image10.png"/><Relationship Id="rId5" Type="http://schemas.openxmlformats.org/officeDocument/2006/relationships/diagramQuickStyle" Target="../diagrams/quickStyle10.xml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diagramLayout" Target="../diagrams/layout10.xml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6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11" Type="http://schemas.openxmlformats.org/officeDocument/2006/relationships/image" Target="../media/image10.png"/><Relationship Id="rId5" Type="http://schemas.openxmlformats.org/officeDocument/2006/relationships/diagramQuickStyle" Target="../diagrams/quickStyle6.xml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diagramLayout" Target="../diagrams/layout6.xml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openxmlformats.org/officeDocument/2006/relationships/image" Target="../media/image10.png"/><Relationship Id="rId5" Type="http://schemas.openxmlformats.org/officeDocument/2006/relationships/diagramQuickStyle" Target="../diagrams/quickStyle7.xml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diagramLayout" Target="../diagrams/layout7.xml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11" Type="http://schemas.openxmlformats.org/officeDocument/2006/relationships/image" Target="../media/image10.png"/><Relationship Id="rId5" Type="http://schemas.openxmlformats.org/officeDocument/2006/relationships/diagramQuickStyle" Target="../diagrams/quickStyle8.xml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diagramLayout" Target="../diagrams/layout8.xml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11" Type="http://schemas.openxmlformats.org/officeDocument/2006/relationships/image" Target="../media/image10.png"/><Relationship Id="rId5" Type="http://schemas.openxmlformats.org/officeDocument/2006/relationships/diagramQuickStyle" Target="../diagrams/quickStyle9.xml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diagramLayout" Target="../diagrams/layout9.xml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rahmatulinaei\Desktop\dk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50" y="2"/>
            <a:ext cx="8931349" cy="6324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xmlns="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8677" y="144254"/>
            <a:ext cx="6147550" cy="121871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8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latin typeface="Franklin Gothic Medium" panose="020B0603020102020204" pitchFamily="34" charset="0"/>
              </a:rPr>
            </a:br>
            <a:r>
              <a:rPr lang="ru-RU" sz="2800" b="1" dirty="0" smtClean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800" b="1" dirty="0">
              <a:ln w="10541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rgbClr val="92D050"/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xmlns="" id="{CAE22D93-86C6-4012-8C95-C05004B2E97F}"/>
              </a:ext>
            </a:extLst>
          </p:cNvPr>
          <p:cNvGrpSpPr/>
          <p:nvPr/>
        </p:nvGrpSpPr>
        <p:grpSpPr>
          <a:xfrm>
            <a:off x="103451" y="1487261"/>
            <a:ext cx="8912957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xmlns="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xmlns="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774607" y="2865206"/>
            <a:ext cx="5702039" cy="14170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/>
            </a: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836" y="3615571"/>
            <a:ext cx="769231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  <a:latin typeface="Franklin Gothic Medium" panose="020B0603020102020204" pitchFamily="34" charset="0"/>
                <a:ea typeface="+mj-ea"/>
                <a:cs typeface="+mj-cs"/>
              </a:rPr>
              <a:t>«Развитие транспортной системы Нефтеюганского района на 2019-2024 годы и на период до 2030 года»  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1028" name="Picture 4" descr="C:\Users\rahmatulinaei\Desktop\Исходящие\Лого без  слоган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65" y="157192"/>
            <a:ext cx="1573785" cy="120578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8973" y="5694261"/>
            <a:ext cx="35919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СОГЛАСОВАНО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Директор департамента строительства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 жилищно - коммунального комплекса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Нефтеюганского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района - заместитель главы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района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______________________________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В.С.Кошаков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993366" y="2861153"/>
            <a:ext cx="3096882" cy="138499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63256" y="2861152"/>
            <a:ext cx="2601223" cy="360865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3" y="132053"/>
            <a:ext cx="87766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Развитие современной транспортной инфраструктуры,       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обеспечивающей повышение доступности и безопасности  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транспортных услуг для населения Нефтеюганского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857" y="2996466"/>
            <a:ext cx="2496331" cy="2716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55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155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155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155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1.3. Строительство</a:t>
            </a:r>
            <a:r>
              <a:rPr lang="ru-RU" sz="155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реконструкция, капитальный ремонт, ремонт и содержание автомобильных дорог общего пользования местного значения </a:t>
            </a:r>
            <a:r>
              <a:rPr lang="ru-RU" sz="155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поселений </a:t>
            </a:r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071924699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4" name="Прямоугольник 53"/>
          <p:cNvSpPr/>
          <p:nvPr/>
        </p:nvSpPr>
        <p:spPr>
          <a:xfrm>
            <a:off x="209276" y="1258547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2: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</a:t>
            </a:r>
            <a:r>
              <a:rPr lang="ru-RU" sz="1600" b="1" dirty="0" smtClean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функционирования сети автомобильных дорог общего пользования местного значения, в том числе автомобильных дорог, являющихся  подъездами к сельским населённым пунктам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63256" y="1153341"/>
            <a:ext cx="8650033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355616" y="2861153"/>
            <a:ext cx="273463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Приведение транспортно-эксплуатационных характеристик автомобильных дорог поселений в соответствие с требованиями норм технических регламентов путём выполнения ремонта автомобильных дорог местного значения поселений</a:t>
            </a:r>
            <a:endParaRPr lang="ru-RU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2993366" y="4356340"/>
            <a:ext cx="3096882" cy="232090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Совершенствование мер поддержки местным бюджетам поселений  по строительству, реконструкции, капитальному ремонту , ремонту и содержанию автомобильных дорог местного значения путём уточнения порядка предоставления иных межбюджетных трансфертов бюджетам городского и сельских поселений, входящих в состав Нефтеюганского района, предоставляемых из бюджета Нефтеюганского района</a:t>
            </a:r>
            <a:endParaRPr lang="ru-RU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318531" y="2861153"/>
            <a:ext cx="2664453" cy="360865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Департамент строительства и жилищно-коммунального комплекса Нефтеюганского района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175" y="1956161"/>
            <a:ext cx="110331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01" y="2293472"/>
            <a:ext cx="36036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" y="2096770"/>
            <a:ext cx="21764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09" y="2212657"/>
            <a:ext cx="146367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820" y="1942558"/>
            <a:ext cx="10858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355" y="2242533"/>
            <a:ext cx="3905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772" y="2074717"/>
            <a:ext cx="2189163" cy="63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945" y="2160670"/>
            <a:ext cx="14208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Овал 27"/>
          <p:cNvSpPr/>
          <p:nvPr/>
        </p:nvSpPr>
        <p:spPr>
          <a:xfrm>
            <a:off x="6246667" y="2074430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31" y="2127324"/>
            <a:ext cx="450824" cy="411114"/>
          </a:xfrm>
          <a:prstGeom prst="rect">
            <a:avLst/>
          </a:prstGeom>
        </p:spPr>
      </p:pic>
      <p:sp>
        <p:nvSpPr>
          <p:cNvPr id="30" name="Прямоугольник 29"/>
          <p:cNvSpPr/>
          <p:nvPr/>
        </p:nvSpPr>
        <p:spPr>
          <a:xfrm>
            <a:off x="6841221" y="2096770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7146223" y="207443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</p:spTree>
    <p:extLst>
      <p:ext uri="{BB962C8B-B14F-4D97-AF65-F5344CB8AC3E}">
        <p14:creationId xmlns:p14="http://schemas.microsoft.com/office/powerpoint/2010/main" val="124814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ятиугольник 33"/>
          <p:cNvSpPr/>
          <p:nvPr/>
        </p:nvSpPr>
        <p:spPr>
          <a:xfrm>
            <a:off x="350088" y="2863969"/>
            <a:ext cx="8539422" cy="897147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Общая протяжённость автомобильных дорог  общего пользования местного значения, не отвечающих нормативным требованиям к транспортно-эксплуатационным показателям на 31 декабря отчётного года – 9,3 км к 2030 году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7205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</a:t>
            </a:r>
            <a:r>
              <a:rPr lang="ru-RU" sz="2000" b="1" dirty="0" smtClean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Развитие </a:t>
            </a:r>
            <a:r>
              <a:rPr lang="ru-RU" sz="2000" b="1" dirty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современной транспортной инфраструктуры,       </a:t>
            </a:r>
          </a:p>
          <a:p>
            <a:pPr lvl="0" algn="ctr"/>
            <a:r>
              <a:rPr lang="ru-RU" sz="2000" b="1" dirty="0" smtClean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обеспечивающей </a:t>
            </a:r>
            <a:r>
              <a:rPr lang="ru-RU" sz="2000" b="1" dirty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повышение доступности и безопасности  </a:t>
            </a:r>
          </a:p>
          <a:p>
            <a:pPr lvl="0" algn="ctr"/>
            <a:r>
              <a:rPr lang="ru-RU" sz="2000" b="1" dirty="0" smtClean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транспортных </a:t>
            </a:r>
            <a:r>
              <a:rPr lang="ru-RU" sz="2000" b="1" dirty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услуг для населения Нефтеюганского </a:t>
            </a:r>
            <a:r>
              <a:rPr lang="ru-RU" sz="2000" b="1" dirty="0" smtClean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района</a:t>
            </a:r>
            <a:endParaRPr lang="ru-RU" sz="2000" b="1" dirty="0">
              <a:solidFill>
                <a:srgbClr val="5B9BD5">
                  <a:lumMod val="50000"/>
                </a:srgb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821362981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6" name="Прямоугольник 45"/>
          <p:cNvSpPr/>
          <p:nvPr/>
        </p:nvSpPr>
        <p:spPr>
          <a:xfrm>
            <a:off x="258722" y="1384161"/>
            <a:ext cx="86262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Целевые показатели: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63256" y="1153341"/>
            <a:ext cx="8593909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350088" y="1827922"/>
            <a:ext cx="8539422" cy="818700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Протяжённость сети автомобильных дорог общего пользования местного значения – 174,8км к 2030 году</a:t>
            </a:r>
            <a:endParaRPr lang="ru-RU" dirty="0"/>
          </a:p>
        </p:txBody>
      </p:sp>
      <p:sp>
        <p:nvSpPr>
          <p:cNvPr id="38" name="Пятиугольник 37"/>
          <p:cNvSpPr/>
          <p:nvPr/>
        </p:nvSpPr>
        <p:spPr>
          <a:xfrm>
            <a:off x="350088" y="3994031"/>
            <a:ext cx="8539422" cy="1130061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Прирост протяжённости автомобильных дорог общего пользования местного значения, соответствующих нормативным требованиям к транспортно-эксплуатационным показателям, в результате капитального ремонта и ремонта автомобильных дорог – </a:t>
            </a:r>
            <a:r>
              <a:rPr lang="ru-RU" dirty="0" smtClean="0"/>
              <a:t>87,1 </a:t>
            </a:r>
            <a:r>
              <a:rPr lang="ru-RU" dirty="0" smtClean="0"/>
              <a:t>км к 2030 году</a:t>
            </a:r>
            <a:endParaRPr lang="ru-RU" dirty="0"/>
          </a:p>
        </p:txBody>
      </p:sp>
      <p:sp>
        <p:nvSpPr>
          <p:cNvPr id="39" name="Пятиугольник 38"/>
          <p:cNvSpPr/>
          <p:nvPr/>
        </p:nvSpPr>
        <p:spPr>
          <a:xfrm>
            <a:off x="382431" y="5339177"/>
            <a:ext cx="8474735" cy="1147887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Доля автомобильных дорог общего пользования местного значения, соответствующих нормативным требованиям к транспортно-эксплуатационным показателям, в общей протяжённости автомобильных дорог общего пользования местного значения – 94,7 % к 2030 году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200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ятиугольник 33"/>
          <p:cNvSpPr/>
          <p:nvPr/>
        </p:nvSpPr>
        <p:spPr>
          <a:xfrm>
            <a:off x="387496" y="5149970"/>
            <a:ext cx="8509687" cy="655607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7" name="Скругленный прямоугольник 26"/>
          <p:cNvSpPr/>
          <p:nvPr/>
        </p:nvSpPr>
        <p:spPr>
          <a:xfrm>
            <a:off x="3274829" y="1806375"/>
            <a:ext cx="1786269" cy="173275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50" b="1" dirty="0" smtClean="0">
                <a:solidFill>
                  <a:schemeClr val="accent5">
                    <a:lumMod val="75000"/>
                  </a:schemeClr>
                </a:solidFill>
              </a:rPr>
              <a:t>Срок реализации </a:t>
            </a:r>
          </a:p>
          <a:p>
            <a:pPr algn="ctr"/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</a:rPr>
              <a:t>2018-2022 годы</a:t>
            </a:r>
            <a:endParaRPr lang="ru-RU" sz="1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64669" y="1795737"/>
            <a:ext cx="2803833" cy="173275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1299" y="30192"/>
            <a:ext cx="8714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Проект муниципального уровня</a:t>
            </a:r>
            <a:endParaRPr lang="ru-RU" sz="2000" b="1" dirty="0">
              <a:solidFill>
                <a:srgbClr val="5B9BD5">
                  <a:lumMod val="50000"/>
                </a:srgb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92831" y="1795737"/>
            <a:ext cx="2775671" cy="2239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50" b="1" dirty="0" smtClean="0">
                <a:solidFill>
                  <a:schemeClr val="accent5">
                    <a:lumMod val="75000"/>
                  </a:schemeClr>
                </a:solidFill>
              </a:rPr>
              <a:t>Ответственное структурное подразделение :</a:t>
            </a:r>
          </a:p>
          <a:p>
            <a:pPr algn="ctr"/>
            <a:r>
              <a:rPr lang="ru-RU" sz="1550" b="1" dirty="0" smtClean="0">
                <a:solidFill>
                  <a:schemeClr val="accent5">
                    <a:lumMod val="75000"/>
                  </a:schemeClr>
                </a:solidFill>
              </a:rPr>
              <a:t>Департамент строительства и жилищно-коммунального комплекса Нефтеюганского района (отдел по транспорту и дорогам)</a:t>
            </a:r>
          </a:p>
          <a:p>
            <a:pPr algn="ctr"/>
            <a:endParaRPr lang="ru-RU" sz="155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endParaRPr lang="ru-RU" sz="155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308588" y="606046"/>
            <a:ext cx="87040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FF0000"/>
              </a:buClr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  <a:ea typeface="Times New Roman" panose="02020603050405020304" pitchFamily="18" charset="0"/>
              </a:rPr>
              <a:t>Проект муниципального образования Нефтеюганский район «Капитальный ремонт автомобильной дороги «Подъездная автодорога к п.Усть-Юган», протяжённостью 17,606 км»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327466" y="520897"/>
            <a:ext cx="8587449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387496" y="3908466"/>
            <a:ext cx="8477853" cy="1164566"/>
          </a:xfrm>
          <a:prstGeom prst="homePlate">
            <a:avLst>
              <a:gd name="adj" fmla="val 24436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499730" y="4187436"/>
            <a:ext cx="7858599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b="1" dirty="0" smtClean="0">
                <a:solidFill>
                  <a:schemeClr val="bg1"/>
                </a:solidFill>
              </a:rPr>
              <a:t>Создать </a:t>
            </a:r>
            <a:r>
              <a:rPr lang="ru-RU" b="1" dirty="0">
                <a:solidFill>
                  <a:schemeClr val="bg1"/>
                </a:solidFill>
              </a:rPr>
              <a:t>безопасные условия дорожного движения автомобильного транспорта путём выполнения работ по капитальному ремонту автомобильной дороги через доведение её </a:t>
            </a:r>
            <a:r>
              <a:rPr lang="ru-RU" b="1" dirty="0" smtClean="0">
                <a:solidFill>
                  <a:schemeClr val="bg1"/>
                </a:solidFill>
              </a:rPr>
              <a:t>транспортно-эксплуатационных </a:t>
            </a:r>
            <a:r>
              <a:rPr lang="ru-RU" b="1" dirty="0">
                <a:solidFill>
                  <a:schemeClr val="bg1"/>
                </a:solidFill>
              </a:rPr>
              <a:t>параметров до нормативов IV технической </a:t>
            </a:r>
            <a:r>
              <a:rPr lang="ru-RU" b="1" dirty="0" smtClean="0">
                <a:solidFill>
                  <a:schemeClr val="bg1"/>
                </a:solidFill>
              </a:rPr>
              <a:t>категории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188688" y="1806376"/>
            <a:ext cx="3676661" cy="172212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50" b="1" dirty="0" smtClean="0">
                <a:solidFill>
                  <a:schemeClr val="tx1"/>
                </a:solidFill>
              </a:rPr>
              <a:t> </a:t>
            </a:r>
            <a:r>
              <a:rPr lang="ru-RU" sz="155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Параметры финансового обеспечения:</a:t>
            </a:r>
          </a:p>
          <a:p>
            <a:pPr algn="ctr"/>
            <a:endParaRPr lang="ru-RU" sz="300" b="1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2019 год –   </a:t>
            </a:r>
            <a:r>
              <a:rPr lang="ru-RU" sz="1600" b="1" dirty="0" smtClean="0">
                <a:solidFill>
                  <a:srgbClr val="00B050"/>
                </a:solidFill>
                <a:latin typeface="+mj-lt"/>
              </a:rPr>
              <a:t>16 924,63  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тыс. рублей</a:t>
            </a:r>
          </a:p>
          <a:p>
            <a:pPr algn="ctr"/>
            <a:endParaRPr lang="ru-RU" sz="300" b="1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2020 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год – </a:t>
            </a:r>
            <a:r>
              <a:rPr lang="ru-RU" sz="1600" b="1" dirty="0" smtClean="0">
                <a:solidFill>
                  <a:srgbClr val="00B050"/>
                </a:solidFill>
                <a:latin typeface="+mj-lt"/>
              </a:rPr>
              <a:t>448 885,35400 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тыс. рублей</a:t>
            </a:r>
          </a:p>
          <a:p>
            <a:pPr algn="ctr"/>
            <a:endParaRPr lang="ru-RU" sz="300" b="1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2021 год –</a:t>
            </a:r>
            <a:r>
              <a:rPr lang="ru-RU" sz="1600" b="1" dirty="0">
                <a:solidFill>
                  <a:srgbClr val="00B050"/>
                </a:solidFill>
                <a:latin typeface="+mj-lt"/>
              </a:rPr>
              <a:t> </a:t>
            </a:r>
            <a:r>
              <a:rPr lang="ru-RU" sz="1600" b="1" dirty="0" smtClean="0">
                <a:solidFill>
                  <a:srgbClr val="00B050"/>
                </a:solidFill>
                <a:latin typeface="+mj-lt"/>
              </a:rPr>
              <a:t>274 231,40000 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тыс. рублей</a:t>
            </a:r>
          </a:p>
          <a:p>
            <a:pPr algn="ctr"/>
            <a:endParaRPr lang="ru-RU" sz="300" b="1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2022 год – </a:t>
            </a:r>
            <a:r>
              <a:rPr lang="ru-RU" sz="1600" b="1" dirty="0" smtClean="0">
                <a:solidFill>
                  <a:srgbClr val="00B050"/>
                </a:solidFill>
                <a:latin typeface="+mj-lt"/>
              </a:rPr>
              <a:t>351 151,44444 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тыс. 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рублей</a:t>
            </a:r>
          </a:p>
        </p:txBody>
      </p:sp>
      <p:sp>
        <p:nvSpPr>
          <p:cNvPr id="36" name="Пятиугольник 4"/>
          <p:cNvSpPr txBox="1"/>
          <p:nvPr/>
        </p:nvSpPr>
        <p:spPr>
          <a:xfrm>
            <a:off x="584791" y="5149970"/>
            <a:ext cx="7754077" cy="61247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b="1" dirty="0">
                <a:solidFill>
                  <a:schemeClr val="bg1"/>
                </a:solidFill>
              </a:rPr>
              <a:t>Обеспечить сохранность автомобильной дороги путём устройства пункта весового </a:t>
            </a:r>
            <a:r>
              <a:rPr lang="ru-RU" b="1" dirty="0" smtClean="0">
                <a:solidFill>
                  <a:schemeClr val="bg1"/>
                </a:solidFill>
              </a:rPr>
              <a:t>контроля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8" name="Пятиугольник 37"/>
          <p:cNvSpPr/>
          <p:nvPr/>
        </p:nvSpPr>
        <p:spPr>
          <a:xfrm>
            <a:off x="392832" y="5917040"/>
            <a:ext cx="8504352" cy="898444"/>
          </a:xfrm>
          <a:prstGeom prst="homePlate">
            <a:avLst>
              <a:gd name="adj" fmla="val 34615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/>
              <a:t>   Сократить </a:t>
            </a:r>
            <a:r>
              <a:rPr lang="ru-RU" b="1" dirty="0"/>
              <a:t>риски смертности в результате дорожно-транспортных </a:t>
            </a:r>
            <a:r>
              <a:rPr lang="ru-RU" b="1" dirty="0" smtClean="0"/>
              <a:t>     </a:t>
            </a:r>
          </a:p>
          <a:p>
            <a:r>
              <a:rPr lang="ru-RU" b="1" dirty="0"/>
              <a:t> </a:t>
            </a:r>
            <a:r>
              <a:rPr lang="ru-RU" b="1" dirty="0" smtClean="0"/>
              <a:t>  происшествий </a:t>
            </a:r>
            <a:r>
              <a:rPr lang="ru-RU" b="1" dirty="0"/>
              <a:t>путём внедрения автоматизированных систем контроля за </a:t>
            </a:r>
            <a:r>
              <a:rPr lang="ru-RU" b="1" dirty="0" smtClean="0"/>
              <a:t> </a:t>
            </a:r>
          </a:p>
          <a:p>
            <a:r>
              <a:rPr lang="ru-RU" b="1" dirty="0"/>
              <a:t> </a:t>
            </a:r>
            <a:r>
              <a:rPr lang="ru-RU" b="1" dirty="0" smtClean="0"/>
              <a:t>  соблюдением </a:t>
            </a:r>
            <a:r>
              <a:rPr lang="ru-RU" b="1" dirty="0"/>
              <a:t>правил дорожного </a:t>
            </a:r>
            <a:r>
              <a:rPr lang="ru-RU" b="1" dirty="0" smtClean="0"/>
              <a:t>движения</a:t>
            </a:r>
            <a:endParaRPr lang="ru-RU" b="1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12521" y="3539134"/>
            <a:ext cx="86262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Цели проекта: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46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94890" y="112143"/>
            <a:ext cx="8643353" cy="6321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Карта результатов и планируемые целевые показатели</a:t>
            </a:r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xmlns="" id="{C7C6CE0A-E69F-4027-BF8B-B33274183080}"/>
              </a:ext>
            </a:extLst>
          </p:cNvPr>
          <p:cNvGrpSpPr/>
          <p:nvPr/>
        </p:nvGrpSpPr>
        <p:grpSpPr>
          <a:xfrm>
            <a:off x="45052" y="940881"/>
            <a:ext cx="8773755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xmlns="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xmlns="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2" name="Скругленный прямоугольник 21"/>
          <p:cNvSpPr/>
          <p:nvPr/>
        </p:nvSpPr>
        <p:spPr>
          <a:xfrm>
            <a:off x="3221665" y="1342752"/>
            <a:ext cx="2678802" cy="5381708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221666" y="1853442"/>
            <a:ext cx="267880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Общий объём </a:t>
            </a:r>
            <a:endParaRPr lang="ru-RU" sz="1600" b="1" dirty="0" smtClean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финансирования</a:t>
            </a:r>
            <a:endParaRPr lang="ru-RU" sz="1600" b="1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pPr algn="ctr"/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на период 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 до 2030 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года, </a:t>
            </a:r>
            <a:endParaRPr lang="ru-RU" sz="1600" b="1" dirty="0" smtClean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тыс. 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рублей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: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 </a:t>
            </a:r>
            <a:endParaRPr lang="ru-RU" sz="1400" b="1" dirty="0">
              <a:solidFill>
                <a:schemeClr val="accent5">
                  <a:lumMod val="50000"/>
                </a:schemeClr>
              </a:solidFill>
              <a:latin typeface="Franklin Gothic Medium" pitchFamily="34" charset="0"/>
            </a:endParaRPr>
          </a:p>
          <a:p>
            <a:pPr algn="ctr"/>
            <a:r>
              <a:rPr lang="ru-RU" sz="2400" dirty="0">
                <a:solidFill>
                  <a:srgbClr val="00B050"/>
                </a:solidFill>
                <a:latin typeface="Franklin Gothic Medium" pitchFamily="34" charset="0"/>
              </a:rPr>
              <a:t>2</a:t>
            </a:r>
            <a:r>
              <a:rPr lang="ru-RU" sz="2400" dirty="0" smtClean="0">
                <a:solidFill>
                  <a:srgbClr val="00B050"/>
                </a:solidFill>
                <a:latin typeface="Franklin Gothic Medium" pitchFamily="34" charset="0"/>
              </a:rPr>
              <a:t> 627 167,80881</a:t>
            </a:r>
          </a:p>
          <a:p>
            <a:pPr algn="ctr"/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тыс. рублей, из 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них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:</a:t>
            </a:r>
          </a:p>
          <a:p>
            <a:pPr algn="ctr"/>
            <a:endParaRPr lang="ru-RU" sz="1000" b="1" dirty="0" smtClean="0">
              <a:solidFill>
                <a:schemeClr val="accent5">
                  <a:lumMod val="50000"/>
                </a:schemeClr>
              </a:solidFill>
              <a:latin typeface="Franklin Gothic Medium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2021 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год  – </a:t>
            </a:r>
            <a:r>
              <a:rPr lang="ru-RU" sz="1600" b="1" dirty="0" smtClean="0">
                <a:solidFill>
                  <a:srgbClr val="00B050"/>
                </a:solidFill>
                <a:latin typeface="Franklin Gothic Medium" pitchFamily="34" charset="0"/>
              </a:rPr>
              <a:t>313 209,45479</a:t>
            </a:r>
          </a:p>
          <a:p>
            <a:pPr algn="ctr"/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т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ыс. рублей</a:t>
            </a:r>
            <a:endParaRPr lang="ru-RU" sz="1600" b="1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64459" y="1356348"/>
            <a:ext cx="2765820" cy="171465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64458" y="3192270"/>
            <a:ext cx="2765821" cy="171465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72488" y="4993470"/>
            <a:ext cx="2757791" cy="171465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133380" y="1356348"/>
            <a:ext cx="2628183" cy="171465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150592" y="3192270"/>
            <a:ext cx="2610971" cy="171465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133380" y="5011072"/>
            <a:ext cx="2628184" cy="169705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42927" y="1447151"/>
            <a:ext cx="268735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Износ парка автобусов организаций автомобильного транспорта, осуществляющих перевозки пассажиров, %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342928" y="3331409"/>
            <a:ext cx="268735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Объем пассажирских перевозок автомобильным   транспортом в муниципальном   сообщении, тыс. чел.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342928" y="5093245"/>
            <a:ext cx="2687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Протяженность сети автомобильных дорог общего пользования местного значения, км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6133380" y="1408679"/>
            <a:ext cx="272594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Общая протяженность автомобильных дорог общего пользования местного значения, не соответствующих нормативным требованиям к транспортно-эксплуатационным показателям на 31 декабря отчетного года, км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6150592" y="3223687"/>
            <a:ext cx="27259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Прирост протяженности автомобильных дорог общего пользования  местного значения, соответствующих нормативным требованиям к транспортно-эксплуатационным показателям, в результате капитального ремонта и ремонта автомобильных дорог, км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6133380" y="5011072"/>
            <a:ext cx="27087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Доля автомобильных дорог общего пользования местного значения, соответствующих  нормативным требованиям к транспортно-эксплуатационным показателям, в общей протяженности автомобильных дорог общего пользования местного  значения, %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346400" y="5093245"/>
            <a:ext cx="23390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000" dirty="0">
              <a:solidFill>
                <a:schemeClr val="accent5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87778" y="2725819"/>
            <a:ext cx="24493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План на 2021 год – 57,4%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87777" y="4540448"/>
            <a:ext cx="28436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План на 2021 год – 34,9 тыс. чел.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87182" y="6413942"/>
            <a:ext cx="27430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План на 2021 год – 174,8 км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288888" y="2725819"/>
            <a:ext cx="24493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План на 2021 год – 9,3 км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150592" y="4599149"/>
            <a:ext cx="25876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План на 2021 год – </a:t>
            </a:r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5,5 </a:t>
            </a:r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км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312207" y="6416683"/>
            <a:ext cx="24493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План на 2021 год – 94,7%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40581" y="2237336"/>
            <a:ext cx="5442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31,2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pic>
        <p:nvPicPr>
          <p:cNvPr id="53" name="Рисунок 5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833" y="2263632"/>
            <a:ext cx="255182" cy="255182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1440015" y="2237334"/>
            <a:ext cx="5453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58,7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639491" y="4078887"/>
            <a:ext cx="5453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34,7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1440015" y="4078910"/>
            <a:ext cx="5453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35,9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pic>
        <p:nvPicPr>
          <p:cNvPr id="57" name="Рисунок 5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833" y="4078887"/>
            <a:ext cx="255182" cy="255182"/>
          </a:xfrm>
          <a:prstGeom prst="rect">
            <a:avLst/>
          </a:prstGeom>
        </p:spPr>
      </p:pic>
      <p:sp>
        <p:nvSpPr>
          <p:cNvPr id="58" name="Прямоугольник 57"/>
          <p:cNvSpPr/>
          <p:nvPr/>
        </p:nvSpPr>
        <p:spPr>
          <a:xfrm>
            <a:off x="533693" y="5868398"/>
            <a:ext cx="6511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156,0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1440015" y="5870836"/>
            <a:ext cx="6249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174,8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pic>
        <p:nvPicPr>
          <p:cNvPr id="60" name="Рисунок 5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833" y="5920994"/>
            <a:ext cx="255182" cy="255182"/>
          </a:xfrm>
          <a:prstGeom prst="rect">
            <a:avLst/>
          </a:prstGeom>
        </p:spPr>
      </p:pic>
      <p:sp>
        <p:nvSpPr>
          <p:cNvPr id="61" name="Прямоугольник 60"/>
          <p:cNvSpPr/>
          <p:nvPr/>
        </p:nvSpPr>
        <p:spPr>
          <a:xfrm>
            <a:off x="6871885" y="2271647"/>
            <a:ext cx="4395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8,6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7664476" y="2279600"/>
            <a:ext cx="4395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9,3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6871885" y="4232799"/>
            <a:ext cx="4395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3</a:t>
            </a:r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,6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7778469" y="4232671"/>
            <a:ext cx="5408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87,1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pic>
        <p:nvPicPr>
          <p:cNvPr id="66" name="Рисунок 6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9294" y="4259096"/>
            <a:ext cx="255182" cy="255182"/>
          </a:xfrm>
          <a:prstGeom prst="rect">
            <a:avLst/>
          </a:prstGeom>
        </p:spPr>
      </p:pic>
      <p:sp>
        <p:nvSpPr>
          <p:cNvPr id="67" name="Прямоугольник 66"/>
          <p:cNvSpPr/>
          <p:nvPr/>
        </p:nvSpPr>
        <p:spPr>
          <a:xfrm>
            <a:off x="6863952" y="6048585"/>
            <a:ext cx="5453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94,5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7847294" y="6060065"/>
            <a:ext cx="5453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94,7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pic>
        <p:nvPicPr>
          <p:cNvPr id="69" name="Рисунок 6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1893" y="6112787"/>
            <a:ext cx="255182" cy="25518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8559" y="2297741"/>
            <a:ext cx="255587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505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112143"/>
            <a:ext cx="8931349" cy="8152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4472C4">
                    <a:lumMod val="50000"/>
                  </a:srgbClr>
                </a:solidFill>
                <a:latin typeface="Franklin Gothic Medium" panose="020B0603020102020204" pitchFamily="34" charset="0"/>
              </a:rPr>
              <a:t>Финансирование </a:t>
            </a:r>
            <a:r>
              <a:rPr lang="ru-RU" sz="2400" b="1" dirty="0" smtClean="0">
                <a:solidFill>
                  <a:srgbClr val="4472C4">
                    <a:lumMod val="50000"/>
                  </a:srgbClr>
                </a:solidFill>
                <a:latin typeface="Franklin Gothic Medium" panose="020B0603020102020204" pitchFamily="34" charset="0"/>
              </a:rPr>
              <a:t>муниципальной программы</a:t>
            </a:r>
            <a:r>
              <a:rPr lang="ru-RU" sz="2400" b="1" dirty="0">
                <a:solidFill>
                  <a:srgbClr val="4472C4">
                    <a:lumMod val="50000"/>
                  </a:srgbClr>
                </a:solidFill>
                <a:latin typeface="Franklin Gothic Medium" panose="020B0603020102020204" pitchFamily="34" charset="0"/>
              </a:rPr>
              <a:t>, </a:t>
            </a:r>
            <a:r>
              <a:rPr lang="ru-RU" sz="2400" b="1" dirty="0" smtClean="0">
                <a:solidFill>
                  <a:srgbClr val="4472C4">
                    <a:lumMod val="50000"/>
                  </a:srgbClr>
                </a:solidFill>
                <a:latin typeface="Franklin Gothic Medium" panose="020B0603020102020204" pitchFamily="34" charset="0"/>
              </a:rPr>
              <a:t>млн. рублей  </a:t>
            </a:r>
          </a:p>
          <a:p>
            <a:endParaRPr lang="en-US" sz="800" b="1" dirty="0">
              <a:solidFill>
                <a:srgbClr val="4472C4">
                  <a:lumMod val="50000"/>
                </a:srgb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825554255"/>
              </p:ext>
            </p:extLst>
          </p:nvPr>
        </p:nvGraphicFramePr>
        <p:xfrm>
          <a:off x="3933644" y="1205000"/>
          <a:ext cx="5218027" cy="4669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9" name="Группа 28">
            <a:extLst>
              <a:ext uri="{FF2B5EF4-FFF2-40B4-BE49-F238E27FC236}">
                <a16:creationId xmlns:a16="http://schemas.microsoft.com/office/drawing/2014/main" xmlns="" id="{C7C6CE0A-E69F-4027-BF8B-B33274183080}"/>
              </a:ext>
            </a:extLst>
          </p:cNvPr>
          <p:cNvGrpSpPr/>
          <p:nvPr/>
        </p:nvGrpSpPr>
        <p:grpSpPr>
          <a:xfrm>
            <a:off x="-12193" y="1024906"/>
            <a:ext cx="8943541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xmlns="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xmlns="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aphicFrame>
        <p:nvGraphicFramePr>
          <p:cNvPr id="20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4951334"/>
              </p:ext>
            </p:extLst>
          </p:nvPr>
        </p:nvGraphicFramePr>
        <p:xfrm>
          <a:off x="488609" y="1571411"/>
          <a:ext cx="8199677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Скругленный прямоугольник 20"/>
          <p:cNvSpPr/>
          <p:nvPr/>
        </p:nvSpPr>
        <p:spPr>
          <a:xfrm>
            <a:off x="2484407" y="1224952"/>
            <a:ext cx="4226943" cy="836762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chemeClr val="accent1">
                <a:lumMod val="75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Franklin Gothic Demi" pitchFamily="34" charset="0"/>
                <a:cs typeface="Times New Roman" pitchFamily="18" charset="0"/>
              </a:rPr>
              <a:t>2021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Franklin Gothic Demi" pitchFamily="34" charset="0"/>
                <a:cs typeface="Times New Roman" pitchFamily="18" charset="0"/>
              </a:rPr>
              <a:t>год 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Franklin Gothic Demi" pitchFamily="34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Franklin Gothic Demi" pitchFamily="34" charset="0"/>
                <a:cs typeface="Times New Roman" pitchFamily="18" charset="0"/>
              </a:rPr>
              <a:t>313,20990321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Franklin Gothic Demi" pitchFamily="34" charset="0"/>
                <a:cs typeface="Times New Roman" pitchFamily="18" charset="0"/>
              </a:rPr>
              <a:t>млн. рублей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Franklin Gothic Dem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81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Diagram group"/>
          <p:cNvGrpSpPr/>
          <p:nvPr/>
        </p:nvGrpSpPr>
        <p:grpSpPr>
          <a:xfrm>
            <a:off x="1275908" y="1137684"/>
            <a:ext cx="2579834" cy="1956390"/>
            <a:chOff x="-4687898" y="-718632"/>
            <a:chExt cx="5583962" cy="5583962"/>
          </a:xfrm>
          <a:scene3d>
            <a:camera prst="perspectiveLeft" zoom="91000"/>
            <a:lightRig rig="threePt" dir="t">
              <a:rot lat="0" lon="0" rev="20640000"/>
            </a:lightRig>
          </a:scene3d>
        </p:grpSpPr>
        <p:sp>
          <p:nvSpPr>
            <p:cNvPr id="25" name="Арка 24"/>
            <p:cNvSpPr/>
            <p:nvPr/>
          </p:nvSpPr>
          <p:spPr>
            <a:xfrm>
              <a:off x="-4687898" y="-718632"/>
              <a:ext cx="5583962" cy="5583962"/>
            </a:xfrm>
            <a:prstGeom prst="blockArc">
              <a:avLst>
                <a:gd name="adj1" fmla="val 18900000"/>
                <a:gd name="adj2" fmla="val 2700000"/>
                <a:gd name="adj3" fmla="val 387"/>
              </a:avLst>
            </a:prstGeom>
            <a:sp3d z="-110000">
              <a:bevelT w="165100" prst="coolSlant"/>
            </a:sp3d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0">
              <a:schemeClr val="accent4">
                <a:tint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2" name="Прямоугольник 1"/>
          <p:cNvSpPr/>
          <p:nvPr/>
        </p:nvSpPr>
        <p:spPr>
          <a:xfrm>
            <a:off x="4061638" y="1551782"/>
            <a:ext cx="4907274" cy="92333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reflection blurRad="6350" stA="50000" endA="275" endPos="40000" dist="1016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505971060"/>
              </p:ext>
            </p:extLst>
          </p:nvPr>
        </p:nvGraphicFramePr>
        <p:xfrm>
          <a:off x="310551" y="1512202"/>
          <a:ext cx="2666311" cy="8595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93386" y="88250"/>
            <a:ext cx="8769200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 (соисполнители)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61636" y="1522110"/>
            <a:ext cx="49072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Franklin Gothic Medium" pitchFamily="34" charset="0"/>
              </a:rPr>
              <a:t>Департамент строительства и жилищно-коммунального комплекса Нефтеюганского района (отдел по транспорту и дорогам)</a:t>
            </a:r>
            <a:endParaRPr lang="ru-RU" dirty="0">
              <a:latin typeface="Franklin Gothic Medium" pitchFamily="34" charset="0"/>
            </a:endParaRP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xmlns="" id="{ECF62C37-E2BB-4DBB-8005-DED4B6C3F29B}"/>
              </a:ext>
            </a:extLst>
          </p:cNvPr>
          <p:cNvGrpSpPr/>
          <p:nvPr/>
        </p:nvGrpSpPr>
        <p:grpSpPr>
          <a:xfrm>
            <a:off x="199712" y="939832"/>
            <a:ext cx="8769200" cy="93637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xmlns="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xmlns="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366321" y="4253025"/>
            <a:ext cx="2834466" cy="1095152"/>
            <a:chOff x="1301" y="0"/>
            <a:chExt cx="2663707" cy="859537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4" name="Пятиугольник 23"/>
            <p:cNvSpPr/>
            <p:nvPr/>
          </p:nvSpPr>
          <p:spPr>
            <a:xfrm>
              <a:off x="1301" y="0"/>
              <a:ext cx="2663707" cy="859537"/>
            </a:xfrm>
            <a:prstGeom prst="homePlat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6" name="Пятиугольник 4"/>
            <p:cNvSpPr/>
            <p:nvPr/>
          </p:nvSpPr>
          <p:spPr>
            <a:xfrm>
              <a:off x="1302" y="0"/>
              <a:ext cx="2187972" cy="8595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0" tIns="66675" rIns="33338" bIns="66675" numCol="1" spcCol="1270" anchor="ctr" anchorCtr="0">
              <a:noAutofit/>
            </a:bodyPr>
            <a:lstStyle/>
            <a:p>
              <a:pPr lvl="0" algn="ctr" defTabSz="11112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500" kern="1200" dirty="0" smtClean="0"/>
                <a:t>Соисполнители</a:t>
              </a:r>
              <a:endParaRPr lang="ru-RU" sz="2500" kern="1200" dirty="0"/>
            </a:p>
          </p:txBody>
        </p:sp>
      </p:grpSp>
      <p:graphicFrame>
        <p:nvGraphicFramePr>
          <p:cNvPr id="20" name="Схема 19"/>
          <p:cNvGraphicFramePr/>
          <p:nvPr>
            <p:extLst>
              <p:ext uri="{D42A27DB-BD31-4B8C-83A1-F6EECF244321}">
                <p14:modId xmlns:p14="http://schemas.microsoft.com/office/powerpoint/2010/main" val="2933857822"/>
              </p:ext>
            </p:extLst>
          </p:nvPr>
        </p:nvGraphicFramePr>
        <p:xfrm>
          <a:off x="3242930" y="2711302"/>
          <a:ext cx="5901070" cy="41466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" name="Овал 2"/>
          <p:cNvSpPr/>
          <p:nvPr/>
        </p:nvSpPr>
        <p:spPr>
          <a:xfrm>
            <a:off x="3200786" y="1500585"/>
            <a:ext cx="1063256" cy="1054897"/>
          </a:xfrm>
          <a:prstGeom prst="ellipse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46649" y="-14261"/>
            <a:ext cx="8997351" cy="6439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377695"/>
            <a:ext cx="6054306" cy="1205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xmlns="" id="{D1C832A0-B704-4DAC-A887-33C365C9CC61}"/>
              </a:ext>
            </a:extLst>
          </p:cNvPr>
          <p:cNvGrpSpPr/>
          <p:nvPr/>
        </p:nvGrpSpPr>
        <p:grpSpPr>
          <a:xfrm>
            <a:off x="293771" y="749186"/>
            <a:ext cx="8365428" cy="63207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xmlns="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xmlns="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4" name="Объект 2"/>
          <p:cNvSpPr txBox="1">
            <a:spLocks/>
          </p:cNvSpPr>
          <p:nvPr/>
        </p:nvSpPr>
        <p:spPr>
          <a:xfrm>
            <a:off x="2791252" y="3109152"/>
            <a:ext cx="5875734" cy="86172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1. Обеспечение доступности и повышение качества транспортных услуг, оказываемых автомобильным транспортом</a:t>
            </a:r>
            <a:endParaRPr lang="ru-RU" sz="18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2779143" y="4315301"/>
            <a:ext cx="5899953" cy="12339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2. Обеспечение функционирования сети автомобильных дорог общего пользования местного значения, в том числе автомобильных дорог, являющихся подъездами к сельским населённым пунктам</a:t>
            </a:r>
            <a:endParaRPr lang="ru-RU" sz="18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65482" y="957194"/>
            <a:ext cx="59937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Развитие современной транспортной инфраструктуры, обеспечивающей повышение доступности и безопасности транспортных услуг для населения Нефтеюганского района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aphicFrame>
        <p:nvGraphicFramePr>
          <p:cNvPr id="21" name="Схема 20"/>
          <p:cNvGraphicFramePr/>
          <p:nvPr>
            <p:extLst>
              <p:ext uri="{D42A27DB-BD31-4B8C-83A1-F6EECF244321}">
                <p14:modId xmlns:p14="http://schemas.microsoft.com/office/powerpoint/2010/main" val="983670802"/>
              </p:ext>
            </p:extLst>
          </p:nvPr>
        </p:nvGraphicFramePr>
        <p:xfrm>
          <a:off x="58903" y="1120727"/>
          <a:ext cx="2732350" cy="8595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2" name="Группа 21"/>
          <p:cNvGrpSpPr/>
          <p:nvPr/>
        </p:nvGrpSpPr>
        <p:grpSpPr>
          <a:xfrm>
            <a:off x="293770" y="3109152"/>
            <a:ext cx="2371711" cy="606056"/>
            <a:chOff x="1301" y="0"/>
            <a:chExt cx="2663707" cy="859537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3" name="Пятиугольник 22"/>
            <p:cNvSpPr/>
            <p:nvPr/>
          </p:nvSpPr>
          <p:spPr>
            <a:xfrm>
              <a:off x="1301" y="0"/>
              <a:ext cx="2663707" cy="859537"/>
            </a:xfrm>
            <a:prstGeom prst="homePlat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6" name="Пятиугольник 4"/>
            <p:cNvSpPr/>
            <p:nvPr/>
          </p:nvSpPr>
          <p:spPr>
            <a:xfrm>
              <a:off x="1302" y="0"/>
              <a:ext cx="2187972" cy="8595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0" tIns="66675" rIns="33338" bIns="66675" numCol="1" spcCol="1270" anchor="ctr" anchorCtr="0">
              <a:noAutofit/>
            </a:bodyPr>
            <a:lstStyle/>
            <a:p>
              <a:pPr lvl="0" algn="ctr" defTabSz="11112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500" dirty="0" smtClean="0"/>
                <a:t>задача</a:t>
              </a:r>
              <a:endParaRPr lang="ru-RU" sz="25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934585" y="3175161"/>
            <a:ext cx="2858156" cy="89716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63257" y="3184645"/>
            <a:ext cx="2479944" cy="313109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8108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Развитие современной транспортной инфраструктуры,       обеспечивающей повышение доступности и безопасности транспортных услуг для населения Нефтеюганского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43483" y="3737790"/>
            <a:ext cx="25859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1.1. Обеспечение повышения качества и доступности транспортных услуг, оказываемых с использованием автомобильного транспорта</a:t>
            </a:r>
          </a:p>
          <a:p>
            <a:pPr algn="ctr"/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883351" y="2214641"/>
            <a:ext cx="2068876" cy="49074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841221" y="2158913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215527" y="228397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146223" y="217775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246667" y="2188198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32" y="2256481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243483" y="1428421"/>
            <a:ext cx="87040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1: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доступности и повышение качества транспортных </a:t>
            </a:r>
            <a:r>
              <a:rPr lang="ru-RU" sz="2000" b="1" dirty="0" smtClean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услуг</a:t>
            </a:r>
            <a:r>
              <a:rPr lang="ru-RU" sz="20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, оказываемых автомобильным транспортом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63257" y="1179419"/>
            <a:ext cx="8561766" cy="63207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2865676" y="3184645"/>
            <a:ext cx="29292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Приобретение 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автобусов малого класса для пассажирских перевозок на </a:t>
            </a:r>
            <a:r>
              <a:rPr lang="ru-RU" sz="1400" b="1" dirty="0" err="1">
                <a:solidFill>
                  <a:schemeClr val="accent5">
                    <a:lumMod val="75000"/>
                  </a:schemeClr>
                </a:solidFill>
              </a:rPr>
              <a:t>внутрипоселковых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маршрутах</a:t>
            </a:r>
            <a:endParaRPr lang="ru-RU" sz="1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71471" y="2202181"/>
            <a:ext cx="2057993" cy="545413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39205" y="2183814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836" y="2286788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136654" y="2151330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183975" y="2312117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59" y="2256481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952227" y="3175161"/>
            <a:ext cx="3074751" cy="84021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Департамент имущественных отношений Нефтеюганского района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5952227" y="4111564"/>
            <a:ext cx="3074751" cy="81411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 Департамент строительства и жилищно-коммунального комплекса </a:t>
            </a:r>
            <a:r>
              <a:rPr lang="ru-RU" sz="1400" b="1" dirty="0">
                <a:solidFill>
                  <a:schemeClr val="tx1"/>
                </a:solidFill>
              </a:rPr>
              <a:t>Н</a:t>
            </a:r>
            <a:r>
              <a:rPr lang="ru-RU" sz="1400" b="1" dirty="0" smtClean="0">
                <a:solidFill>
                  <a:schemeClr val="tx1"/>
                </a:solidFill>
              </a:rPr>
              <a:t>ефтеюганского района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952227" y="5037826"/>
            <a:ext cx="3074751" cy="127791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>
                <a:solidFill>
                  <a:schemeClr val="tx1"/>
                </a:solidFill>
              </a:rPr>
              <a:t> Департамент </a:t>
            </a:r>
            <a:r>
              <a:rPr lang="ru-RU" sz="1400" b="1" dirty="0">
                <a:solidFill>
                  <a:schemeClr val="tx1"/>
                </a:solidFill>
              </a:rPr>
              <a:t>строительства и жилищно-коммунального комплекса Нефтеюганского </a:t>
            </a:r>
            <a:r>
              <a:rPr lang="ru-RU" sz="1400" b="1" dirty="0" smtClean="0">
                <a:solidFill>
                  <a:schemeClr val="tx1"/>
                </a:solidFill>
              </a:rPr>
              <a:t>района,</a:t>
            </a:r>
            <a:endParaRPr lang="ru-RU" sz="1400" b="1" dirty="0">
              <a:solidFill>
                <a:schemeClr val="tx1"/>
              </a:solidFill>
            </a:endParaRPr>
          </a:p>
          <a:p>
            <a:pPr lvl="0" algn="ctr"/>
            <a:r>
              <a:rPr lang="ru-RU" sz="1400" b="1" dirty="0" smtClean="0">
                <a:solidFill>
                  <a:schemeClr val="tx1"/>
                </a:solidFill>
              </a:rPr>
              <a:t>Администрации сп.Салым   и гп.Пойковский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936812" y="4118961"/>
            <a:ext cx="2858154" cy="81411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Мониторинг 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уровня цен на проведение технического осмотра транспортных средств и 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нефтепродукты</a:t>
            </a:r>
            <a:endParaRPr lang="ru-RU" sz="1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934585" y="5046453"/>
            <a:ext cx="2858156" cy="127791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Организация 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регулярных перевозок по муниципальным маршрутам по регулируемым тарифам, связанных с улучшением качества обслуживания пассажиров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ятиугольник 33"/>
          <p:cNvSpPr/>
          <p:nvPr/>
        </p:nvSpPr>
        <p:spPr>
          <a:xfrm>
            <a:off x="345553" y="4442604"/>
            <a:ext cx="8555026" cy="897147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 sz="800" dirty="0" smtClean="0"/>
          </a:p>
          <a:p>
            <a:r>
              <a:rPr lang="ru-RU" dirty="0" smtClean="0"/>
              <a:t>Объём пассажирских перевозок автомобильным транспортом в муниципальном сообщении – 35,9 тыс. человек 2030 году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36653" y="132053"/>
            <a:ext cx="876392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</a:t>
            </a:r>
            <a:r>
              <a:rPr lang="ru-RU" sz="2000" b="1" dirty="0" smtClean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Развитие </a:t>
            </a:r>
            <a:r>
              <a:rPr lang="ru-RU" sz="2000" b="1" dirty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современной транспортной инфраструктуры,       </a:t>
            </a:r>
          </a:p>
          <a:p>
            <a:pPr lvl="0" algn="ctr"/>
            <a:r>
              <a:rPr lang="ru-RU" sz="2000" b="1" dirty="0" smtClean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обеспечивающей </a:t>
            </a:r>
            <a:r>
              <a:rPr lang="ru-RU" sz="2000" b="1" dirty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повышение доступности и безопасности  </a:t>
            </a:r>
            <a:r>
              <a:rPr lang="ru-RU" sz="2000" b="1" dirty="0" smtClean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транспортных </a:t>
            </a:r>
            <a:r>
              <a:rPr lang="ru-RU" sz="2000" b="1" dirty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услуг для населения Нефтеюганского района</a:t>
            </a: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6" name="Прямоугольник 45"/>
          <p:cNvSpPr/>
          <p:nvPr/>
        </p:nvSpPr>
        <p:spPr>
          <a:xfrm>
            <a:off x="274327" y="2491276"/>
            <a:ext cx="86262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Целевые показатели: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235445" y="1682573"/>
            <a:ext cx="87040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: </a:t>
            </a:r>
            <a:r>
              <a:rPr lang="ru-RU" b="1" dirty="0" smtClean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доступности и повышения качества транспортных услуг, оказываемых автомобильным транспортом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74326" y="1161967"/>
            <a:ext cx="8486901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344684" y="3162404"/>
            <a:ext cx="8555895" cy="900638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5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 sz="800" dirty="0" smtClean="0"/>
          </a:p>
          <a:p>
            <a:r>
              <a:rPr lang="ru-RU" dirty="0" smtClean="0"/>
              <a:t>Износ парка автобусов организаций автомобильного транспорта, осуществляющих перевозки пассажиров – 58,7 % к 2030 году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089982" y="2924634"/>
            <a:ext cx="3066267" cy="177927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63256" y="2922059"/>
            <a:ext cx="2514449" cy="356370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8327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Развитие современной транспортной инфраструктуры,       обеспечивающей повышение доступности и безопасности транспортных услуг для населения Нефтеюганского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93664" y="3232579"/>
            <a:ext cx="198265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5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1.2. Капитальный ремонт, ремонт и содержание автомобильных дорог и искусственных дорожных сооружений общего пользования местного значения муниципального района</a:t>
            </a:r>
          </a:p>
          <a:p>
            <a:pPr algn="ctr"/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507920103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170168" y="1363476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2: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</a:t>
            </a:r>
            <a:r>
              <a:rPr lang="ru-RU" sz="1600" b="1" dirty="0" smtClean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функционирования сети автомобильных дорог общего пользования местного значения, в том числе автомобильных дорог, являющихся  подъездами к сельским населённым пунктам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63256" y="1196907"/>
            <a:ext cx="8596165" cy="45719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171933" y="2998470"/>
            <a:ext cx="2984317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150" b="1" dirty="0" smtClean="0">
                <a:solidFill>
                  <a:schemeClr val="accent5">
                    <a:lumMod val="75000"/>
                  </a:schemeClr>
                </a:solidFill>
              </a:rPr>
              <a:t>Мониторинг состояния транспортного комплекса, а также автомобильных дорог общего пользования местного значения, интенсивности и состава движения, дорожно-транспортных происшествий, в том числе связанных с неудовлетворительными дорожными условиями путём проведения оценки их технического состояния</a:t>
            </a:r>
            <a:endParaRPr lang="ru-RU" sz="115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079630" y="5465135"/>
            <a:ext cx="3076619" cy="100405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150" b="1" dirty="0" smtClean="0">
                <a:solidFill>
                  <a:schemeClr val="accent5">
                    <a:lumMod val="75000"/>
                  </a:schemeClr>
                </a:solidFill>
              </a:rPr>
              <a:t>Информирование пользователей автомобильных дорог о состоянии автомобильных дорог общего пользования местного значения Нефтеюганского района</a:t>
            </a:r>
            <a:endParaRPr lang="ru-RU" sz="115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089983" y="4817629"/>
            <a:ext cx="3066266" cy="47738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Разработка проектов организации дорожного движения</a:t>
            </a:r>
            <a:endParaRPr lang="ru-RU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392174" y="2922059"/>
            <a:ext cx="2577204" cy="356370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</a:rPr>
              <a:t>Департамент строительства и жилищно-коммунального комплекса Нефтеюганского района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6784029" y="2242533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129" y="2071370"/>
            <a:ext cx="110331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01" y="2293472"/>
            <a:ext cx="36036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" y="2202338"/>
            <a:ext cx="21764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10" y="2318226"/>
            <a:ext cx="146367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480" y="2096770"/>
            <a:ext cx="10858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355" y="2242533"/>
            <a:ext cx="3905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772" y="2202338"/>
            <a:ext cx="2189163" cy="63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946" y="2303460"/>
            <a:ext cx="14208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847" y="2071370"/>
            <a:ext cx="1073150" cy="89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172" y="2268867"/>
            <a:ext cx="444500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0115" y="2202338"/>
            <a:ext cx="2309813" cy="624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016048" y="2194473"/>
            <a:ext cx="17179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chemeClr val="bg1"/>
                </a:solidFill>
              </a:rPr>
              <a:t>Ответственные 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</a:rPr>
              <a:t>исполнители</a:t>
            </a:r>
          </a:p>
        </p:txBody>
      </p:sp>
    </p:spTree>
    <p:extLst>
      <p:ext uri="{BB962C8B-B14F-4D97-AF65-F5344CB8AC3E}">
        <p14:creationId xmlns:p14="http://schemas.microsoft.com/office/powerpoint/2010/main" val="179271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967486" y="2861153"/>
            <a:ext cx="3088257" cy="181588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04973" y="2884999"/>
            <a:ext cx="2559507" cy="361728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7855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Развитие современной транспортной инфраструктуры,       обеспечивающей повышение доступности и безопасности  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транспортных услуг для населения Нефтеюганского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64633" y="3631812"/>
            <a:ext cx="259984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5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1.2. Капитальный ремонт, ремонт и содержание автомобильных дорог и искусственных дорожных сооружений общего пользования местного значения муниципального района</a:t>
            </a:r>
          </a:p>
          <a:p>
            <a:pPr algn="ctr"/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595949669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6" name="Прямоугольник 45"/>
          <p:cNvSpPr/>
          <p:nvPr/>
        </p:nvSpPr>
        <p:spPr>
          <a:xfrm>
            <a:off x="177858" y="6531271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233301" y="1327916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2: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</a:t>
            </a:r>
            <a:r>
              <a:rPr lang="ru-RU" sz="1600" b="1" dirty="0" smtClean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функционирования сети автомобильных дорог общего пользования местного значения, в том числе автомобильных дорог, являющихся  подъездами к сельским населённым пунктам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63256" y="1153341"/>
            <a:ext cx="8658957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2985306" y="2984264"/>
            <a:ext cx="30882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Приведение транспортно-эксплуатационных характеристик автомобильных дорог в соответствие с требованиями норм и технических регламентов путём осуществления проектирования, капитального ремонта, ремонта и содержания автомобильных дорог местного значения</a:t>
            </a:r>
            <a:endParaRPr lang="ru-RU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2967486" y="4747432"/>
            <a:ext cx="3088257" cy="173100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Внедрение автоматизированных и </a:t>
            </a:r>
            <a:r>
              <a:rPr lang="ru-RU" sz="1200" b="1" dirty="0" err="1" smtClean="0">
                <a:solidFill>
                  <a:schemeClr val="accent5">
                    <a:lumMod val="75000"/>
                  </a:schemeClr>
                </a:solidFill>
              </a:rPr>
              <a:t>робототезированных</a:t>
            </a:r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 технологий организации дорожного движения и контроля за соблюдением правил дорожного движения путём  обустройства автомобильных дорог местного значения камерами </a:t>
            </a:r>
            <a:r>
              <a:rPr lang="ru-RU" sz="1200" b="1" dirty="0" err="1" smtClean="0">
                <a:solidFill>
                  <a:schemeClr val="accent5">
                    <a:lumMod val="75000"/>
                  </a:schemeClr>
                </a:solidFill>
              </a:rPr>
              <a:t>фотовидеофиксации</a:t>
            </a:r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 нарушений правил дорожного движения</a:t>
            </a:r>
            <a:endParaRPr lang="ru-RU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318532" y="2861152"/>
            <a:ext cx="2650846" cy="361728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 Департамент строительства и жилищно-коммунального комплекса Нефтеюганского района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129" y="2071370"/>
            <a:ext cx="110331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01" y="2293472"/>
            <a:ext cx="36036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" y="2202338"/>
            <a:ext cx="21764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10" y="2318226"/>
            <a:ext cx="146367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480" y="2096770"/>
            <a:ext cx="10858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355" y="2242533"/>
            <a:ext cx="3905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772" y="2202338"/>
            <a:ext cx="2189163" cy="63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946" y="2303460"/>
            <a:ext cx="14208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Овал 28"/>
          <p:cNvSpPr/>
          <p:nvPr/>
        </p:nvSpPr>
        <p:spPr>
          <a:xfrm>
            <a:off x="6246667" y="2188198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32" y="2256481"/>
            <a:ext cx="450824" cy="411114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6841221" y="2158913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7146223" y="217775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</p:spTree>
    <p:extLst>
      <p:ext uri="{BB962C8B-B14F-4D97-AF65-F5344CB8AC3E}">
        <p14:creationId xmlns:p14="http://schemas.microsoft.com/office/powerpoint/2010/main" val="277507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036498" y="2861153"/>
            <a:ext cx="3131389" cy="136579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18198" y="2861154"/>
            <a:ext cx="2646281" cy="361728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7794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Развитие современной транспортной инфраструктуры,       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обеспечивающей повышение доступности и безопасности  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транспортных услуг для населения Нефтеюганского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93664" y="3151636"/>
            <a:ext cx="198265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5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1.2. Капитальный ремонт, ремонт и содержание автомобильных дорог и искусственных дорожных сооружений общего пользования местного значения муниципального района</a:t>
            </a:r>
          </a:p>
          <a:p>
            <a:pPr algn="ctr"/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856365008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6" name="Прямоугольник 45"/>
          <p:cNvSpPr/>
          <p:nvPr/>
        </p:nvSpPr>
        <p:spPr>
          <a:xfrm>
            <a:off x="7080692" y="3258929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212111" y="1314758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2: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</a:t>
            </a:r>
            <a:r>
              <a:rPr lang="ru-RU" sz="1600" b="1" dirty="0" smtClean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функционирования сети автомобильных дорог общего пользования местного значения, в том числе автомобильных дорог, являющихся  подъездами к сельским населённым пунктам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63256" y="1153341"/>
            <a:ext cx="8652869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036498" y="2959272"/>
            <a:ext cx="28779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Создание механизмов экономического стимулирования сохранности автомобильных дорог местного значения путём устройства пункта весогабаритного контроля транспортных средств</a:t>
            </a:r>
            <a:endParaRPr lang="ru-RU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036497" y="4347712"/>
            <a:ext cx="3131389" cy="213072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Выдача специального разрешения на движение тяжеловесных транспортных средств по автомобильным дорогам общего пользования местного значения Нефтеюганского района, а также согласование заявок на согласование маршрута тяжеловесного и (или) крупногабаритного транспортного средства.</a:t>
            </a:r>
            <a:endParaRPr lang="ru-RU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400799" y="2861152"/>
            <a:ext cx="2582185" cy="361728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</a:rPr>
              <a:t>Департамент строительства и жилищно-коммунального комплекса Нефтеюганского района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129" y="2071370"/>
            <a:ext cx="110331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01" y="2293472"/>
            <a:ext cx="36036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" y="2202338"/>
            <a:ext cx="21764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10" y="2318226"/>
            <a:ext cx="146367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480" y="2096770"/>
            <a:ext cx="10858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355" y="2242533"/>
            <a:ext cx="3905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772" y="2202338"/>
            <a:ext cx="2189163" cy="63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946" y="2303460"/>
            <a:ext cx="14208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Овал 28"/>
          <p:cNvSpPr/>
          <p:nvPr/>
        </p:nvSpPr>
        <p:spPr>
          <a:xfrm>
            <a:off x="6246667" y="2188198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32" y="2256481"/>
            <a:ext cx="450824" cy="411114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6841221" y="2158913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7146223" y="217775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</p:spTree>
    <p:extLst>
      <p:ext uri="{BB962C8B-B14F-4D97-AF65-F5344CB8AC3E}">
        <p14:creationId xmlns:p14="http://schemas.microsoft.com/office/powerpoint/2010/main" val="86261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036498" y="2861153"/>
            <a:ext cx="2898540" cy="1314032"/>
          </a:xfrm>
          <a:prstGeom prst="roundRect">
            <a:avLst>
              <a:gd name="adj" fmla="val 657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63256" y="2861153"/>
            <a:ext cx="2601223" cy="329379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3" y="132053"/>
            <a:ext cx="87843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Развитие современной транспортной инфраструктуры,       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обеспечивающей повышение доступности и безопасности  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транспортных услуг для населения Нефтеюганского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88017" y="2998470"/>
            <a:ext cx="198265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5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1.2. Капитальный ремонт, ремонт и содержание автомобильных дорог и искусственных дорожных сооружений общего пользования местного значения муниципального района</a:t>
            </a:r>
          </a:p>
          <a:p>
            <a:pPr algn="ctr"/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579814710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240111" y="1327916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2: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</a:t>
            </a:r>
            <a:r>
              <a:rPr lang="ru-RU" sz="1600" b="1" dirty="0" smtClean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функционирования сети автомобильных дорог общего пользования местного значения, в том числе автомобильных дорог, являющихся  подъездами к сельским населённым пунктам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865772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170707" y="2918004"/>
            <a:ext cx="27541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Осуществление сбора, обобщение и учет информации о транспортном комплексе, а также реализации требований транспортной безопасности на межселенной территории Нефтеюганского района.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036498" y="5512279"/>
            <a:ext cx="2888348" cy="654286"/>
          </a:xfrm>
          <a:prstGeom prst="roundRect">
            <a:avLst>
              <a:gd name="adj" fmla="val 4027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Совершенствование нормативного правового регулирования в сфере транспорта и дорожного хозяйства</a:t>
            </a:r>
            <a:endParaRPr lang="ru-RU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036498" y="4295956"/>
            <a:ext cx="2873181" cy="113006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Мониторинг стоимости строительства, реконструкции, капитального ремонта, ремонта и содержания 1 км автомобильных дорог общего пользования местного значения</a:t>
            </a:r>
            <a:endParaRPr lang="ru-RU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6188039" y="2861153"/>
            <a:ext cx="2794946" cy="329379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</a:rPr>
              <a:t>Департамент строительства и жилищно-коммунального комплекса Нефтеюганского района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129" y="2071370"/>
            <a:ext cx="110331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01" y="2293472"/>
            <a:ext cx="36036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" y="2202338"/>
            <a:ext cx="21764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10" y="2318226"/>
            <a:ext cx="146367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480" y="2096770"/>
            <a:ext cx="10858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355" y="2242533"/>
            <a:ext cx="3905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772" y="2202338"/>
            <a:ext cx="2189163" cy="63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946" y="2303460"/>
            <a:ext cx="14208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Овал 28"/>
          <p:cNvSpPr/>
          <p:nvPr/>
        </p:nvSpPr>
        <p:spPr>
          <a:xfrm>
            <a:off x="6246667" y="2188198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32" y="2256481"/>
            <a:ext cx="450824" cy="411114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6841221" y="2158913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7146223" y="217775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</p:spTree>
    <p:extLst>
      <p:ext uri="{BB962C8B-B14F-4D97-AF65-F5344CB8AC3E}">
        <p14:creationId xmlns:p14="http://schemas.microsoft.com/office/powerpoint/2010/main" val="335938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3000</TotalTime>
  <Words>1477</Words>
  <Application>Microsoft Office PowerPoint</Application>
  <PresentationFormat>Экран (4:3)</PresentationFormat>
  <Paragraphs>192</Paragraphs>
  <Slides>14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Рахматулина Эльвира Искандаровна</cp:lastModifiedBy>
  <cp:revision>398</cp:revision>
  <cp:lastPrinted>2019-09-12T12:25:36Z</cp:lastPrinted>
  <dcterms:created xsi:type="dcterms:W3CDTF">2018-09-04T12:10:47Z</dcterms:created>
  <dcterms:modified xsi:type="dcterms:W3CDTF">2021-12-29T08:11:16Z</dcterms:modified>
</cp:coreProperties>
</file>