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61" r:id="rId7"/>
    <p:sldId id="263" r:id="rId8"/>
    <p:sldId id="260" r:id="rId9"/>
    <p:sldId id="270" r:id="rId10"/>
    <p:sldId id="262" r:id="rId11"/>
    <p:sldId id="271" r:id="rId12"/>
    <p:sldId id="265" r:id="rId13"/>
    <p:sldId id="273" r:id="rId14"/>
    <p:sldId id="268" r:id="rId15"/>
    <p:sldId id="269" r:id="rId16"/>
    <p:sldId id="266" r:id="rId17"/>
    <p:sldId id="267" r:id="rId18"/>
    <p:sldId id="274" r:id="rId19"/>
    <p:sldId id="278" r:id="rId20"/>
    <p:sldId id="275" r:id="rId21"/>
    <p:sldId id="277" r:id="rId22"/>
    <p:sldId id="276" r:id="rId23"/>
    <p:sldId id="279" r:id="rId24"/>
    <p:sldId id="280" r:id="rId25"/>
    <p:sldId id="283" r:id="rId26"/>
    <p:sldId id="285" r:id="rId27"/>
  </p:sldIdLst>
  <p:sldSz cx="10691813" cy="7559675"/>
  <p:notesSz cx="10691813" cy="7559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1.png"/><Relationship Id="rId7" Type="http://schemas.openxmlformats.org/officeDocument/2006/relationships/image" Target="../media/image5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6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31.png"/><Relationship Id="rId7" Type="http://schemas.openxmlformats.org/officeDocument/2006/relationships/image" Target="../media/image6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31.png"/><Relationship Id="rId7" Type="http://schemas.openxmlformats.org/officeDocument/2006/relationships/image" Target="../media/image6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1.png"/><Relationship Id="rId7" Type="http://schemas.openxmlformats.org/officeDocument/2006/relationships/image" Target="../media/image5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01" y="1656919"/>
            <a:ext cx="1583002" cy="5903086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53" y="0"/>
            <a:ext cx="6911149" cy="7560005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71" y="977486"/>
            <a:ext cx="416687" cy="416699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35" y="0"/>
            <a:ext cx="2949041" cy="158904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21" y="1466305"/>
            <a:ext cx="202552" cy="202539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28" y="4027004"/>
            <a:ext cx="101269" cy="101257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00" y="6002862"/>
            <a:ext cx="287108" cy="287121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2" y="2395401"/>
            <a:ext cx="725982" cy="725983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87" y="0"/>
            <a:ext cx="4613567" cy="813141"/>
          </a:xfrm>
          <a:prstGeom prst="rect">
            <a:avLst/>
          </a:prstGeom>
        </p:spPr>
      </p:pic>
      <p:sp>
        <p:nvSpPr>
          <p:cNvPr id="31" name="object 1"/>
          <p:cNvSpPr/>
          <p:nvPr/>
        </p:nvSpPr>
        <p:spPr>
          <a:xfrm>
            <a:off x="1682140" y="1852992"/>
            <a:ext cx="210934" cy="249085"/>
          </a:xfrm>
          <a:custGeom>
            <a:avLst/>
            <a:gdLst/>
            <a:ahLst/>
            <a:cxnLst/>
            <a:rect l="l" t="t" r="r" b="b"/>
            <a:pathLst>
              <a:path w="210934" h="249085">
                <a:moveTo>
                  <a:pt x="210934" y="0"/>
                </a:moveTo>
                <a:lnTo>
                  <a:pt x="210934" y="249085"/>
                </a:lnTo>
                <a:lnTo>
                  <a:pt x="175273" y="249085"/>
                </a:lnTo>
                <a:lnTo>
                  <a:pt x="175273" y="140678"/>
                </a:lnTo>
                <a:lnTo>
                  <a:pt x="35662" y="140678"/>
                </a:lnTo>
                <a:lnTo>
                  <a:pt x="35662" y="249085"/>
                </a:lnTo>
                <a:lnTo>
                  <a:pt x="0" y="249085"/>
                </a:lnTo>
                <a:lnTo>
                  <a:pt x="0" y="0"/>
                </a:lnTo>
                <a:lnTo>
                  <a:pt x="35662" y="0"/>
                </a:lnTo>
                <a:lnTo>
                  <a:pt x="35662" y="108585"/>
                </a:lnTo>
                <a:lnTo>
                  <a:pt x="175273" y="108585"/>
                </a:lnTo>
                <a:lnTo>
                  <a:pt x="175273" y="0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2"/>
          <p:cNvSpPr/>
          <p:nvPr/>
        </p:nvSpPr>
        <p:spPr>
          <a:xfrm>
            <a:off x="1920889" y="1851566"/>
            <a:ext cx="243573" cy="250520"/>
          </a:xfrm>
          <a:custGeom>
            <a:avLst/>
            <a:gdLst/>
            <a:ahLst/>
            <a:cxnLst/>
            <a:rect l="l" t="t" r="r" b="b"/>
            <a:pathLst>
              <a:path w="243573" h="250520">
                <a:moveTo>
                  <a:pt x="119113" y="54737"/>
                </a:moveTo>
                <a:lnTo>
                  <a:pt x="81851" y="144957"/>
                </a:lnTo>
                <a:lnTo>
                  <a:pt x="159232" y="144957"/>
                </a:lnTo>
                <a:close/>
                <a:moveTo>
                  <a:pt x="132130" y="0"/>
                </a:moveTo>
                <a:lnTo>
                  <a:pt x="243573" y="250520"/>
                </a:lnTo>
                <a:lnTo>
                  <a:pt x="207022" y="250520"/>
                </a:lnTo>
                <a:lnTo>
                  <a:pt x="173850" y="177050"/>
                </a:lnTo>
                <a:lnTo>
                  <a:pt x="67932" y="177050"/>
                </a:lnTo>
                <a:lnTo>
                  <a:pt x="36563" y="250520"/>
                </a:lnTo>
                <a:lnTo>
                  <a:pt x="0" y="250520"/>
                </a:lnTo>
                <a:lnTo>
                  <a:pt x="106984" y="0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"/>
          <p:cNvSpPr/>
          <p:nvPr/>
        </p:nvSpPr>
        <p:spPr>
          <a:xfrm>
            <a:off x="2191919" y="1852992"/>
            <a:ext cx="243916" cy="294742"/>
          </a:xfrm>
          <a:custGeom>
            <a:avLst/>
            <a:gdLst/>
            <a:ahLst/>
            <a:cxnLst/>
            <a:rect l="l" t="t" r="r" b="b"/>
            <a:pathLst>
              <a:path w="243916" h="294742">
                <a:moveTo>
                  <a:pt x="210935" y="0"/>
                </a:moveTo>
                <a:lnTo>
                  <a:pt x="210935" y="217005"/>
                </a:lnTo>
                <a:lnTo>
                  <a:pt x="243916" y="217005"/>
                </a:lnTo>
                <a:lnTo>
                  <a:pt x="243916" y="294742"/>
                </a:lnTo>
                <a:lnTo>
                  <a:pt x="208077" y="294742"/>
                </a:lnTo>
                <a:lnTo>
                  <a:pt x="208077" y="249085"/>
                </a:lnTo>
                <a:lnTo>
                  <a:pt x="0" y="249085"/>
                </a:lnTo>
                <a:lnTo>
                  <a:pt x="0" y="0"/>
                </a:lnTo>
                <a:lnTo>
                  <a:pt x="35662" y="0"/>
                </a:lnTo>
                <a:lnTo>
                  <a:pt x="35662" y="217005"/>
                </a:lnTo>
                <a:lnTo>
                  <a:pt x="175273" y="217005"/>
                </a:lnTo>
                <a:lnTo>
                  <a:pt x="175273" y="0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4"/>
          <p:cNvSpPr/>
          <p:nvPr/>
        </p:nvSpPr>
        <p:spPr>
          <a:xfrm>
            <a:off x="2465086" y="1852991"/>
            <a:ext cx="210934" cy="252299"/>
          </a:xfrm>
          <a:custGeom>
            <a:avLst/>
            <a:gdLst/>
            <a:ahLst/>
            <a:cxnLst/>
            <a:rect l="l" t="t" r="r" b="b"/>
            <a:pathLst>
              <a:path w="210934" h="252299">
                <a:moveTo>
                  <a:pt x="175273" y="66155"/>
                </a:moveTo>
                <a:lnTo>
                  <a:pt x="17120" y="252299"/>
                </a:lnTo>
                <a:lnTo>
                  <a:pt x="0" y="252299"/>
                </a:lnTo>
                <a:lnTo>
                  <a:pt x="0" y="0"/>
                </a:lnTo>
                <a:lnTo>
                  <a:pt x="35662" y="0"/>
                </a:lnTo>
                <a:lnTo>
                  <a:pt x="35662" y="189548"/>
                </a:lnTo>
                <a:lnTo>
                  <a:pt x="193459" y="0"/>
                </a:lnTo>
                <a:lnTo>
                  <a:pt x="210934" y="0"/>
                </a:lnTo>
                <a:lnTo>
                  <a:pt x="210934" y="249086"/>
                </a:lnTo>
                <a:lnTo>
                  <a:pt x="175273" y="249086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2" y="1849784"/>
            <a:ext cx="267627" cy="255511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20" y="1852992"/>
            <a:ext cx="210934" cy="249085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66" y="1851566"/>
            <a:ext cx="243573" cy="25052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32" y="1851566"/>
            <a:ext cx="243573" cy="250520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60" y="1852994"/>
            <a:ext cx="161366" cy="249085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97" y="1852992"/>
            <a:ext cx="210934" cy="249085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05" y="1852993"/>
            <a:ext cx="241249" cy="249085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95" y="1852992"/>
            <a:ext cx="144602" cy="249085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0" y="2198707"/>
            <a:ext cx="210934" cy="249098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89" y="2198711"/>
            <a:ext cx="157086" cy="249098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51" y="2195512"/>
            <a:ext cx="267627" cy="255511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23" y="2198707"/>
            <a:ext cx="144614" cy="249098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12" y="2198707"/>
            <a:ext cx="182232" cy="249098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89" y="2198707"/>
            <a:ext cx="208089" cy="249098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7" y="2198712"/>
            <a:ext cx="241249" cy="249098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35" y="2541227"/>
            <a:ext cx="340918" cy="255511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99" y="2544435"/>
            <a:ext cx="141224" cy="249085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78" y="2544439"/>
            <a:ext cx="157086" cy="249085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85" y="2544432"/>
            <a:ext cx="241249" cy="249085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9" y="1321596"/>
            <a:ext cx="1180597" cy="1072132"/>
          </a:xfrm>
          <a:prstGeom prst="rect">
            <a:avLst/>
          </a:prstGeom>
        </p:spPr>
      </p:pic>
      <p:sp>
        <p:nvSpPr>
          <p:cNvPr id="35" name="text 1"/>
          <p:cNvSpPr txBox="1"/>
          <p:nvPr/>
        </p:nvSpPr>
        <p:spPr>
          <a:xfrm>
            <a:off x="477056" y="5538695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1B296D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514864" y="5998772"/>
            <a:ext cx="2432461" cy="263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710" b="1" spc="10" dirty="0" smtClean="0">
                <a:solidFill>
                  <a:srgbClr val="1FAC08"/>
                </a:solidFill>
                <a:latin typeface="Gill Sans MT"/>
                <a:cs typeface="Gill Sans MT"/>
              </a:rPr>
              <a:t>НЕФТЕЮГАНСКИЙ РАЙОН</a:t>
            </a:r>
            <a:endParaRPr sz="1700" b="1" dirty="0">
              <a:solidFill>
                <a:srgbClr val="1FAC08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19" y="2103437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23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text 1"/>
          <p:cNvSpPr txBox="1"/>
          <p:nvPr/>
        </p:nvSpPr>
        <p:spPr>
          <a:xfrm>
            <a:off x="6412706" y="599287"/>
            <a:ext cx="4017538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6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833937" y="7160177"/>
            <a:ext cx="57540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i="1" spc="10" dirty="0" smtClean="0">
                <a:solidFill>
                  <a:srgbClr val="11297F"/>
                </a:solidFill>
                <a:cs typeface="Gill Sans MT"/>
              </a:rPr>
              <a:t>Региональный проект  «Успех каждого ребенка»</a:t>
            </a:r>
            <a:endParaRPr b="1" i="1" dirty="0">
              <a:cs typeface="Gill Sans M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534" y="1989531"/>
            <a:ext cx="943243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Охват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5-18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от 5 до 18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92,7; 2020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- 92,7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2021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92,7;  2022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92,7;  2023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- 92,7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2024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- 92,7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Число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охваченных деятельностью детских технопарков «Кванториум» (мобильных технопарков «Кванториум»)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Федерации, тыс. человек, нарастающим итогом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год- 1,600; 2020 год- 1,650;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год- 1,700; 2022 год- 1,750;  2023 год- 1,800;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- 1,850 год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Число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открытых онлайн-уроков, реализуемых с учетом опыта цикла открытых уроков "Проектория", "Уроки настоящего" или иных аналогичных по возможностям, функциям и результатам проектов, направленных на раннюю профориентацию, млн. человек, нарастающим итогом.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0,0005;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год- 0,0006; 2021 год- 0,0007;  2022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0,0007; 2023 год - 0,0008; 2024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0,0009.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Число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 с учетом реализации проекта «Билет в будущее», нарастающим итогом, тыс. человек.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0,0240;  2020 год- 0,0730;  2021 год - 0,0800;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- 0,1090;  2023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0,1290;       2024 год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- 0,1460</a:t>
            </a:r>
          </a:p>
        </p:txBody>
      </p:sp>
      <p:sp>
        <p:nvSpPr>
          <p:cNvPr id="20" name="text 1"/>
          <p:cNvSpPr txBox="1"/>
          <p:nvPr/>
        </p:nvSpPr>
        <p:spPr>
          <a:xfrm>
            <a:off x="956292" y="1712532"/>
            <a:ext cx="93553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spc="1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ДЛЯ НЕФТЕЮГАНСКОГО РАЙОНА</a:t>
            </a:r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" y="7937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41306" y="610790"/>
            <a:ext cx="3026341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4506" y="1570037"/>
            <a:ext cx="5117306" cy="350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3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реализации проекта: </a:t>
            </a: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детских технопарков «Кванториум» по модели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«Квантолаб»: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 - Сингапайская СОШ;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 - Салымская СОШ № 2;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 – во вновь созданном учреждении школа на 1000 мест гп. Пойковский.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320548" y="6756328"/>
            <a:ext cx="56778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i="1" spc="10" dirty="0">
                <a:solidFill>
                  <a:srgbClr val="11297F"/>
                </a:solidFill>
                <a:cs typeface="Gill Sans MT"/>
              </a:rPr>
              <a:t>Региональный проект  «Успех каждого ребенка»</a:t>
            </a:r>
            <a:endParaRPr b="1" i="1" dirty="0">
              <a:cs typeface="Gill Sans MT"/>
            </a:endParaRPr>
          </a:p>
        </p:txBody>
      </p:sp>
      <p:pic>
        <p:nvPicPr>
          <p:cNvPr id="14" name="Picture 1" descr="C:\Users\antonenkona.ADMOIL\Desktop\августовская конференция 2019\Фото политехнический форум 2019\IMG_20190125_1156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694" y="427037"/>
            <a:ext cx="2732368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C:\Users\antonenkona.ADMOIL\Desktop\августовская конференция 2019\достижения\УДОД\ДОСТИЖЕНИЯ ЦКТ\ДЕТИ\РобоТех октябрь 2018\PA160159.JPG"/>
          <p:cNvPicPr>
            <a:picLocks noChangeAspect="1" noChangeArrowheads="1"/>
          </p:cNvPicPr>
          <p:nvPr/>
        </p:nvPicPr>
        <p:blipFill>
          <a:blip r:embed="rId8" cstate="print"/>
          <a:srcRect t="2941"/>
          <a:stretch>
            <a:fillRect/>
          </a:stretch>
        </p:blipFill>
        <p:spPr bwMode="auto">
          <a:xfrm>
            <a:off x="238938" y="4599089"/>
            <a:ext cx="2744768" cy="2195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http://www.vgddt.ru/images/W6gPWqOOXh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25652" y="2272827"/>
            <a:ext cx="2641642" cy="279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20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32" y="-259149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6488906" y="635888"/>
            <a:ext cx="3127010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6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507706" y="6708843"/>
            <a:ext cx="64526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b="1" i="1" spc="10" dirty="0" smtClean="0">
                <a:solidFill>
                  <a:srgbClr val="11297F"/>
                </a:solidFill>
                <a:cs typeface="Gill Sans MT"/>
              </a:rPr>
              <a:t>Региональный проект  «Социальная активность»</a:t>
            </a:r>
            <a:endParaRPr sz="2000" b="1" i="1" dirty="0">
              <a:cs typeface="Gill Sans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4715" y="2844582"/>
            <a:ext cx="8439791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106" y="2103437"/>
            <a:ext cx="1004955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1.Численность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вовлеченных в деятельность общественных объединений на базе образовательных организаций общего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среднего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высшего профессионального образования,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чел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</a:p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2019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 0,001782;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год- 0,002777; 2021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0,003826; 2022 год - 0,004926;                 2023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0,006058; 2024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- 0,007253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Доля граждан, вовлеченных в добровольческую деятельность,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14; 2020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16; 2021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17;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18; 2023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19; 2024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3.Доля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молодежи, задействованной в мероприятиях по вовлечению в творческую деятельность, от общего числа молодежи в субъекте Российской Федерации,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30; 2020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33;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36; 2022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39; 2023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42; 2024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45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реализации проекта: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 Центра (сообщества, объединения) поддержки добровольчества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базе муниципальных организаций, привлечение некоммерческого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информационная и разъяснительная кампания по популяризации добровольчества в 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проведение ежегодных слетов детских, молодежных и волонтерских организаций Нефтеюганского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17355" y="1697467"/>
            <a:ext cx="92579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spc="1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</a:t>
            </a:r>
            <a:r>
              <a:rPr lang="ru-RU" b="1" spc="10" dirty="0" smtClean="0">
                <a:solidFill>
                  <a:srgbClr val="1129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ДЛЯ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 РАЙОНА</a:t>
            </a:r>
            <a:endParaRPr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" y="7936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1813" cy="7560005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4661400" y="6757296"/>
            <a:ext cx="603041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Жилье и городская среда»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823391" y="3877654"/>
            <a:ext cx="125034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3677">
              <a:lnSpc>
                <a:spcPct val="100000"/>
              </a:lnSpc>
            </a:pP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0119" y="1570037"/>
            <a:ext cx="47873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национального проекта                      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«Жилье и комфортная городская среда»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              (4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показателя):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Жилье (1 показатель);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сокращения непригодного для проживания жилищного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(1показатель);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городской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(2 показателя).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0" y="2363967"/>
            <a:ext cx="2785677" cy="259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260306" y="594058"/>
            <a:ext cx="415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9" y="507705"/>
            <a:ext cx="2392852" cy="2604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8" y="4237037"/>
            <a:ext cx="2606308" cy="2557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1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87" y="-1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6031706" y="6708843"/>
            <a:ext cx="428466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>
                <a:solidFill>
                  <a:srgbClr val="11297F"/>
                </a:solidFill>
                <a:cs typeface="Gill Sans MT"/>
              </a:rPr>
              <a:t>Региональный проект  </a:t>
            </a:r>
            <a:r>
              <a:rPr lang="ru-RU" sz="2000" b="1" i="1" spc="10" dirty="0" smtClean="0">
                <a:solidFill>
                  <a:srgbClr val="11297F"/>
                </a:solidFill>
                <a:cs typeface="Gill Sans MT"/>
              </a:rPr>
              <a:t>«Жилье»</a:t>
            </a:r>
            <a:endParaRPr sz="2000" b="1" i="1" dirty="0">
              <a:cs typeface="Gill Sans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423" y="2972127"/>
            <a:ext cx="961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жилищного строительства, млн. кв.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0,017; 2020 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0,021;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0,023; 2022 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0,023;  2023 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0,023;  2024 год–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0,024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247" y="4075484"/>
            <a:ext cx="9707032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многоквартирных жилых домов и индивидуального жилищного строительства в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гп. Пойковский, сп. Салым, Каркатеевы, Сентябрьский в поселениях Чеускино и Юганская Обь  </a:t>
            </a:r>
            <a:endParaRPr lang="ru-RU" sz="1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30878" y="2454871"/>
            <a:ext cx="9415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spc="10" dirty="0" smtClean="0">
                <a:solidFill>
                  <a:srgbClr val="1129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ДЛЯ 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 РАЙОНА</a:t>
            </a:r>
            <a:endParaRPr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1706" y="586883"/>
            <a:ext cx="42846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</p:spTree>
    <p:extLst>
      <p:ext uri="{BB962C8B-B14F-4D97-AF65-F5344CB8AC3E}">
        <p14:creationId xmlns:p14="http://schemas.microsoft.com/office/powerpoint/2010/main" val="249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7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4116725" y="6475322"/>
            <a:ext cx="68861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i="1" spc="10" dirty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Региональный проект  </a:t>
            </a:r>
            <a:r>
              <a:rPr lang="ru-RU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«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Обеспечение устойчивого сокращения непригодного для проживания жилищного фонда</a:t>
            </a:r>
            <a:r>
              <a:rPr lang="ru-RU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»</a:t>
            </a:r>
            <a:endParaRPr b="1" i="1" dirty="0">
              <a:solidFill>
                <a:schemeClr val="accent1">
                  <a:lumMod val="50000"/>
                </a:schemeClr>
              </a:solidFill>
              <a:cs typeface="Gill Sans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421" y="2923271"/>
            <a:ext cx="10043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квадратных метров расселенного непригодного жилищного фонда,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0,02; 2020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0,012;  2021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0,012;  2022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0,012;  2023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0,012; 2024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0,012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599" y="3932237"/>
            <a:ext cx="992680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Расселены из аварийных домов и подлежащих сносу в поселениях: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Усть-Юган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Салым, Куть-Ях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Каркатеевы Сентябрьский,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Сингапай,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Пойковский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156374" y="619569"/>
            <a:ext cx="4007828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  <p:sp>
        <p:nvSpPr>
          <p:cNvPr id="20" name="text 1"/>
          <p:cNvSpPr txBox="1"/>
          <p:nvPr/>
        </p:nvSpPr>
        <p:spPr>
          <a:xfrm>
            <a:off x="759570" y="2404576"/>
            <a:ext cx="9415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spc="10" dirty="0" smtClean="0">
                <a:solidFill>
                  <a:srgbClr val="1129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ДЛЯ 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 РАЙОНА</a:t>
            </a:r>
            <a:endParaRPr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2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68" y="-50296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28422" y="2855976"/>
            <a:ext cx="981341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реализуется проекты по созданию комфортной городской среды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,(%) </a:t>
            </a:r>
          </a:p>
          <a:p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9,0; 2020 год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12,0;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15,0; 2022 год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17,0;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20,0;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30,0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Количество благоустроенных общественных территорий района (в рамках реализации приоритетного проекта),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1 ед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 </a:t>
            </a:r>
          </a:p>
        </p:txBody>
      </p:sp>
      <p:sp>
        <p:nvSpPr>
          <p:cNvPr id="16" name="text 1"/>
          <p:cNvSpPr txBox="1"/>
          <p:nvPr/>
        </p:nvSpPr>
        <p:spPr>
          <a:xfrm>
            <a:off x="926055" y="2404576"/>
            <a:ext cx="9415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spc="10" dirty="0" smtClean="0">
                <a:solidFill>
                  <a:srgbClr val="1129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ДЛЯ 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 РАЙОНА</a:t>
            </a:r>
            <a:endParaRPr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763142" y="6370637"/>
            <a:ext cx="455158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i="1" spc="10" dirty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Региональный </a:t>
            </a:r>
            <a:r>
              <a:rPr lang="ru-RU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проект </a:t>
            </a:r>
            <a:r>
              <a:rPr lang="ru-RU" b="1" i="1" spc="10" dirty="0" smtClean="0">
                <a:solidFill>
                  <a:srgbClr val="11297F"/>
                </a:solidFill>
                <a:cs typeface="Gill Sans MT"/>
              </a:rPr>
              <a:t>«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Формирование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комфортной городской среды»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5506" y="582636"/>
            <a:ext cx="42499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</p:spTree>
    <p:extLst>
      <p:ext uri="{BB962C8B-B14F-4D97-AF65-F5344CB8AC3E}">
        <p14:creationId xmlns:p14="http://schemas.microsoft.com/office/powerpoint/2010/main" val="20307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63" y="-1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50106" y="2018630"/>
            <a:ext cx="830580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 </a:t>
            </a: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собраний и встреч с жителями городского и сельских поселений Нефтеюганского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собраний, совещаний с общественными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реализации плана по благоустройству и озеленению территорий (уборка территорий, проведение субботников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граждан для приемки работ, выполненных при осуществлении мероприятий, закрепленных в планах благоустройства муниципального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решения, касающиеся благоустройства и развития территорий принимаются открыто и гласно, с учетом мнения жителей соответствующих территорий и иных заинтересованных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рейтингового голосования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гп.Пойковский.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5506" y="576286"/>
            <a:ext cx="41924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  <p:sp>
        <p:nvSpPr>
          <p:cNvPr id="19" name="text 1"/>
          <p:cNvSpPr txBox="1"/>
          <p:nvPr/>
        </p:nvSpPr>
        <p:spPr>
          <a:xfrm>
            <a:off x="5763142" y="6370637"/>
            <a:ext cx="455158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i="1" spc="10" dirty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Региональный </a:t>
            </a:r>
            <a:r>
              <a:rPr lang="ru-RU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проект </a:t>
            </a:r>
            <a:r>
              <a:rPr lang="ru-RU" b="1" i="1" spc="10" dirty="0" smtClean="0">
                <a:solidFill>
                  <a:srgbClr val="11297F"/>
                </a:solidFill>
                <a:cs typeface="Gill Sans MT"/>
              </a:rPr>
              <a:t>«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Формирование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комфортной городской среды» </a:t>
            </a:r>
          </a:p>
        </p:txBody>
      </p:sp>
    </p:spTree>
    <p:extLst>
      <p:ext uri="{BB962C8B-B14F-4D97-AF65-F5344CB8AC3E}">
        <p14:creationId xmlns:p14="http://schemas.microsoft.com/office/powerpoint/2010/main" val="39551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93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31548" y="1951037"/>
            <a:ext cx="9355259" cy="347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«Солнечного сквера» сп.Салым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объект введен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году </a:t>
            </a:r>
            <a:r>
              <a:rPr lang="ru-RU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«Центрального сквера»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сп.Каркатеевы;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по проспекту Молодежный (1этап)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сп.Сингапай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дворовых территорий.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Запланированы работы по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благоустройству 21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общественной территории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(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 них гп.Пойковский 5 общественных территорий)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4313" y="576286"/>
            <a:ext cx="41924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  <p:sp>
        <p:nvSpPr>
          <p:cNvPr id="16" name="text 1"/>
          <p:cNvSpPr txBox="1"/>
          <p:nvPr/>
        </p:nvSpPr>
        <p:spPr>
          <a:xfrm>
            <a:off x="5763142" y="6370637"/>
            <a:ext cx="455158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i="1" spc="10" dirty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Региональный </a:t>
            </a:r>
            <a:r>
              <a:rPr lang="ru-RU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проект </a:t>
            </a:r>
            <a:r>
              <a:rPr lang="ru-RU" b="1" i="1" spc="10" dirty="0" smtClean="0">
                <a:solidFill>
                  <a:srgbClr val="11297F"/>
                </a:solidFill>
                <a:cs typeface="Gill Sans MT"/>
              </a:rPr>
              <a:t>«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Формирование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комфортной городской среды» </a:t>
            </a:r>
          </a:p>
        </p:txBody>
      </p:sp>
    </p:spTree>
    <p:extLst>
      <p:ext uri="{BB962C8B-B14F-4D97-AF65-F5344CB8AC3E}">
        <p14:creationId xmlns:p14="http://schemas.microsoft.com/office/powerpoint/2010/main" val="12651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3" y="0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266882" y="599208"/>
            <a:ext cx="4007828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Комфортная среда для жизни</a:t>
            </a:r>
            <a:endParaRPr sz="2100" b="1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773456" y="6687078"/>
            <a:ext cx="603041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ЭКОЛОГИЯ»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0119" y="1821946"/>
            <a:ext cx="478738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национального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проектах (3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показателя):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уникальных водных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(2 целевых показателя);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вода (1 целевой показатель).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" y="4389437"/>
            <a:ext cx="2875232" cy="2405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74" y="2321232"/>
            <a:ext cx="2840220" cy="2539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" y="409574"/>
            <a:ext cx="2484623" cy="2379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8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94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" y="45460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064" y="1746814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120404" y="350837"/>
            <a:ext cx="496419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Gill Sans MT"/>
              </a:rPr>
              <a:t>ЧЕЛОВЕЧЕСКИЙ КАПИТАЛ</a:t>
            </a:r>
          </a:p>
          <a:p>
            <a:pPr marL="0" algn="ctr">
              <a:lnSpc>
                <a:spcPct val="100000"/>
              </a:lnSpc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Gill Sans MT"/>
              </a:rPr>
              <a:t>КОМФОРТНАЯ СРЕДА ДЛЯ ЖИЗНИ</a:t>
            </a:r>
          </a:p>
          <a:p>
            <a:pPr marL="0" algn="ctr">
              <a:lnSpc>
                <a:spcPct val="100000"/>
              </a:lnSpc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Gill Sans MT"/>
              </a:rPr>
              <a:t>ЭКОНОМИЧЕСКИЙ РОСТ</a:t>
            </a:r>
            <a:endParaRPr sz="21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263126" y="1802197"/>
            <a:ext cx="5210172" cy="5153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проекты: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ДЕМОГРАФИЯ;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ОБРАЗОВАНИЕ;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ЖИЛЬЕ И ГОРОДСКАЯ СРЕДА;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ЭКОЛОГИЯ;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ИНИЦИАТИВЫ;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0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pic>
        <p:nvPicPr>
          <p:cNvPr id="13" name="Picture 2" descr="C:\Users\antonenkona.ADMOIL\Desktop\Выступление на авг. сов. Нефтеюганский район.30.08.2017\Pictures\изображение_viber_2019-08-26_09-28-07.jp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 l="6316" t="20156" r="3275" b="29942"/>
          <a:stretch>
            <a:fillRect/>
          </a:stretch>
        </p:blipFill>
        <p:spPr bwMode="auto">
          <a:xfrm>
            <a:off x="2052930" y="2149422"/>
            <a:ext cx="2865658" cy="2767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низ 3"/>
          <p:cNvSpPr/>
          <p:nvPr/>
        </p:nvSpPr>
        <p:spPr>
          <a:xfrm>
            <a:off x="7515251" y="1320333"/>
            <a:ext cx="486607" cy="481864"/>
          </a:xfrm>
          <a:prstGeom prst="downArrow">
            <a:avLst/>
          </a:prstGeom>
          <a:ln>
            <a:noFill/>
          </a:ln>
          <a:effectLst>
            <a:glow rad="635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" y="265459"/>
            <a:ext cx="2785677" cy="259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84" y="4209718"/>
            <a:ext cx="2840220" cy="2539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7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" y="2701962"/>
            <a:ext cx="1021080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очищенной прибрежной полосы водных объектов,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(км.)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значение: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2019 года по 2024 год -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км.,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Количество населения, вовлеченного в мероприятия по очистке берегов водных объектов нарастающим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итогом 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чел.)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0,405,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0,810;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1,215;  2022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1,620;  2023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2,025; 2024 год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2,430</a:t>
            </a:r>
          </a:p>
          <a:p>
            <a:pPr algn="just"/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проекта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поселениях района состоялись субботники по очистке от мусора берегов водных объектов территории Нефтеюганского района. Приняли участие в субботниках 435 человек. Убрано 7 км, вывезено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м.куб. мусора. Данное мероприятие будет проводиться ежегодно. 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154907" y="2266077"/>
            <a:ext cx="90473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spc="10" dirty="0" smtClean="0">
                <a:solidFill>
                  <a:srgbClr val="1129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ДЛЯ </a:t>
            </a:r>
            <a:r>
              <a:rPr lang="ru-RU" b="1" spc="1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 РАЙОНА</a:t>
            </a:r>
            <a:endParaRPr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889442" y="6364950"/>
            <a:ext cx="6030413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Сохранение уникальных водных объектов»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5506" y="548838"/>
            <a:ext cx="4343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</p:spTree>
    <p:extLst>
      <p:ext uri="{BB962C8B-B14F-4D97-AF65-F5344CB8AC3E}">
        <p14:creationId xmlns:p14="http://schemas.microsoft.com/office/powerpoint/2010/main" val="32261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7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6" y="2701962"/>
            <a:ext cx="998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реконструированы крупные объекты питьевого водоснабжения, предусмотренные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0; 2022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2023 год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2024 год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проекта: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водоочистных сооружений в гп.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Пойковский.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в государственную программу автономного округа по повышению качества водоснабжения. Стоимость объекта 500 000,0 тыс. рублей, из них: 59 501,0 тыс. рублей средства федерального бюджета, 440 499,0 тыс. рублей консолидированный бюджет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50106" y="2266077"/>
            <a:ext cx="89585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b="1" spc="1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ДЛЯ  НЕФТЕЮГАНСКОГО РАЙОНА</a:t>
            </a:r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661727" y="6683071"/>
            <a:ext cx="491924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Чистая вода»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4313" y="558582"/>
            <a:ext cx="41924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ill Sans MT"/>
                <a:cs typeface="Gill Sans MT"/>
              </a:rPr>
              <a:t>Комфортная среда для жизни</a:t>
            </a:r>
          </a:p>
        </p:txBody>
      </p:sp>
    </p:spTree>
    <p:extLst>
      <p:ext uri="{BB962C8B-B14F-4D97-AF65-F5344CB8AC3E}">
        <p14:creationId xmlns:p14="http://schemas.microsoft.com/office/powerpoint/2010/main" val="4282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" y="-11443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910625" y="618520"/>
            <a:ext cx="308348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Экономический рост</a:t>
            </a:r>
            <a:endParaRPr sz="2100" b="1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37158" y="5761037"/>
            <a:ext cx="6030413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«М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алое и среднее предпринимательство и поддержка индивидуальной предпринимательской  инициативы»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4506" y="1821946"/>
            <a:ext cx="495300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проекта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«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предусматривается участие в 2 региональных проектах: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субъектов МСП к финансовой поддержке, в том числе к льготному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предпринимательства. </a:t>
            </a:r>
          </a:p>
          <a:p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2" y="2176946"/>
            <a:ext cx="2832526" cy="2688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5" y="277053"/>
            <a:ext cx="2546001" cy="2512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5" y="4313237"/>
            <a:ext cx="2774601" cy="2451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0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7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text 1"/>
          <p:cNvSpPr txBox="1"/>
          <p:nvPr/>
        </p:nvSpPr>
        <p:spPr>
          <a:xfrm>
            <a:off x="6568816" y="633356"/>
            <a:ext cx="3016723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ЭКОНОМИЧЕСКИЙ  РОСТ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19106" y="6523037"/>
            <a:ext cx="6334581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Расширение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доступа субъектов МСП к финансовой поддержке, в том числе к льготному финансированию»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161" y="2103437"/>
            <a:ext cx="102761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 перечень социально-значимых видов деятельности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муниципальном образовании для субъектов предпринимательства, в целях оказания финансовой поддержки (с 15 до 24 );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виды финансовой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казывается финансовая поддержка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субъектам малого и среднего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предпринимательства;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оказывается имущественная поддержка субъектам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малого и среднего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предпринимательства;</a:t>
            </a: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передача услуг субъектам малого и среднего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взаимодействие с инфраструктурами поддержки бизнеса (ФПП Югры, ТТП Югры, Федеральная Корпорация МСП).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7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text 1"/>
          <p:cNvSpPr txBox="1"/>
          <p:nvPr/>
        </p:nvSpPr>
        <p:spPr>
          <a:xfrm>
            <a:off x="6776289" y="619569"/>
            <a:ext cx="3016723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6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ЭКОНОМИЧЕСКИЙ  РОСТ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06" y="2255837"/>
            <a:ext cx="10087246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проводятся образовательные мероприятия для субъектов малого и среднего предпринимательства и граждан желающих открыть свой бизнес по различной тематике;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выездные встречи с бизнес сообществом (круглые столы, очные встречи) в поселениях района  совместно с представителями центра занятости населения, ФПП;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проведение ежегодного конкурса «Призвание»;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трансляции сюжетов о субъектах малого и среднего предпринимательства (по тематикам: «Семейный бизнес», «Начинающие предприниматели», «Успех бизнеса», и т.д.) и видеороликов «Как предпринимателю получить поддержку?»;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проведение мероприятий по финансовой грамотности в школах района с целью популяризации предпринимательства и вовлечению в предпринимательскую деятельность молодежи (бизнес-игры и др.).</a:t>
            </a:r>
          </a:p>
          <a:p>
            <a:pPr marL="7175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indent="-28575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789336" y="6436850"/>
            <a:ext cx="6334581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</a:t>
            </a:r>
          </a:p>
          <a:p>
            <a:r>
              <a:rPr lang="ru-RU" sz="16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 «Популяризация предпринимательства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»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917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" y="7937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48" y="189984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260306" y="605558"/>
            <a:ext cx="402121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80677" y="6674378"/>
            <a:ext cx="4749758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«Культура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823391" y="3877654"/>
            <a:ext cx="125034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3677">
              <a:lnSpc>
                <a:spcPct val="100000"/>
              </a:lnSpc>
            </a:pP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0119" y="1646237"/>
            <a:ext cx="478738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рамках регионального проекта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«Культурная среда»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муниципального образования Нефтеюганский район с 2023 года определен показатель «Количество организаций культуры, получивших современное оборудование» 2 единицы: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Современным оборудованием будут оснащены: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НРМБУ ДО «Детская музыкальная школа»  (гп Пойковский)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НРМБУ ДО «Детская школа искусств им. Г.С. Райшева» (сп Салым).</a:t>
            </a:r>
            <a:endParaRPr lang="ru-RU" sz="1900" dirty="0" smtClean="0"/>
          </a:p>
          <a:p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76" y="2408237"/>
            <a:ext cx="2807555" cy="2590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" y="4501437"/>
            <a:ext cx="2880699" cy="2408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542969"/>
            <a:ext cx="2667001" cy="2551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1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01" y="1656919"/>
            <a:ext cx="1583002" cy="5903086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53" y="0"/>
            <a:ext cx="6911149" cy="7560005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71" y="977486"/>
            <a:ext cx="416687" cy="416699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35" y="0"/>
            <a:ext cx="2949041" cy="158904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21" y="1466305"/>
            <a:ext cx="202552" cy="202539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28" y="4027004"/>
            <a:ext cx="101269" cy="101257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00" y="6002862"/>
            <a:ext cx="287108" cy="287121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2" y="2395401"/>
            <a:ext cx="725982" cy="725983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87" y="0"/>
            <a:ext cx="4613567" cy="813141"/>
          </a:xfrm>
          <a:prstGeom prst="rect">
            <a:avLst/>
          </a:prstGeom>
        </p:spPr>
      </p:pic>
      <p:sp>
        <p:nvSpPr>
          <p:cNvPr id="31" name="object 1"/>
          <p:cNvSpPr/>
          <p:nvPr/>
        </p:nvSpPr>
        <p:spPr>
          <a:xfrm>
            <a:off x="1682140" y="1852992"/>
            <a:ext cx="210934" cy="249085"/>
          </a:xfrm>
          <a:custGeom>
            <a:avLst/>
            <a:gdLst/>
            <a:ahLst/>
            <a:cxnLst/>
            <a:rect l="l" t="t" r="r" b="b"/>
            <a:pathLst>
              <a:path w="210934" h="249085">
                <a:moveTo>
                  <a:pt x="210934" y="0"/>
                </a:moveTo>
                <a:lnTo>
                  <a:pt x="210934" y="249085"/>
                </a:lnTo>
                <a:lnTo>
                  <a:pt x="175273" y="249085"/>
                </a:lnTo>
                <a:lnTo>
                  <a:pt x="175273" y="140678"/>
                </a:lnTo>
                <a:lnTo>
                  <a:pt x="35662" y="140678"/>
                </a:lnTo>
                <a:lnTo>
                  <a:pt x="35662" y="249085"/>
                </a:lnTo>
                <a:lnTo>
                  <a:pt x="0" y="249085"/>
                </a:lnTo>
                <a:lnTo>
                  <a:pt x="0" y="0"/>
                </a:lnTo>
                <a:lnTo>
                  <a:pt x="35662" y="0"/>
                </a:lnTo>
                <a:lnTo>
                  <a:pt x="35662" y="108585"/>
                </a:lnTo>
                <a:lnTo>
                  <a:pt x="175273" y="108585"/>
                </a:lnTo>
                <a:lnTo>
                  <a:pt x="175273" y="0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2"/>
          <p:cNvSpPr/>
          <p:nvPr/>
        </p:nvSpPr>
        <p:spPr>
          <a:xfrm>
            <a:off x="1920889" y="1851566"/>
            <a:ext cx="243573" cy="250520"/>
          </a:xfrm>
          <a:custGeom>
            <a:avLst/>
            <a:gdLst/>
            <a:ahLst/>
            <a:cxnLst/>
            <a:rect l="l" t="t" r="r" b="b"/>
            <a:pathLst>
              <a:path w="243573" h="250520">
                <a:moveTo>
                  <a:pt x="119113" y="54737"/>
                </a:moveTo>
                <a:lnTo>
                  <a:pt x="81851" y="144957"/>
                </a:lnTo>
                <a:lnTo>
                  <a:pt x="159232" y="144957"/>
                </a:lnTo>
                <a:close/>
                <a:moveTo>
                  <a:pt x="132130" y="0"/>
                </a:moveTo>
                <a:lnTo>
                  <a:pt x="243573" y="250520"/>
                </a:lnTo>
                <a:lnTo>
                  <a:pt x="207022" y="250520"/>
                </a:lnTo>
                <a:lnTo>
                  <a:pt x="173850" y="177050"/>
                </a:lnTo>
                <a:lnTo>
                  <a:pt x="67932" y="177050"/>
                </a:lnTo>
                <a:lnTo>
                  <a:pt x="36563" y="250520"/>
                </a:lnTo>
                <a:lnTo>
                  <a:pt x="0" y="250520"/>
                </a:lnTo>
                <a:lnTo>
                  <a:pt x="106984" y="0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"/>
          <p:cNvSpPr/>
          <p:nvPr/>
        </p:nvSpPr>
        <p:spPr>
          <a:xfrm>
            <a:off x="2191919" y="1852992"/>
            <a:ext cx="243916" cy="294742"/>
          </a:xfrm>
          <a:custGeom>
            <a:avLst/>
            <a:gdLst/>
            <a:ahLst/>
            <a:cxnLst/>
            <a:rect l="l" t="t" r="r" b="b"/>
            <a:pathLst>
              <a:path w="243916" h="294742">
                <a:moveTo>
                  <a:pt x="210935" y="0"/>
                </a:moveTo>
                <a:lnTo>
                  <a:pt x="210935" y="217005"/>
                </a:lnTo>
                <a:lnTo>
                  <a:pt x="243916" y="217005"/>
                </a:lnTo>
                <a:lnTo>
                  <a:pt x="243916" y="294742"/>
                </a:lnTo>
                <a:lnTo>
                  <a:pt x="208077" y="294742"/>
                </a:lnTo>
                <a:lnTo>
                  <a:pt x="208077" y="249085"/>
                </a:lnTo>
                <a:lnTo>
                  <a:pt x="0" y="249085"/>
                </a:lnTo>
                <a:lnTo>
                  <a:pt x="0" y="0"/>
                </a:lnTo>
                <a:lnTo>
                  <a:pt x="35662" y="0"/>
                </a:lnTo>
                <a:lnTo>
                  <a:pt x="35662" y="217005"/>
                </a:lnTo>
                <a:lnTo>
                  <a:pt x="175273" y="217005"/>
                </a:lnTo>
                <a:lnTo>
                  <a:pt x="175273" y="0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4"/>
          <p:cNvSpPr/>
          <p:nvPr/>
        </p:nvSpPr>
        <p:spPr>
          <a:xfrm>
            <a:off x="2465086" y="1852991"/>
            <a:ext cx="210934" cy="252299"/>
          </a:xfrm>
          <a:custGeom>
            <a:avLst/>
            <a:gdLst/>
            <a:ahLst/>
            <a:cxnLst/>
            <a:rect l="l" t="t" r="r" b="b"/>
            <a:pathLst>
              <a:path w="210934" h="252299">
                <a:moveTo>
                  <a:pt x="175273" y="66155"/>
                </a:moveTo>
                <a:lnTo>
                  <a:pt x="17120" y="252299"/>
                </a:lnTo>
                <a:lnTo>
                  <a:pt x="0" y="252299"/>
                </a:lnTo>
                <a:lnTo>
                  <a:pt x="0" y="0"/>
                </a:lnTo>
                <a:lnTo>
                  <a:pt x="35662" y="0"/>
                </a:lnTo>
                <a:lnTo>
                  <a:pt x="35662" y="189548"/>
                </a:lnTo>
                <a:lnTo>
                  <a:pt x="193459" y="0"/>
                </a:lnTo>
                <a:lnTo>
                  <a:pt x="210934" y="0"/>
                </a:lnTo>
                <a:lnTo>
                  <a:pt x="210934" y="249086"/>
                </a:lnTo>
                <a:lnTo>
                  <a:pt x="175273" y="249086"/>
                </a:lnTo>
                <a:close/>
              </a:path>
            </a:pathLst>
          </a:custGeom>
          <a:solidFill>
            <a:srgbClr val="1B296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2" y="1849784"/>
            <a:ext cx="267627" cy="255511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20" y="1852992"/>
            <a:ext cx="210934" cy="249085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66" y="1851566"/>
            <a:ext cx="243573" cy="25052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32" y="1851566"/>
            <a:ext cx="243573" cy="250520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60" y="1852994"/>
            <a:ext cx="161366" cy="249085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97" y="1852992"/>
            <a:ext cx="210934" cy="249085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05" y="1852993"/>
            <a:ext cx="241249" cy="249085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95" y="1852992"/>
            <a:ext cx="144602" cy="249085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0" y="2198707"/>
            <a:ext cx="210934" cy="249098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89" y="2198711"/>
            <a:ext cx="157086" cy="249098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51" y="2195512"/>
            <a:ext cx="267627" cy="255511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23" y="2198707"/>
            <a:ext cx="144614" cy="249098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12" y="2198707"/>
            <a:ext cx="182232" cy="249098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89" y="2198707"/>
            <a:ext cx="208089" cy="249098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7" y="2198712"/>
            <a:ext cx="241249" cy="249098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35" y="2541227"/>
            <a:ext cx="340918" cy="255511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99" y="2544435"/>
            <a:ext cx="141224" cy="249085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78" y="2544439"/>
            <a:ext cx="157086" cy="249085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85" y="2544432"/>
            <a:ext cx="241249" cy="249085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9" y="1321596"/>
            <a:ext cx="1180597" cy="1072132"/>
          </a:xfrm>
          <a:prstGeom prst="rect">
            <a:avLst/>
          </a:prstGeom>
        </p:spPr>
      </p:pic>
      <p:sp>
        <p:nvSpPr>
          <p:cNvPr id="35" name="text 1"/>
          <p:cNvSpPr txBox="1"/>
          <p:nvPr/>
        </p:nvSpPr>
        <p:spPr>
          <a:xfrm>
            <a:off x="477056" y="5538695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1B296D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409559" y="6346112"/>
            <a:ext cx="283866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b="1" spc="10" dirty="0" smtClean="0">
                <a:solidFill>
                  <a:srgbClr val="1FAC08"/>
                </a:solidFill>
                <a:latin typeface="Gill Sans MT"/>
                <a:cs typeface="Gill Sans MT"/>
              </a:rPr>
              <a:t>НЕФТЕЮГАНСКИЙ РАЙОН</a:t>
            </a:r>
            <a:endParaRPr sz="2000" b="1" dirty="0">
              <a:solidFill>
                <a:srgbClr val="1FAC08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759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94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" y="45460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39" y="-330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565106" y="632803"/>
            <a:ext cx="3716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839120" y="1694289"/>
            <a:ext cx="4688386" cy="362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национального проекта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«Демография»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региональных проекта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показателя):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занятости женщин – создание условий дошкольного образования для детей в возрасте до 3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 (3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норма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(1 показатель);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Старшее поколение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(показатели не установлены).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0119" y="6638595"/>
            <a:ext cx="4794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spc="10" dirty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«ДЕМОГРАФИЯ»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2" descr="C:\Users\antonenkona.ADMOIL\Desktop\Выступление на авг. сов. Нефтеюганский район.30.08.2017\Pictures\изображение_viber_2019-08-26_09-28-07.jp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l="6316" t="20156" r="3275" b="29942"/>
          <a:stretch>
            <a:fillRect/>
          </a:stretch>
        </p:blipFill>
        <p:spPr bwMode="auto">
          <a:xfrm>
            <a:off x="2129187" y="2479386"/>
            <a:ext cx="2722967" cy="2600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90" y="405973"/>
            <a:ext cx="2701412" cy="2743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26" y="4366135"/>
            <a:ext cx="2622832" cy="2481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4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06" y="-12842"/>
            <a:ext cx="8851107" cy="2458857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4" y="905812"/>
            <a:ext cx="416293" cy="416293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7" y="0"/>
            <a:ext cx="1473098" cy="1424316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88" y="1195856"/>
            <a:ext cx="202349" cy="202349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5" y="246152"/>
            <a:ext cx="286842" cy="28683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" y="0"/>
            <a:ext cx="2889021" cy="147100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6265465" y="629919"/>
            <a:ext cx="3999986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6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3935" y="7007927"/>
            <a:ext cx="4541418" cy="25400"/>
          </a:xfrm>
          <a:custGeom>
            <a:avLst/>
            <a:gdLst/>
            <a:ahLst/>
            <a:cxnLst/>
            <a:rect l="l" t="t" r="r" b="b"/>
            <a:pathLst>
              <a:path w="4541418" h="25400">
                <a:moveTo>
                  <a:pt x="4528718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640285" y="949618"/>
            <a:ext cx="4528718" cy="12700"/>
          </a:xfrm>
          <a:custGeom>
            <a:avLst/>
            <a:gdLst/>
            <a:ahLst/>
            <a:cxnLst/>
            <a:rect l="l" t="t" r="r" b="b"/>
            <a:pathLst>
              <a:path w="4528718" h="12700">
                <a:moveTo>
                  <a:pt x="452236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2594" y="1729559"/>
            <a:ext cx="978155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ДЛЯ НЕФТЕЮГАНСКОГО РАЙОНА</a:t>
            </a:r>
          </a:p>
          <a:p>
            <a:pPr algn="just"/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1.Численность воспитанников в возрасте до трех лет, посещающих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организации,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осуществляющие образовательную деятельность по образовательным программам дошкольного образования, присмотр и уход,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значение: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348,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428,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428,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428,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428,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428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Численность воспитанников в возрасте до трех лет, посещающих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организации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 по образовательным программам дошкольного образования, присмотр и уход,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значение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60,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0,2022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0,2024 год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Доступность дошкольного образования для детей в возрасте от полутора до трех лет (%)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значение: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год –100, 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100, 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100, 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100, 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100,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</a:t>
            </a:r>
          </a:p>
          <a:p>
            <a:pPr>
              <a:spcAft>
                <a:spcPts val="0"/>
              </a:spcAft>
            </a:pP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 результате реализации проекта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</a:t>
            </a:r>
          </a:p>
          <a:p>
            <a:pPr marL="180000" indent="-2520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комплекса «Школа - Детский сад» в п. Юганская Обь; </a:t>
            </a:r>
          </a:p>
          <a:p>
            <a:pPr marL="180000" indent="-2520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ДОУ Каркатеевы; </a:t>
            </a:r>
          </a:p>
          <a:p>
            <a:pPr marL="180000" indent="-2520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ДОУ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Сингапай;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2520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перепрофилирование помещений ДОУ «Родничок» и «Жемчужинка» гп. Пойковский, в результате чего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создано дополнительно 80 мест для детей до 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973306" y="6594745"/>
            <a:ext cx="7022307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Региональный проект 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Содействие занятости женщин – с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оздание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условий дошкольного образования 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детей в возрасте до 3 лет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9863" cy="2458857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2018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301321" y="5414974"/>
            <a:ext cx="932610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СТАЛО 2019</a:t>
            </a: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99" y="3986"/>
            <a:ext cx="8142714" cy="2454871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1" y="901811"/>
            <a:ext cx="416293" cy="416293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4" y="0"/>
            <a:ext cx="1473111" cy="1420317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1" y="1191855"/>
            <a:ext cx="202349" cy="202348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7" y="0"/>
            <a:ext cx="2889021" cy="1467008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412706" y="625919"/>
            <a:ext cx="3127010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6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888706" y="6718323"/>
            <a:ext cx="58031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b="1" i="1" spc="10" dirty="0" smtClean="0">
                <a:solidFill>
                  <a:srgbClr val="11297F"/>
                </a:solidFill>
                <a:cs typeface="Gill Sans MT"/>
              </a:rPr>
              <a:t>Региональный проект  «Спорт – норма жизни»</a:t>
            </a:r>
            <a:endParaRPr sz="2000" b="1" i="1" dirty="0"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33944" y="7003920"/>
            <a:ext cx="4541405" cy="25400"/>
          </a:xfrm>
          <a:custGeom>
            <a:avLst/>
            <a:gdLst/>
            <a:ahLst/>
            <a:cxnLst/>
            <a:rect l="l" t="t" r="r" b="b"/>
            <a:pathLst>
              <a:path w="4541405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640294" y="945618"/>
            <a:ext cx="4528705" cy="12700"/>
          </a:xfrm>
          <a:custGeom>
            <a:avLst/>
            <a:gdLst/>
            <a:ahLst/>
            <a:cxnLst/>
            <a:rect l="l" t="t" r="r" b="b"/>
            <a:pathLst>
              <a:path w="4528705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6" y="2093810"/>
            <a:ext cx="990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ЦЕЛЕВОЙ ПОКАЗАТЕЛЬ ДЛЯ НЕФТЕЮГАНСКОГО РАЙОНА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граждан спортивными сооружениями исходя из единовременной пропускной способности объектов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(%), 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49,2; 2020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50,8;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51,6;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52,4; 2024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6568" y="3856037"/>
            <a:ext cx="9562338" cy="269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 в эксплуатацию ФОК в сп.Сингапай;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универсальные спортивные площадки;                                                         (гп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Пойковский, п. Юганская Обь, сп. Каркатеевы и сп.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Салым);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турниковых комплекса (сп. Куть-Ях,  п. Юганская Обь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образовательных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занятий взрослого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населения,                        5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спортивных универсальных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площадок.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9863" cy="2458857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2018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301321" y="5414974"/>
            <a:ext cx="932610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СТАЛО 2019</a:t>
            </a: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99" y="3986"/>
            <a:ext cx="8142714" cy="2454871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1" y="901811"/>
            <a:ext cx="416293" cy="416293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4" y="0"/>
            <a:ext cx="1473111" cy="1420317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1" y="1191855"/>
            <a:ext cx="202349" cy="202348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7" y="0"/>
            <a:ext cx="2889021" cy="1467008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488906" y="632713"/>
            <a:ext cx="3127010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6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067066" y="6694155"/>
            <a:ext cx="5334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b="1" i="1" spc="10" dirty="0" smtClean="0">
                <a:solidFill>
                  <a:srgbClr val="11297F"/>
                </a:solidFill>
                <a:cs typeface="Gill Sans MT"/>
              </a:rPr>
              <a:t>Региональный проект  «Старшее поколение»</a:t>
            </a:r>
            <a:endParaRPr sz="2000" b="1" i="1" dirty="0"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33944" y="7003920"/>
            <a:ext cx="4541405" cy="25400"/>
          </a:xfrm>
          <a:custGeom>
            <a:avLst/>
            <a:gdLst/>
            <a:ahLst/>
            <a:cxnLst/>
            <a:rect l="l" t="t" r="r" b="b"/>
            <a:pathLst>
              <a:path w="4541405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640294" y="945618"/>
            <a:ext cx="4528705" cy="12700"/>
          </a:xfrm>
          <a:custGeom>
            <a:avLst/>
            <a:gdLst/>
            <a:ahLst/>
            <a:cxnLst/>
            <a:rect l="l" t="t" r="r" b="b"/>
            <a:pathLst>
              <a:path w="4528705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6706" y="2052770"/>
            <a:ext cx="10375107" cy="427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– «Увеличить ожидаемую продолжительность здоровой жизни до 67 лет».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результате реализации проекта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поселениях Нефтеюганского района  открыты секции "Скандинавской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ходьбы»;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спортивных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комплексах совместно с инструкторами по спорту граждане старшего поколения занимаются в любое подходящее для них время в рамках графика работы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НРБОУ ДО ДЮСШ «Нептун» определен график посещения плавательного бассейна на бесплатной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спортивно-массовые мероприятия для жителей старшего поколения;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привлечению жителей поселений старшего поколения, для участия в тестировании по выполнению нормативов Всероссийского физкультурно-спортивного комплекса «Готов к труду и обороне (ГТО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фестивали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ВФСК "ГТО" среди лиц занятых трудовой деятельностью, неработающего населения и пенсионеров Нефтеюганского района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" y="7937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20642" y="614615"/>
            <a:ext cx="3026341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ЧЕЛОВЕЧЕСКИЙ КАПИТАЛ</a:t>
            </a:r>
          </a:p>
          <a:p>
            <a:pPr marL="0">
              <a:lnSpc>
                <a:spcPct val="100000"/>
              </a:lnSpc>
            </a:pPr>
            <a:endParaRPr sz="2100" b="1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639726" y="6719196"/>
            <a:ext cx="498817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i="1" spc="10" dirty="0" smtClean="0">
                <a:solidFill>
                  <a:schemeClr val="accent1">
                    <a:lumMod val="50000"/>
                  </a:schemeClr>
                </a:solidFill>
                <a:cs typeface="Gill Sans MT"/>
              </a:rPr>
              <a:t>Национальный проект «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ОБРАЗОВАНИЕ»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lnSpc>
                <a:spcPct val="100000"/>
              </a:lnSpc>
            </a:pPr>
            <a:endParaRPr sz="25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4506" y="1821945"/>
            <a:ext cx="5053392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национального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6 региональных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 (17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показателей):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школа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каждого ребенка (4 показателя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образовательная среда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показателя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будущего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показатель);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активность (3 показателя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семей, имеющих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                   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показателя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antonenkona.ADMOIL\Desktop\августовская конференция 2019\Фото политехнический форум 2019\IMG_4829-30-01-19-04-32.JPG"/>
          <p:cNvPicPr>
            <a:picLocks noChangeAspect="1" noChangeArrowheads="1"/>
          </p:cNvPicPr>
          <p:nvPr/>
        </p:nvPicPr>
        <p:blipFill>
          <a:blip r:embed="rId7" cstate="print"/>
          <a:srcRect l="7973" t="17354" r="7517" b="1883"/>
          <a:stretch>
            <a:fillRect/>
          </a:stretch>
        </p:blipFill>
        <p:spPr bwMode="auto">
          <a:xfrm flipH="1">
            <a:off x="58060" y="4389438"/>
            <a:ext cx="2701630" cy="2397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s://mcpkm.ru/dataFiles/media/photo/nabory-oborudovanija-dlja-provedenija-prakticheskih-rabot-po-temam-lite-v-peschanye-formy-lite-detalej-s-vnutrennej-pol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2780" y="2103437"/>
            <a:ext cx="2794526" cy="2705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6" y="614615"/>
            <a:ext cx="2393040" cy="2479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3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1940" cy="2454871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19672" y="5414974"/>
            <a:ext cx="842987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БЫЛО 2019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56374" y="5414974"/>
            <a:ext cx="1222532" cy="17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FFFFFF"/>
                </a:solidFill>
                <a:latin typeface="Gill Sans MT"/>
                <a:cs typeface="Gill Sans MT"/>
              </a:rPr>
              <a:t>БУДЕТ 2020-2024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7" y="0"/>
            <a:ext cx="8142726" cy="2454871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" y="901811"/>
            <a:ext cx="416293" cy="41629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5" y="0"/>
            <a:ext cx="1473111" cy="1420317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2" y="1191855"/>
            <a:ext cx="202349" cy="202348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83" y="242151"/>
            <a:ext cx="286842" cy="286842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0"/>
            <a:ext cx="2889021" cy="14670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633946" y="7003920"/>
            <a:ext cx="4541406" cy="25400"/>
          </a:xfrm>
          <a:custGeom>
            <a:avLst/>
            <a:gdLst/>
            <a:ahLst/>
            <a:cxnLst/>
            <a:rect l="l" t="t" r="r" b="b"/>
            <a:pathLst>
              <a:path w="4541406" h="25400">
                <a:moveTo>
                  <a:pt x="452870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1B29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296" y="945618"/>
            <a:ext cx="4528706" cy="12700"/>
          </a:xfrm>
          <a:custGeom>
            <a:avLst/>
            <a:gdLst/>
            <a:ahLst/>
            <a:cxnLst/>
            <a:rect l="l" t="t" r="r" b="b"/>
            <a:pathLst>
              <a:path w="4528706" h="12700">
                <a:moveTo>
                  <a:pt x="45223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text 1"/>
          <p:cNvSpPr txBox="1"/>
          <p:nvPr/>
        </p:nvSpPr>
        <p:spPr>
          <a:xfrm>
            <a:off x="6488906" y="567304"/>
            <a:ext cx="3127010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60" b="1" spc="10" dirty="0" smtClean="0">
                <a:solidFill>
                  <a:srgbClr val="FFFFFF"/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latin typeface="Gill Sans MT"/>
              <a:cs typeface="Gill Sans MT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456119" y="6708843"/>
            <a:ext cx="623588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b="1" i="1" spc="10" dirty="0" smtClean="0">
                <a:solidFill>
                  <a:srgbClr val="11297F"/>
                </a:solidFill>
                <a:latin typeface="Gill Sans MT"/>
                <a:cs typeface="Gill Sans MT"/>
              </a:rPr>
              <a:t>Региональный проект  «Современная школа»</a:t>
            </a:r>
            <a:endParaRPr sz="2000" b="1" i="1" dirty="0">
              <a:latin typeface="Gill Sans MT"/>
              <a:cs typeface="Gill Sans M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568" y="1816081"/>
            <a:ext cx="963853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ДЛЯ НЕФТЕЮГАНСКОГО РАЙОНА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Ханты-Мансийского автономного округа – Югры, в которых обновлено содержание и методы обучения предметной области «Технология» и других предметных областей,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значение: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2020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2021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2022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Число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профилей, единиц нарастающим итогом к 2018 году.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год– 0; 2020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 2021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7; 2022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10; 2023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12; 2024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15.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Численность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охваченных основными и дополнительными общеобразовательными программами цифрового, естественнонаучного и гуманитарного профилей, тыс. человек нарастающим итогом к 2018 году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значение: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год- 0,914;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год- 1,998;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- 2,088;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- 3,651; 2023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4,527;         2024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- 5,147.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Число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созданных новых мест в общеобразовательных организациях, расположенных в сельской местности и поселках городского типа, не менее тыс. мест нарастающим итогом с 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значение: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0,280;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0,375;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0,375;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год – 0,375,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год– 1,375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5320548" cy="7559993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" y="7937"/>
            <a:ext cx="4530212" cy="756000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1813" cy="756000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717506" y="606753"/>
            <a:ext cx="3656622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Gill Sans MT"/>
                <a:cs typeface="Gill Sans MT"/>
              </a:rPr>
              <a:t>ЧЕЛОВЕЧЕСКИЙ КАПИТАЛ</a:t>
            </a:r>
            <a:endParaRPr sz="2100" b="1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823391" y="3877654"/>
            <a:ext cx="862181" cy="3567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3677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МЕСТО</a:t>
            </a:r>
            <a:endParaRPr sz="1200" dirty="0">
              <a:latin typeface="Gill Sans MT"/>
              <a:cs typeface="Gill Sans MT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Gill Sans MT"/>
                <a:cs typeface="Gill Sans MT"/>
              </a:rPr>
              <a:t>ДЛЯ ФОТО</a:t>
            </a: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7007927"/>
            <a:ext cx="4541405" cy="254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19" y="943268"/>
            <a:ext cx="4541405" cy="254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94971" y="6794868"/>
            <a:ext cx="1827809" cy="4016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FFFFFF"/>
                </a:solidFill>
                <a:latin typeface="Gill Sans MT"/>
                <a:cs typeface="Gill Sans MT"/>
              </a:rPr>
              <a:t>ЮГРА 2024</a:t>
            </a:r>
            <a:endParaRPr sz="2600" dirty="0">
              <a:latin typeface="Gill Sans MT"/>
              <a:cs typeface="Gill Sans M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98307" y="1297321"/>
            <a:ext cx="4805658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проекта: 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материально-техническая база для реализации основных и дополнительных общеобразовательных программ цифрового, естественнонаучного и гуманитарного профилей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общеобразовательных организациях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результате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Центров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цифрового и гуманитарного профилей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«Точка роста»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обустройство современного образовательного пространства для реализации предметной области «Технология» и других предметных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областей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создано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мест, что позволит обеспечить современные условия обучения и переход на односменный режим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524985" y="6682000"/>
            <a:ext cx="615968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b="1" i="1" spc="10" dirty="0" smtClean="0">
                <a:solidFill>
                  <a:srgbClr val="11297F"/>
                </a:solidFill>
                <a:latin typeface="Gill Sans MT"/>
                <a:cs typeface="Gill Sans MT"/>
              </a:rPr>
              <a:t>Региональный проект  «Современная школа»</a:t>
            </a:r>
            <a:endParaRPr sz="2000" b="1" i="1" dirty="0">
              <a:latin typeface="Gill Sans MT"/>
              <a:cs typeface="Gill Sans MT"/>
            </a:endParaRPr>
          </a:p>
        </p:txBody>
      </p:sp>
      <p:pic>
        <p:nvPicPr>
          <p:cNvPr id="14" name="Picture 2" descr="https://tmgnews.ru/wp-content/uploads/2019/06/tochka-rosta.jpg"/>
          <p:cNvPicPr>
            <a:picLocks noChangeAspect="1" noChangeArrowheads="1"/>
          </p:cNvPicPr>
          <p:nvPr/>
        </p:nvPicPr>
        <p:blipFill>
          <a:blip r:embed="rId7" cstate="print"/>
          <a:srcRect t="7333" r="4500" b="500"/>
          <a:stretch>
            <a:fillRect/>
          </a:stretch>
        </p:blipFill>
        <p:spPr bwMode="auto">
          <a:xfrm>
            <a:off x="27500" y="1297321"/>
            <a:ext cx="4708806" cy="4692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3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2813</Words>
  <Application>Microsoft Office PowerPoint</Application>
  <PresentationFormat>Произвольный</PresentationFormat>
  <Paragraphs>273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Garamond</vt:lpstr>
      <vt:lpstr>Gill Sans MT</vt:lpstr>
      <vt:lpstr>Segoe UI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Шумейко Ирина Михайловна</dc:creator>
  <cp:lastModifiedBy>Шумейко Ирина Михайловна</cp:lastModifiedBy>
  <cp:revision>90</cp:revision>
  <dcterms:created xsi:type="dcterms:W3CDTF">2019-08-30T00:55:10Z</dcterms:created>
  <dcterms:modified xsi:type="dcterms:W3CDTF">2019-09-05T13:44:09Z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LastSaved">
    <vt:filetime>2019-08-30T00:00:00Z</vt:filetime>
  </property>
</Properties>
</file>