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66" r:id="rId1"/>
  </p:sldMasterIdLst>
  <p:notesMasterIdLst>
    <p:notesMasterId r:id="rId22"/>
  </p:notesMasterIdLst>
  <p:sldIdLst>
    <p:sldId id="256" r:id="rId2"/>
    <p:sldId id="291" r:id="rId3"/>
    <p:sldId id="257" r:id="rId4"/>
    <p:sldId id="286" r:id="rId5"/>
    <p:sldId id="300" r:id="rId6"/>
    <p:sldId id="297" r:id="rId7"/>
    <p:sldId id="259" r:id="rId8"/>
    <p:sldId id="298" r:id="rId9"/>
    <p:sldId id="261" r:id="rId10"/>
    <p:sldId id="299" r:id="rId11"/>
    <p:sldId id="262" r:id="rId12"/>
    <p:sldId id="304" r:id="rId13"/>
    <p:sldId id="265" r:id="rId14"/>
    <p:sldId id="288" r:id="rId15"/>
    <p:sldId id="303" r:id="rId16"/>
    <p:sldId id="295" r:id="rId17"/>
    <p:sldId id="287" r:id="rId18"/>
    <p:sldId id="268" r:id="rId19"/>
    <p:sldId id="269" r:id="rId20"/>
    <p:sldId id="296" r:id="rId21"/>
  </p:sldIdLst>
  <p:sldSz cx="10691813" cy="7559675"/>
  <p:notesSz cx="9928225" cy="6797675"/>
  <p:defaultTextStyle>
    <a:defPPr>
      <a:defRPr lang="ru-RU"/>
    </a:defPPr>
    <a:lvl1pPr marL="0" algn="l" defTabSz="9138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15" algn="l" defTabSz="9138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34" algn="l" defTabSz="9138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52" algn="l" defTabSz="9138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669" algn="l" defTabSz="9138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587" algn="l" defTabSz="9138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503" algn="l" defTabSz="9138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422" algn="l" defTabSz="9138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339" algn="l" defTabSz="9138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E6998A"/>
    <a:srgbClr val="1FAC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9" autoAdjust="0"/>
  </p:normalViewPr>
  <p:slideViewPr>
    <p:cSldViewPr>
      <p:cViewPr varScale="1">
        <p:scale>
          <a:sx n="100" d="100"/>
          <a:sy n="100" d="100"/>
        </p:scale>
        <p:origin x="-1428" y="-10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image" Target="../media/image37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image" Target="../media/image37.pn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C2B19B-1B0E-45CB-B0E2-F8D189FE687B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31554CA-0B2C-4295-867D-51BE2CB20442}">
      <dgm:prSet phldrT="[Текст]" custT="1"/>
      <dgm:spPr/>
      <dgm:t>
        <a:bodyPr/>
        <a:lstStyle/>
        <a:p>
          <a:r>
            <a:rPr lang="ru-RU" sz="1900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Региональный проект </a:t>
          </a:r>
        </a:p>
        <a:p>
          <a:r>
            <a:rPr lang="ru-RU" sz="1900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«Содействие занятости женщин – создание условий для детей в возрасте до 3 лет</a:t>
          </a:r>
          <a:r>
            <a:rPr lang="ru-RU" sz="19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9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C45E9F-786A-4F49-965F-4BD970BAA37D}" type="parTrans" cxnId="{45BA63F6-079C-41F2-830A-85BA61C93382}">
      <dgm:prSet/>
      <dgm:spPr/>
      <dgm:t>
        <a:bodyPr/>
        <a:lstStyle/>
        <a:p>
          <a:endParaRPr lang="ru-RU"/>
        </a:p>
      </dgm:t>
    </dgm:pt>
    <dgm:pt modelId="{D1114E8F-E873-4B4D-A9D1-A29F9EBCE752}" type="sibTrans" cxnId="{45BA63F6-079C-41F2-830A-85BA61C93382}">
      <dgm:prSet/>
      <dgm:spPr/>
      <dgm:t>
        <a:bodyPr/>
        <a:lstStyle/>
        <a:p>
          <a:endParaRPr lang="ru-RU"/>
        </a:p>
      </dgm:t>
    </dgm:pt>
    <dgm:pt modelId="{E2DC0953-E8A0-4198-8B95-6FEFA1CC48C1}">
      <dgm:prSet phldrT="[Текст]" custT="1"/>
      <dgm:spPr/>
      <dgm:t>
        <a:bodyPr/>
        <a:lstStyle/>
        <a:p>
          <a:pPr algn="just"/>
          <a:r>
            <a:rPr lang="ru-RU" sz="15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1.Численность воспитанников в возрасте до трех лет, посещающих государственные и муниципальные организации, осуществляющие образовательную деятельность по образовательным программам дошкольного образования, присмотр и </a:t>
          </a:r>
          <a:r>
            <a:rPr lang="ru-RU" sz="15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уход, (чел).</a:t>
          </a:r>
          <a:endParaRPr lang="ru-RU" sz="1500" b="1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63CB79B7-91F6-48DF-AC33-3BB8F6F05A36}" type="parTrans" cxnId="{4B658286-7290-4A68-9797-C96E6E4E8F24}">
      <dgm:prSet/>
      <dgm:spPr/>
      <dgm:t>
        <a:bodyPr/>
        <a:lstStyle/>
        <a:p>
          <a:endParaRPr lang="ru-RU"/>
        </a:p>
      </dgm:t>
    </dgm:pt>
    <dgm:pt modelId="{96EC859B-EFC3-4036-9055-71DD29FD20D0}" type="sibTrans" cxnId="{4B658286-7290-4A68-9797-C96E6E4E8F24}">
      <dgm:prSet/>
      <dgm:spPr/>
      <dgm:t>
        <a:bodyPr/>
        <a:lstStyle/>
        <a:p>
          <a:endParaRPr lang="ru-RU"/>
        </a:p>
      </dgm:t>
    </dgm:pt>
    <dgm:pt modelId="{871FC187-9414-4E87-A74D-A7D79C76A0B6}">
      <dgm:prSet phldrT="[Текст]" custT="1"/>
      <dgm:spPr/>
      <dgm:t>
        <a:bodyPr/>
        <a:lstStyle/>
        <a:p>
          <a:pPr algn="just"/>
          <a:r>
            <a:rPr lang="ru-RU" sz="1500" b="1" i="1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Целевое значение: 2020 – 428; 2021 – 428; 2022 – 428; 2023 – 428;  2024 – 428</a:t>
          </a:r>
          <a:endParaRPr lang="ru-RU" sz="15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F877E4D4-633E-4394-B397-FFA5DB218517}" type="parTrans" cxnId="{ED554307-606D-4087-A085-33B52EF6FDE7}">
      <dgm:prSet/>
      <dgm:spPr/>
      <dgm:t>
        <a:bodyPr/>
        <a:lstStyle/>
        <a:p>
          <a:endParaRPr lang="ru-RU"/>
        </a:p>
      </dgm:t>
    </dgm:pt>
    <dgm:pt modelId="{9AE73653-7FFC-4803-A1C5-EC9B1C12E9E9}" type="sibTrans" cxnId="{ED554307-606D-4087-A085-33B52EF6FDE7}">
      <dgm:prSet/>
      <dgm:spPr/>
      <dgm:t>
        <a:bodyPr/>
        <a:lstStyle/>
        <a:p>
          <a:endParaRPr lang="ru-RU"/>
        </a:p>
      </dgm:t>
    </dgm:pt>
    <dgm:pt modelId="{8AC996B5-B288-4F8E-BD9F-5F0CD9489A5D}">
      <dgm:prSet phldrT="[Текст]" custT="1"/>
      <dgm:spPr/>
      <dgm:t>
        <a:bodyPr/>
        <a:lstStyle/>
        <a:p>
          <a:pPr algn="just"/>
          <a:r>
            <a:rPr lang="ru-RU" sz="15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2.Численность воспитанников в возрасте до  трех лет, посещающих частные организации, осуществляющие образовательную деятельность по образовательным программам дошкольного образования, присмотр и </a:t>
          </a:r>
          <a:r>
            <a:rPr lang="ru-RU" sz="15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уход, (чел).</a:t>
          </a:r>
          <a:endParaRPr lang="ru-RU" sz="1500" b="1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2A6CFB95-810F-4D78-AF09-168406C1AABA}" type="parTrans" cxnId="{17F87996-A64A-4E74-A89E-B3882835FA1E}">
      <dgm:prSet/>
      <dgm:spPr/>
      <dgm:t>
        <a:bodyPr/>
        <a:lstStyle/>
        <a:p>
          <a:endParaRPr lang="ru-RU"/>
        </a:p>
      </dgm:t>
    </dgm:pt>
    <dgm:pt modelId="{851631DB-CD93-42F5-A3B3-15E6452F0B6D}" type="sibTrans" cxnId="{17F87996-A64A-4E74-A89E-B3882835FA1E}">
      <dgm:prSet/>
      <dgm:spPr/>
      <dgm:t>
        <a:bodyPr/>
        <a:lstStyle/>
        <a:p>
          <a:endParaRPr lang="ru-RU"/>
        </a:p>
      </dgm:t>
    </dgm:pt>
    <dgm:pt modelId="{48E17986-8F95-428B-9D8A-0EC0B31ABA76}">
      <dgm:prSet phldrT="[Текст]" custT="1"/>
      <dgm:spPr/>
      <dgm:t>
        <a:bodyPr/>
        <a:lstStyle/>
        <a:p>
          <a:pPr algn="just"/>
          <a:r>
            <a:rPr lang="ru-RU" sz="1500" b="1" i="1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Целевое значение: 2020 – 60; 2021 – 60; 2022 – 60; 2023 – 60;    2024 – 60</a:t>
          </a:r>
          <a:endParaRPr lang="ru-RU" sz="15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F20A0513-DD44-4719-B018-26FEB81FDB88}" type="parTrans" cxnId="{B6B7ACE8-160F-4340-BF20-18CE3C27638C}">
      <dgm:prSet/>
      <dgm:spPr/>
      <dgm:t>
        <a:bodyPr/>
        <a:lstStyle/>
        <a:p>
          <a:endParaRPr lang="ru-RU"/>
        </a:p>
      </dgm:t>
    </dgm:pt>
    <dgm:pt modelId="{C32F902D-4ED0-4BB5-9C46-8291581A9AAB}" type="sibTrans" cxnId="{B6B7ACE8-160F-4340-BF20-18CE3C27638C}">
      <dgm:prSet/>
      <dgm:spPr/>
      <dgm:t>
        <a:bodyPr/>
        <a:lstStyle/>
        <a:p>
          <a:endParaRPr lang="ru-RU"/>
        </a:p>
      </dgm:t>
    </dgm:pt>
    <dgm:pt modelId="{898C1580-17C0-4BFA-A9CE-6D194DD37165}">
      <dgm:prSet phldrT="[Текст]" custT="1"/>
      <dgm:spPr/>
      <dgm:t>
        <a:bodyPr/>
        <a:lstStyle/>
        <a:p>
          <a:pPr algn="l"/>
          <a:r>
            <a:rPr lang="ru-RU" sz="1500" b="1" i="1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Целевое значение: 2020 – 100; 2021 -  100; 2022 – 100; 2023 – 100;  2024 – 100</a:t>
          </a:r>
          <a:endParaRPr lang="ru-RU" sz="15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ADF4A5C1-4678-4499-AAB5-3C922A23D5BC}" type="parTrans" cxnId="{3CEEF848-023E-446D-B5D4-033F4E89AE74}">
      <dgm:prSet/>
      <dgm:spPr/>
      <dgm:t>
        <a:bodyPr/>
        <a:lstStyle/>
        <a:p>
          <a:endParaRPr lang="ru-RU"/>
        </a:p>
      </dgm:t>
    </dgm:pt>
    <dgm:pt modelId="{F0411D17-890B-4049-AC13-282B2EEA13FA}" type="sibTrans" cxnId="{3CEEF848-023E-446D-B5D4-033F4E89AE74}">
      <dgm:prSet/>
      <dgm:spPr/>
      <dgm:t>
        <a:bodyPr/>
        <a:lstStyle/>
        <a:p>
          <a:endParaRPr lang="ru-RU"/>
        </a:p>
      </dgm:t>
    </dgm:pt>
    <dgm:pt modelId="{3C4DA92B-215F-454F-BC16-E4A4E993FDF6}">
      <dgm:prSet phldrT="[Текст]" custT="1"/>
      <dgm:spPr/>
      <dgm:t>
        <a:bodyPr/>
        <a:lstStyle/>
        <a:p>
          <a:pPr algn="just"/>
          <a:endParaRPr lang="ru-RU" sz="1500" b="1" dirty="0">
            <a:solidFill>
              <a:schemeClr val="tx2"/>
            </a:solidFill>
            <a:latin typeface="+mn-lt"/>
            <a:cs typeface="Times New Roman" panose="02020603050405020304" pitchFamily="18" charset="0"/>
          </a:endParaRPr>
        </a:p>
      </dgm:t>
    </dgm:pt>
    <dgm:pt modelId="{330875C9-52EF-4449-867C-49687F4E8582}" type="parTrans" cxnId="{16AE9606-D4ED-4077-B6BB-9B070AF6CFF8}">
      <dgm:prSet/>
      <dgm:spPr/>
      <dgm:t>
        <a:bodyPr/>
        <a:lstStyle/>
        <a:p>
          <a:endParaRPr lang="ru-RU"/>
        </a:p>
      </dgm:t>
    </dgm:pt>
    <dgm:pt modelId="{43B7D71E-0D3C-4615-9CE7-CB29DA045677}" type="sibTrans" cxnId="{16AE9606-D4ED-4077-B6BB-9B070AF6CFF8}">
      <dgm:prSet/>
      <dgm:spPr/>
      <dgm:t>
        <a:bodyPr/>
        <a:lstStyle/>
        <a:p>
          <a:endParaRPr lang="ru-RU"/>
        </a:p>
      </dgm:t>
    </dgm:pt>
    <dgm:pt modelId="{FAAA74FF-574F-4CBF-964A-DDFF1BFAFC5C}">
      <dgm:prSet phldrT="[Текст]" custT="1"/>
      <dgm:spPr/>
      <dgm:t>
        <a:bodyPr/>
        <a:lstStyle/>
        <a:p>
          <a:pPr algn="just"/>
          <a:r>
            <a:rPr lang="ru-RU" sz="15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3.Доступность дошкольного образования для детей в возрасте от полутора до трех лет, (%).</a:t>
          </a:r>
          <a:endParaRPr lang="ru-RU" sz="1500" b="1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9CF58D31-2FF0-47C6-B542-4FBE85EBFF0D}" type="parTrans" cxnId="{13913FF1-C838-45B0-AC19-ADE4EA19E41A}">
      <dgm:prSet/>
      <dgm:spPr/>
      <dgm:t>
        <a:bodyPr/>
        <a:lstStyle/>
        <a:p>
          <a:endParaRPr lang="ru-RU"/>
        </a:p>
      </dgm:t>
    </dgm:pt>
    <dgm:pt modelId="{599CDB42-123F-4714-85C8-B2C7F92AB84B}" type="sibTrans" cxnId="{13913FF1-C838-45B0-AC19-ADE4EA19E41A}">
      <dgm:prSet/>
      <dgm:spPr/>
      <dgm:t>
        <a:bodyPr/>
        <a:lstStyle/>
        <a:p>
          <a:endParaRPr lang="ru-RU"/>
        </a:p>
      </dgm:t>
    </dgm:pt>
    <dgm:pt modelId="{101B1E40-9705-45A1-B2B7-AD23B51A85FC}">
      <dgm:prSet phldrT="[Текст]" custT="1"/>
      <dgm:spPr/>
      <dgm:t>
        <a:bodyPr/>
        <a:lstStyle/>
        <a:p>
          <a:pPr algn="just"/>
          <a:endParaRPr lang="ru-RU" sz="16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814CA2AC-9AFD-4E46-9AAF-FB13EA88063D}" type="parTrans" cxnId="{209626F6-AF7B-4E47-A5A8-83EB77442921}">
      <dgm:prSet/>
      <dgm:spPr/>
      <dgm:t>
        <a:bodyPr/>
        <a:lstStyle/>
        <a:p>
          <a:endParaRPr lang="ru-RU"/>
        </a:p>
      </dgm:t>
    </dgm:pt>
    <dgm:pt modelId="{882EE34A-2212-4036-8EDA-D0D07B3B9FE9}" type="sibTrans" cxnId="{209626F6-AF7B-4E47-A5A8-83EB77442921}">
      <dgm:prSet/>
      <dgm:spPr/>
      <dgm:t>
        <a:bodyPr/>
        <a:lstStyle/>
        <a:p>
          <a:endParaRPr lang="ru-RU"/>
        </a:p>
      </dgm:t>
    </dgm:pt>
    <dgm:pt modelId="{C5CA7AEC-35FE-4D51-BFC6-B40423987460}">
      <dgm:prSet phldrT="[Текст]" custT="1"/>
      <dgm:spPr/>
      <dgm:t>
        <a:bodyPr/>
        <a:lstStyle/>
        <a:p>
          <a:pPr algn="just"/>
          <a:endParaRPr lang="ru-RU" sz="16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A9B6BDCB-2B84-4C32-8457-F02CBE7DD5C5}" type="parTrans" cxnId="{179EF263-0190-460B-90DD-8C070C0364D3}">
      <dgm:prSet/>
      <dgm:spPr/>
      <dgm:t>
        <a:bodyPr/>
        <a:lstStyle/>
        <a:p>
          <a:endParaRPr lang="ru-RU"/>
        </a:p>
      </dgm:t>
    </dgm:pt>
    <dgm:pt modelId="{F4BF5D73-76E5-4851-8458-1CD63D4AAE58}" type="sibTrans" cxnId="{179EF263-0190-460B-90DD-8C070C0364D3}">
      <dgm:prSet/>
      <dgm:spPr/>
      <dgm:t>
        <a:bodyPr/>
        <a:lstStyle/>
        <a:p>
          <a:endParaRPr lang="ru-RU"/>
        </a:p>
      </dgm:t>
    </dgm:pt>
    <dgm:pt modelId="{DFC466AF-CCC2-4E56-A6B2-A42D58B798CB}">
      <dgm:prSet phldrT="[Текст]" custT="1"/>
      <dgm:spPr/>
      <dgm:t>
        <a:bodyPr/>
        <a:lstStyle/>
        <a:p>
          <a:pPr algn="just"/>
          <a:endParaRPr lang="ru-RU" sz="16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0CE80B29-7241-4644-B475-E4424C60507E}" type="parTrans" cxnId="{F5BC3852-2EB7-4256-8B3A-BEE950386C0B}">
      <dgm:prSet/>
      <dgm:spPr/>
      <dgm:t>
        <a:bodyPr/>
        <a:lstStyle/>
        <a:p>
          <a:endParaRPr lang="ru-RU"/>
        </a:p>
      </dgm:t>
    </dgm:pt>
    <dgm:pt modelId="{245DCE6D-257E-4E5D-B937-2C0BFB573DFB}" type="sibTrans" cxnId="{F5BC3852-2EB7-4256-8B3A-BEE950386C0B}">
      <dgm:prSet/>
      <dgm:spPr/>
      <dgm:t>
        <a:bodyPr/>
        <a:lstStyle/>
        <a:p>
          <a:endParaRPr lang="ru-RU"/>
        </a:p>
      </dgm:t>
    </dgm:pt>
    <dgm:pt modelId="{C06017D7-8B20-4B1A-9191-DD199198586F}">
      <dgm:prSet phldrT="[Текст]" custT="1"/>
      <dgm:spPr/>
      <dgm:t>
        <a:bodyPr/>
        <a:lstStyle/>
        <a:p>
          <a:pPr algn="just"/>
          <a:endParaRPr lang="ru-RU" sz="16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5CA9867E-7D57-492D-B6D0-6EDF96DFFF21}" type="parTrans" cxnId="{DE385F74-5230-4FC1-8051-792F31C821CD}">
      <dgm:prSet/>
      <dgm:spPr/>
      <dgm:t>
        <a:bodyPr/>
        <a:lstStyle/>
        <a:p>
          <a:endParaRPr lang="ru-RU"/>
        </a:p>
      </dgm:t>
    </dgm:pt>
    <dgm:pt modelId="{582D07E9-A86C-4C18-BAC8-D5244BD79A82}" type="sibTrans" cxnId="{DE385F74-5230-4FC1-8051-792F31C821CD}">
      <dgm:prSet/>
      <dgm:spPr/>
      <dgm:t>
        <a:bodyPr/>
        <a:lstStyle/>
        <a:p>
          <a:endParaRPr lang="ru-RU"/>
        </a:p>
      </dgm:t>
    </dgm:pt>
    <dgm:pt modelId="{3E4FAA96-1EB3-4E1A-A286-D0EE12994C9F}">
      <dgm:prSet phldrT="[Текст]" custT="1"/>
      <dgm:spPr/>
      <dgm:t>
        <a:bodyPr/>
        <a:lstStyle/>
        <a:p>
          <a:pPr algn="just"/>
          <a:endParaRPr lang="ru-RU" sz="1450" b="1" dirty="0">
            <a:solidFill>
              <a:schemeClr val="tx2"/>
            </a:solidFill>
            <a:latin typeface="+mn-lt"/>
            <a:cs typeface="Times New Roman" panose="02020603050405020304" pitchFamily="18" charset="0"/>
          </a:endParaRPr>
        </a:p>
      </dgm:t>
    </dgm:pt>
    <dgm:pt modelId="{A03959CF-947E-4FC4-97D8-1BB486AA24FD}" type="parTrans" cxnId="{CB96D248-CC85-4D87-85B5-211754A21D10}">
      <dgm:prSet/>
      <dgm:spPr/>
      <dgm:t>
        <a:bodyPr/>
        <a:lstStyle/>
        <a:p>
          <a:endParaRPr lang="ru-RU"/>
        </a:p>
      </dgm:t>
    </dgm:pt>
    <dgm:pt modelId="{141A2E93-0025-4512-BED5-170EA9CA7BFB}" type="sibTrans" cxnId="{CB96D248-CC85-4D87-85B5-211754A21D10}">
      <dgm:prSet/>
      <dgm:spPr/>
      <dgm:t>
        <a:bodyPr/>
        <a:lstStyle/>
        <a:p>
          <a:endParaRPr lang="ru-RU"/>
        </a:p>
      </dgm:t>
    </dgm:pt>
    <dgm:pt modelId="{27A523C3-CFC8-4045-B528-80FCF1E2C590}">
      <dgm:prSet phldrT="[Текст]" custT="1"/>
      <dgm:spPr/>
      <dgm:t>
        <a:bodyPr/>
        <a:lstStyle/>
        <a:p>
          <a:pPr algn="just"/>
          <a:endParaRPr lang="ru-RU" sz="1450" b="1" dirty="0">
            <a:solidFill>
              <a:schemeClr val="tx2"/>
            </a:solidFill>
            <a:latin typeface="+mn-lt"/>
            <a:cs typeface="Times New Roman" panose="02020603050405020304" pitchFamily="18" charset="0"/>
          </a:endParaRPr>
        </a:p>
      </dgm:t>
    </dgm:pt>
    <dgm:pt modelId="{FB13A180-9A5B-4BEA-AAD3-775CE3D2C7E2}" type="parTrans" cxnId="{8190CCF6-8F7D-46B1-8C9B-A73A91353C40}">
      <dgm:prSet/>
      <dgm:spPr/>
      <dgm:t>
        <a:bodyPr/>
        <a:lstStyle/>
        <a:p>
          <a:endParaRPr lang="ru-RU"/>
        </a:p>
      </dgm:t>
    </dgm:pt>
    <dgm:pt modelId="{F64507A9-42FB-4D87-BA5A-59445263659B}" type="sibTrans" cxnId="{8190CCF6-8F7D-46B1-8C9B-A73A91353C40}">
      <dgm:prSet/>
      <dgm:spPr/>
      <dgm:t>
        <a:bodyPr/>
        <a:lstStyle/>
        <a:p>
          <a:endParaRPr lang="ru-RU"/>
        </a:p>
      </dgm:t>
    </dgm:pt>
    <dgm:pt modelId="{41C5F259-E4D3-4A39-AFA9-21EFE7876E26}">
      <dgm:prSet phldrT="[Текст]" custT="1"/>
      <dgm:spPr/>
      <dgm:t>
        <a:bodyPr/>
        <a:lstStyle/>
        <a:p>
          <a:pPr algn="just"/>
          <a:endParaRPr lang="ru-RU" sz="1450" b="1" dirty="0">
            <a:solidFill>
              <a:schemeClr val="tx2"/>
            </a:solidFill>
            <a:latin typeface="+mn-lt"/>
            <a:cs typeface="Times New Roman" panose="02020603050405020304" pitchFamily="18" charset="0"/>
          </a:endParaRPr>
        </a:p>
      </dgm:t>
    </dgm:pt>
    <dgm:pt modelId="{D14D3AE9-04CA-4513-A037-7C9E2B602769}" type="parTrans" cxnId="{9AA38C45-170D-44D3-8061-777A1BB22260}">
      <dgm:prSet/>
      <dgm:spPr/>
      <dgm:t>
        <a:bodyPr/>
        <a:lstStyle/>
        <a:p>
          <a:endParaRPr lang="ru-RU"/>
        </a:p>
      </dgm:t>
    </dgm:pt>
    <dgm:pt modelId="{EECB8843-0F33-496E-872E-F7BF803D637D}" type="sibTrans" cxnId="{9AA38C45-170D-44D3-8061-777A1BB22260}">
      <dgm:prSet/>
      <dgm:spPr/>
      <dgm:t>
        <a:bodyPr/>
        <a:lstStyle/>
        <a:p>
          <a:endParaRPr lang="ru-RU"/>
        </a:p>
      </dgm:t>
    </dgm:pt>
    <dgm:pt modelId="{C55000D6-9161-477A-A8CD-7519F567F6E4}">
      <dgm:prSet phldrT="[Текст]" custT="1"/>
      <dgm:spPr/>
      <dgm:t>
        <a:bodyPr/>
        <a:lstStyle/>
        <a:p>
          <a:pPr algn="just"/>
          <a:endParaRPr lang="ru-RU" sz="1450" b="1" dirty="0">
            <a:solidFill>
              <a:schemeClr val="tx2"/>
            </a:solidFill>
            <a:latin typeface="+mn-lt"/>
            <a:cs typeface="Times New Roman" panose="02020603050405020304" pitchFamily="18" charset="0"/>
          </a:endParaRPr>
        </a:p>
      </dgm:t>
    </dgm:pt>
    <dgm:pt modelId="{8376183B-17D9-4F3E-B741-5E792E73856D}" type="parTrans" cxnId="{C6BA81C0-C921-4412-8253-4BCCB443FC34}">
      <dgm:prSet/>
      <dgm:spPr/>
      <dgm:t>
        <a:bodyPr/>
        <a:lstStyle/>
        <a:p>
          <a:endParaRPr lang="ru-RU"/>
        </a:p>
      </dgm:t>
    </dgm:pt>
    <dgm:pt modelId="{0C56E054-0207-4D22-BA7D-BC30A6DDA067}" type="sibTrans" cxnId="{C6BA81C0-C921-4412-8253-4BCCB443FC34}">
      <dgm:prSet/>
      <dgm:spPr/>
      <dgm:t>
        <a:bodyPr/>
        <a:lstStyle/>
        <a:p>
          <a:endParaRPr lang="ru-RU"/>
        </a:p>
      </dgm:t>
    </dgm:pt>
    <dgm:pt modelId="{0DA134ED-1D1D-44E6-9DD6-02D28A6E17F3}">
      <dgm:prSet phldrT="[Текст]" custT="1"/>
      <dgm:spPr/>
      <dgm:t>
        <a:bodyPr/>
        <a:lstStyle/>
        <a:p>
          <a:pPr algn="just"/>
          <a:endParaRPr lang="ru-RU" sz="1500" b="1" dirty="0">
            <a:solidFill>
              <a:schemeClr val="tx2"/>
            </a:solidFill>
            <a:latin typeface="+mn-lt"/>
            <a:cs typeface="Times New Roman" panose="02020603050405020304" pitchFamily="18" charset="0"/>
          </a:endParaRPr>
        </a:p>
      </dgm:t>
    </dgm:pt>
    <dgm:pt modelId="{15647A4A-9FFA-4CF7-A4CD-80A30CF88DDA}" type="parTrans" cxnId="{7169DC7A-0770-4ADF-A769-50F7A11BE572}">
      <dgm:prSet/>
      <dgm:spPr/>
      <dgm:t>
        <a:bodyPr/>
        <a:lstStyle/>
        <a:p>
          <a:endParaRPr lang="ru-RU"/>
        </a:p>
      </dgm:t>
    </dgm:pt>
    <dgm:pt modelId="{BA2AA5E7-CAAD-4FE5-A08D-B4175AE17401}" type="sibTrans" cxnId="{7169DC7A-0770-4ADF-A769-50F7A11BE572}">
      <dgm:prSet/>
      <dgm:spPr/>
      <dgm:t>
        <a:bodyPr/>
        <a:lstStyle/>
        <a:p>
          <a:endParaRPr lang="ru-RU"/>
        </a:p>
      </dgm:t>
    </dgm:pt>
    <dgm:pt modelId="{0C39626D-D075-40E3-BA59-227EDA6F9896}">
      <dgm:prSet phldrT="[Текст]" custT="1"/>
      <dgm:spPr/>
      <dgm:t>
        <a:bodyPr/>
        <a:lstStyle/>
        <a:p>
          <a:pPr algn="ctr"/>
          <a:endParaRPr lang="ru-RU" sz="1450" b="1" i="1" dirty="0" smtClean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4AEAA59A-FF43-49D7-B785-518299DA8997}" type="parTrans" cxnId="{409B03A1-5D1C-416E-A3C6-899837D08D6F}">
      <dgm:prSet/>
      <dgm:spPr/>
      <dgm:t>
        <a:bodyPr/>
        <a:lstStyle/>
        <a:p>
          <a:endParaRPr lang="ru-RU"/>
        </a:p>
      </dgm:t>
    </dgm:pt>
    <dgm:pt modelId="{2B15A8BC-AED6-4E9D-AE16-A3EB456301CF}" type="sibTrans" cxnId="{409B03A1-5D1C-416E-A3C6-899837D08D6F}">
      <dgm:prSet/>
      <dgm:spPr/>
      <dgm:t>
        <a:bodyPr/>
        <a:lstStyle/>
        <a:p>
          <a:endParaRPr lang="ru-RU"/>
        </a:p>
      </dgm:t>
    </dgm:pt>
    <dgm:pt modelId="{B6A69B88-7BCB-4622-98CD-A13006CCD201}">
      <dgm:prSet phldrT="[Текст]" custT="1"/>
      <dgm:spPr/>
      <dgm:t>
        <a:bodyPr/>
        <a:lstStyle/>
        <a:p>
          <a:pPr algn="l"/>
          <a:endParaRPr lang="ru-RU" sz="15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B2D938E9-CF39-48E5-B9AC-6D57D8266132}" type="parTrans" cxnId="{C5DC1894-4017-45B9-83A1-6E0C82ADB6EB}">
      <dgm:prSet/>
      <dgm:spPr/>
      <dgm:t>
        <a:bodyPr/>
        <a:lstStyle/>
        <a:p>
          <a:endParaRPr lang="ru-RU"/>
        </a:p>
      </dgm:t>
    </dgm:pt>
    <dgm:pt modelId="{7D41BB34-2ABE-4916-A529-735EFD7AC28A}" type="sibTrans" cxnId="{C5DC1894-4017-45B9-83A1-6E0C82ADB6EB}">
      <dgm:prSet/>
      <dgm:spPr/>
      <dgm:t>
        <a:bodyPr/>
        <a:lstStyle/>
        <a:p>
          <a:endParaRPr lang="ru-RU"/>
        </a:p>
      </dgm:t>
    </dgm:pt>
    <dgm:pt modelId="{87391CE0-1256-456B-B756-93B008E57C27}">
      <dgm:prSet phldrT="[Текст]" custT="1"/>
      <dgm:spPr/>
      <dgm:t>
        <a:bodyPr/>
        <a:lstStyle/>
        <a:p>
          <a:pPr algn="just"/>
          <a:endParaRPr lang="ru-RU" sz="15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EC092D2D-998B-4242-854A-389C74BA6FF0}" type="parTrans" cxnId="{243D8670-C6FE-428F-AA08-C798857DC43D}">
      <dgm:prSet/>
      <dgm:spPr/>
      <dgm:t>
        <a:bodyPr/>
        <a:lstStyle/>
        <a:p>
          <a:endParaRPr lang="ru-RU"/>
        </a:p>
      </dgm:t>
    </dgm:pt>
    <dgm:pt modelId="{1EE35FB9-CFBE-407A-9E64-E62E4DB8D72E}" type="sibTrans" cxnId="{243D8670-C6FE-428F-AA08-C798857DC43D}">
      <dgm:prSet/>
      <dgm:spPr/>
      <dgm:t>
        <a:bodyPr/>
        <a:lstStyle/>
        <a:p>
          <a:endParaRPr lang="ru-RU"/>
        </a:p>
      </dgm:t>
    </dgm:pt>
    <dgm:pt modelId="{F6B020A0-8BFF-47FD-8757-9C01E80748B9}" type="pres">
      <dgm:prSet presAssocID="{7AC2B19B-1B0E-45CB-B0E2-F8D189FE68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53185D-EA99-47AF-81D3-1692264DF49D}" type="pres">
      <dgm:prSet presAssocID="{B31554CA-0B2C-4295-867D-51BE2CB20442}" presName="linNode" presStyleCnt="0"/>
      <dgm:spPr/>
      <dgm:t>
        <a:bodyPr/>
        <a:lstStyle/>
        <a:p>
          <a:endParaRPr lang="ru-RU"/>
        </a:p>
      </dgm:t>
    </dgm:pt>
    <dgm:pt modelId="{758DCFA2-72C2-4C41-A5F0-F2BA28BEC230}" type="pres">
      <dgm:prSet presAssocID="{B31554CA-0B2C-4295-867D-51BE2CB20442}" presName="parentText" presStyleLbl="node1" presStyleIdx="0" presStyleCnt="1" custScaleX="97074" custScaleY="26364" custLinFactNeighborX="3" custLinFactNeighborY="-44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C17813-6FAA-4E76-8606-8F2CFA795A25}" type="pres">
      <dgm:prSet presAssocID="{B31554CA-0B2C-4295-867D-51BE2CB20442}" presName="descendantText" presStyleLbl="alignAccFollowNode1" presStyleIdx="0" presStyleCnt="1" custScaleX="100554" custScaleY="111817" custLinFactNeighborX="3867" custLinFactNeighborY="-3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A748F6-ED42-4AA5-9A7B-CAB042C1F1CD}" type="presOf" srcId="{48E17986-8F95-428B-9D8A-0EC0B31ABA76}" destId="{92C17813-6FAA-4E76-8606-8F2CFA795A25}" srcOrd="0" destOrd="9" presId="urn:microsoft.com/office/officeart/2005/8/layout/vList5"/>
    <dgm:cxn modelId="{773F26E3-A7BE-4341-A58C-153A67DA5865}" type="presOf" srcId="{C5CA7AEC-35FE-4D51-BFC6-B40423987460}" destId="{92C17813-6FAA-4E76-8606-8F2CFA795A25}" srcOrd="0" destOrd="15" presId="urn:microsoft.com/office/officeart/2005/8/layout/vList5"/>
    <dgm:cxn modelId="{E143F3E9-1197-47C0-8796-453ACFC6EE94}" type="presOf" srcId="{3C4DA92B-215F-454F-BC16-E4A4E993FDF6}" destId="{92C17813-6FAA-4E76-8606-8F2CFA795A25}" srcOrd="0" destOrd="7" presId="urn:microsoft.com/office/officeart/2005/8/layout/vList5"/>
    <dgm:cxn modelId="{113BC13B-C9D1-484B-9EE2-E98ED76CB01C}" type="presOf" srcId="{FAAA74FF-574F-4CBF-964A-DDFF1BFAFC5C}" destId="{92C17813-6FAA-4E76-8606-8F2CFA795A25}" srcOrd="0" destOrd="11" presId="urn:microsoft.com/office/officeart/2005/8/layout/vList5"/>
    <dgm:cxn modelId="{8D34E504-F252-4496-826B-BD9589FC4798}" type="presOf" srcId="{C06017D7-8B20-4B1A-9191-DD199198586F}" destId="{92C17813-6FAA-4E76-8606-8F2CFA795A25}" srcOrd="0" destOrd="17" presId="urn:microsoft.com/office/officeart/2005/8/layout/vList5"/>
    <dgm:cxn modelId="{F5BC3852-2EB7-4256-8B3A-BEE950386C0B}" srcId="{B31554CA-0B2C-4295-867D-51BE2CB20442}" destId="{DFC466AF-CCC2-4E56-A6B2-A42D58B798CB}" srcOrd="16" destOrd="0" parTransId="{0CE80B29-7241-4644-B475-E4424C60507E}" sibTransId="{245DCE6D-257E-4E5D-B937-2C0BFB573DFB}"/>
    <dgm:cxn modelId="{4B658286-7290-4A68-9797-C96E6E4E8F24}" srcId="{B31554CA-0B2C-4295-867D-51BE2CB20442}" destId="{E2DC0953-E8A0-4198-8B95-6FEFA1CC48C1}" srcOrd="5" destOrd="0" parTransId="{63CB79B7-91F6-48DF-AC33-3BB8F6F05A36}" sibTransId="{96EC859B-EFC3-4036-9055-71DD29FD20D0}"/>
    <dgm:cxn modelId="{4FE6F0B7-CC73-474C-96C6-2CAB3113936D}" type="presOf" srcId="{0DA134ED-1D1D-44E6-9DD6-02D28A6E17F3}" destId="{92C17813-6FAA-4E76-8606-8F2CFA795A25}" srcOrd="0" destOrd="4" presId="urn:microsoft.com/office/officeart/2005/8/layout/vList5"/>
    <dgm:cxn modelId="{13913FF1-C838-45B0-AC19-ADE4EA19E41A}" srcId="{B31554CA-0B2C-4295-867D-51BE2CB20442}" destId="{FAAA74FF-574F-4CBF-964A-DDFF1BFAFC5C}" srcOrd="11" destOrd="0" parTransId="{9CF58D31-2FF0-47C6-B542-4FBE85EBFF0D}" sibTransId="{599CDB42-123F-4714-85C8-B2C7F92AB84B}"/>
    <dgm:cxn modelId="{65D08400-7CB5-41C8-8FCE-AC515BE59B54}" type="presOf" srcId="{B6A69B88-7BCB-4622-98CD-A13006CCD201}" destId="{92C17813-6FAA-4E76-8606-8F2CFA795A25}" srcOrd="0" destOrd="13" presId="urn:microsoft.com/office/officeart/2005/8/layout/vList5"/>
    <dgm:cxn modelId="{16AE9606-D4ED-4077-B6BB-9B070AF6CFF8}" srcId="{B31554CA-0B2C-4295-867D-51BE2CB20442}" destId="{3C4DA92B-215F-454F-BC16-E4A4E993FDF6}" srcOrd="7" destOrd="0" parTransId="{330875C9-52EF-4449-867C-49687F4E8582}" sibTransId="{43B7D71E-0D3C-4615-9CE7-CB29DA045677}"/>
    <dgm:cxn modelId="{68852513-C73F-4239-BACE-6E1E02CBD322}" type="presOf" srcId="{B31554CA-0B2C-4295-867D-51BE2CB20442}" destId="{758DCFA2-72C2-4C41-A5F0-F2BA28BEC230}" srcOrd="0" destOrd="0" presId="urn:microsoft.com/office/officeart/2005/8/layout/vList5"/>
    <dgm:cxn modelId="{3CEEF848-023E-446D-B5D4-033F4E89AE74}" srcId="{B31554CA-0B2C-4295-867D-51BE2CB20442}" destId="{898C1580-17C0-4BFA-A9CE-6D194DD37165}" srcOrd="12" destOrd="0" parTransId="{ADF4A5C1-4678-4499-AAB5-3C922A23D5BC}" sibTransId="{F0411D17-890B-4049-AC13-282B2EEA13FA}"/>
    <dgm:cxn modelId="{90FB295A-C517-490E-929A-2813C5B9C3D6}" type="presOf" srcId="{898C1580-17C0-4BFA-A9CE-6D194DD37165}" destId="{92C17813-6FAA-4E76-8606-8F2CFA795A25}" srcOrd="0" destOrd="12" presId="urn:microsoft.com/office/officeart/2005/8/layout/vList5"/>
    <dgm:cxn modelId="{CB96D248-CC85-4D87-85B5-211754A21D10}" srcId="{B31554CA-0B2C-4295-867D-51BE2CB20442}" destId="{3E4FAA96-1EB3-4E1A-A286-D0EE12994C9F}" srcOrd="0" destOrd="0" parTransId="{A03959CF-947E-4FC4-97D8-1BB486AA24FD}" sibTransId="{141A2E93-0025-4512-BED5-170EA9CA7BFB}"/>
    <dgm:cxn modelId="{014A1388-9B08-435F-89D2-503015822B32}" type="presOf" srcId="{8AC996B5-B288-4F8E-BD9F-5F0CD9489A5D}" destId="{92C17813-6FAA-4E76-8606-8F2CFA795A25}" srcOrd="0" destOrd="8" presId="urn:microsoft.com/office/officeart/2005/8/layout/vList5"/>
    <dgm:cxn modelId="{436CC5C4-A8E1-428D-A66B-1012A0AACB71}" type="presOf" srcId="{101B1E40-9705-45A1-B2B7-AD23B51A85FC}" destId="{92C17813-6FAA-4E76-8606-8F2CFA795A25}" srcOrd="0" destOrd="18" presId="urn:microsoft.com/office/officeart/2005/8/layout/vList5"/>
    <dgm:cxn modelId="{179EF263-0190-460B-90DD-8C070C0364D3}" srcId="{B31554CA-0B2C-4295-867D-51BE2CB20442}" destId="{C5CA7AEC-35FE-4D51-BFC6-B40423987460}" srcOrd="15" destOrd="0" parTransId="{A9B6BDCB-2B84-4C32-8457-F02CBE7DD5C5}" sibTransId="{F4BF5D73-76E5-4851-8458-1CD63D4AAE58}"/>
    <dgm:cxn modelId="{C6BA81C0-C921-4412-8253-4BCCB443FC34}" srcId="{B31554CA-0B2C-4295-867D-51BE2CB20442}" destId="{C55000D6-9161-477A-A8CD-7519F567F6E4}" srcOrd="3" destOrd="0" parTransId="{8376183B-17D9-4F3E-B741-5E792E73856D}" sibTransId="{0C56E054-0207-4D22-BA7D-BC30A6DDA067}"/>
    <dgm:cxn modelId="{9AA38C45-170D-44D3-8061-777A1BB22260}" srcId="{B31554CA-0B2C-4295-867D-51BE2CB20442}" destId="{41C5F259-E4D3-4A39-AFA9-21EFE7876E26}" srcOrd="2" destOrd="0" parTransId="{D14D3AE9-04CA-4513-A037-7C9E2B602769}" sibTransId="{EECB8843-0F33-496E-872E-F7BF803D637D}"/>
    <dgm:cxn modelId="{BD71DE3C-4CA6-476F-B44F-08202B6FFD07}" type="presOf" srcId="{3E4FAA96-1EB3-4E1A-A286-D0EE12994C9F}" destId="{92C17813-6FAA-4E76-8606-8F2CFA795A25}" srcOrd="0" destOrd="0" presId="urn:microsoft.com/office/officeart/2005/8/layout/vList5"/>
    <dgm:cxn modelId="{8190CCF6-8F7D-46B1-8C9B-A73A91353C40}" srcId="{B31554CA-0B2C-4295-867D-51BE2CB20442}" destId="{27A523C3-CFC8-4045-B528-80FCF1E2C590}" srcOrd="1" destOrd="0" parTransId="{FB13A180-9A5B-4BEA-AAD3-775CE3D2C7E2}" sibTransId="{F64507A9-42FB-4D87-BA5A-59445263659B}"/>
    <dgm:cxn modelId="{C8472696-0B9D-46C8-A3FC-E01C82B97E58}" type="presOf" srcId="{87391CE0-1256-456B-B756-93B008E57C27}" destId="{92C17813-6FAA-4E76-8606-8F2CFA795A25}" srcOrd="0" destOrd="10" presId="urn:microsoft.com/office/officeart/2005/8/layout/vList5"/>
    <dgm:cxn modelId="{C4EAAE0B-AF07-4090-B96E-33B10D57638A}" type="presOf" srcId="{0C39626D-D075-40E3-BA59-227EDA6F9896}" destId="{92C17813-6FAA-4E76-8606-8F2CFA795A25}" srcOrd="0" destOrd="14" presId="urn:microsoft.com/office/officeart/2005/8/layout/vList5"/>
    <dgm:cxn modelId="{6E63861C-F9B0-4B99-A9D3-DB0343A10109}" type="presOf" srcId="{DFC466AF-CCC2-4E56-A6B2-A42D58B798CB}" destId="{92C17813-6FAA-4E76-8606-8F2CFA795A25}" srcOrd="0" destOrd="16" presId="urn:microsoft.com/office/officeart/2005/8/layout/vList5"/>
    <dgm:cxn modelId="{FB5316C4-11DA-4819-A8C3-7C4A14EB80FD}" type="presOf" srcId="{C55000D6-9161-477A-A8CD-7519F567F6E4}" destId="{92C17813-6FAA-4E76-8606-8F2CFA795A25}" srcOrd="0" destOrd="3" presId="urn:microsoft.com/office/officeart/2005/8/layout/vList5"/>
    <dgm:cxn modelId="{C35D0DFB-031D-4522-ADC0-72D23576B517}" type="presOf" srcId="{7AC2B19B-1B0E-45CB-B0E2-F8D189FE687B}" destId="{F6B020A0-8BFF-47FD-8757-9C01E80748B9}" srcOrd="0" destOrd="0" presId="urn:microsoft.com/office/officeart/2005/8/layout/vList5"/>
    <dgm:cxn modelId="{45BA63F6-079C-41F2-830A-85BA61C93382}" srcId="{7AC2B19B-1B0E-45CB-B0E2-F8D189FE687B}" destId="{B31554CA-0B2C-4295-867D-51BE2CB20442}" srcOrd="0" destOrd="0" parTransId="{E8C45E9F-786A-4F49-965F-4BD970BAA37D}" sibTransId="{D1114E8F-E873-4B4D-A9D1-A29F9EBCE752}"/>
    <dgm:cxn modelId="{17F87996-A64A-4E74-A89E-B3882835FA1E}" srcId="{B31554CA-0B2C-4295-867D-51BE2CB20442}" destId="{8AC996B5-B288-4F8E-BD9F-5F0CD9489A5D}" srcOrd="8" destOrd="0" parTransId="{2A6CFB95-810F-4D78-AF09-168406C1AABA}" sibTransId="{851631DB-CD93-42F5-A3B3-15E6452F0B6D}"/>
    <dgm:cxn modelId="{7169DC7A-0770-4ADF-A769-50F7A11BE572}" srcId="{B31554CA-0B2C-4295-867D-51BE2CB20442}" destId="{0DA134ED-1D1D-44E6-9DD6-02D28A6E17F3}" srcOrd="4" destOrd="0" parTransId="{15647A4A-9FFA-4CF7-A4CD-80A30CF88DDA}" sibTransId="{BA2AA5E7-CAAD-4FE5-A08D-B4175AE17401}"/>
    <dgm:cxn modelId="{243D8670-C6FE-428F-AA08-C798857DC43D}" srcId="{B31554CA-0B2C-4295-867D-51BE2CB20442}" destId="{87391CE0-1256-456B-B756-93B008E57C27}" srcOrd="10" destOrd="0" parTransId="{EC092D2D-998B-4242-854A-389C74BA6FF0}" sibTransId="{1EE35FB9-CFBE-407A-9E64-E62E4DB8D72E}"/>
    <dgm:cxn modelId="{E3AE5758-308B-45BD-9173-7BC6596BC331}" type="presOf" srcId="{871FC187-9414-4E87-A74D-A7D79C76A0B6}" destId="{92C17813-6FAA-4E76-8606-8F2CFA795A25}" srcOrd="0" destOrd="6" presId="urn:microsoft.com/office/officeart/2005/8/layout/vList5"/>
    <dgm:cxn modelId="{DF8CE96E-030E-4EBB-AF4F-DF14C31347BA}" type="presOf" srcId="{E2DC0953-E8A0-4198-8B95-6FEFA1CC48C1}" destId="{92C17813-6FAA-4E76-8606-8F2CFA795A25}" srcOrd="0" destOrd="5" presId="urn:microsoft.com/office/officeart/2005/8/layout/vList5"/>
    <dgm:cxn modelId="{7F25BC71-1AE5-4A0E-A2CD-C6089C97106C}" type="presOf" srcId="{27A523C3-CFC8-4045-B528-80FCF1E2C590}" destId="{92C17813-6FAA-4E76-8606-8F2CFA795A25}" srcOrd="0" destOrd="1" presId="urn:microsoft.com/office/officeart/2005/8/layout/vList5"/>
    <dgm:cxn modelId="{C5DC1894-4017-45B9-83A1-6E0C82ADB6EB}" srcId="{B31554CA-0B2C-4295-867D-51BE2CB20442}" destId="{B6A69B88-7BCB-4622-98CD-A13006CCD201}" srcOrd="13" destOrd="0" parTransId="{B2D938E9-CF39-48E5-B9AC-6D57D8266132}" sibTransId="{7D41BB34-2ABE-4916-A529-735EFD7AC28A}"/>
    <dgm:cxn modelId="{B6B7ACE8-160F-4340-BF20-18CE3C27638C}" srcId="{B31554CA-0B2C-4295-867D-51BE2CB20442}" destId="{48E17986-8F95-428B-9D8A-0EC0B31ABA76}" srcOrd="9" destOrd="0" parTransId="{F20A0513-DD44-4719-B018-26FEB81FDB88}" sibTransId="{C32F902D-4ED0-4BB5-9C46-8291581A9AAB}"/>
    <dgm:cxn modelId="{ED554307-606D-4087-A085-33B52EF6FDE7}" srcId="{B31554CA-0B2C-4295-867D-51BE2CB20442}" destId="{871FC187-9414-4E87-A74D-A7D79C76A0B6}" srcOrd="6" destOrd="0" parTransId="{F877E4D4-633E-4394-B397-FFA5DB218517}" sibTransId="{9AE73653-7FFC-4803-A1C5-EC9B1C12E9E9}"/>
    <dgm:cxn modelId="{DE385F74-5230-4FC1-8051-792F31C821CD}" srcId="{B31554CA-0B2C-4295-867D-51BE2CB20442}" destId="{C06017D7-8B20-4B1A-9191-DD199198586F}" srcOrd="17" destOrd="0" parTransId="{5CA9867E-7D57-492D-B6D0-6EDF96DFFF21}" sibTransId="{582D07E9-A86C-4C18-BAC8-D5244BD79A82}"/>
    <dgm:cxn modelId="{399918A6-3F9D-43F4-91E9-07B2750CDF2C}" type="presOf" srcId="{41C5F259-E4D3-4A39-AFA9-21EFE7876E26}" destId="{92C17813-6FAA-4E76-8606-8F2CFA795A25}" srcOrd="0" destOrd="2" presId="urn:microsoft.com/office/officeart/2005/8/layout/vList5"/>
    <dgm:cxn modelId="{409B03A1-5D1C-416E-A3C6-899837D08D6F}" srcId="{B31554CA-0B2C-4295-867D-51BE2CB20442}" destId="{0C39626D-D075-40E3-BA59-227EDA6F9896}" srcOrd="14" destOrd="0" parTransId="{4AEAA59A-FF43-49D7-B785-518299DA8997}" sibTransId="{2B15A8BC-AED6-4E9D-AE16-A3EB456301CF}"/>
    <dgm:cxn modelId="{209626F6-AF7B-4E47-A5A8-83EB77442921}" srcId="{B31554CA-0B2C-4295-867D-51BE2CB20442}" destId="{101B1E40-9705-45A1-B2B7-AD23B51A85FC}" srcOrd="18" destOrd="0" parTransId="{814CA2AC-9AFD-4E46-9AAF-FB13EA88063D}" sibTransId="{882EE34A-2212-4036-8EDA-D0D07B3B9FE9}"/>
    <dgm:cxn modelId="{631C97CF-2EA1-43A0-977B-A9EC164CA0C3}" type="presParOf" srcId="{F6B020A0-8BFF-47FD-8757-9C01E80748B9}" destId="{0053185D-EA99-47AF-81D3-1692264DF49D}" srcOrd="0" destOrd="0" presId="urn:microsoft.com/office/officeart/2005/8/layout/vList5"/>
    <dgm:cxn modelId="{1AF61E9F-131D-40A2-9641-2AD4EDD0E331}" type="presParOf" srcId="{0053185D-EA99-47AF-81D3-1692264DF49D}" destId="{758DCFA2-72C2-4C41-A5F0-F2BA28BEC230}" srcOrd="0" destOrd="0" presId="urn:microsoft.com/office/officeart/2005/8/layout/vList5"/>
    <dgm:cxn modelId="{03A226BF-CB07-4A79-A529-894D19957C37}" type="presParOf" srcId="{0053185D-EA99-47AF-81D3-1692264DF49D}" destId="{92C17813-6FAA-4E76-8606-8F2CFA795A2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9890A92-30B6-4A64-B232-A3939E5FFD15}" type="doc">
      <dgm:prSet loTypeId="urn:microsoft.com/office/officeart/2005/8/layout/hierarchy4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5760304-1FB8-4A0A-86F8-925A4D10D416}">
      <dgm:prSet phldrT="[Текст]" custT="1"/>
      <dgm:spPr/>
      <dgm:t>
        <a:bodyPr/>
        <a:lstStyle/>
        <a:p>
          <a:endParaRPr lang="ru-RU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b="1" dirty="0" smtClean="0">
              <a:solidFill>
                <a:schemeClr val="accent2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Региональный проект </a:t>
          </a:r>
        </a:p>
        <a:p>
          <a:r>
            <a:rPr lang="ru-RU" sz="2400" b="1" dirty="0" smtClean="0">
              <a:solidFill>
                <a:schemeClr val="accent2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«Учитель будущего»</a:t>
          </a:r>
        </a:p>
        <a:p>
          <a:r>
            <a:rPr lang="ru-RU" sz="2400" b="1" i="1" dirty="0" smtClean="0">
              <a:solidFill>
                <a:srgbClr val="7030A0"/>
              </a:solidFill>
              <a:latin typeface="+mn-lt"/>
              <a:cs typeface="Times New Roman" panose="02020603050405020304" pitchFamily="18" charset="0"/>
            </a:rPr>
            <a:t>(реализация с 2021 года)</a:t>
          </a:r>
        </a:p>
        <a:p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6152DA-2E9D-4E08-8325-D6096A9605D1}" type="parTrans" cxnId="{B165DBDB-6D65-4AD2-9A6A-707F13AAB824}">
      <dgm:prSet/>
      <dgm:spPr/>
      <dgm:t>
        <a:bodyPr/>
        <a:lstStyle/>
        <a:p>
          <a:endParaRPr lang="ru-RU"/>
        </a:p>
      </dgm:t>
    </dgm:pt>
    <dgm:pt modelId="{DE453220-77CE-4E36-96F5-0DC5D4FA839A}" type="sibTrans" cxnId="{B165DBDB-6D65-4AD2-9A6A-707F13AAB824}">
      <dgm:prSet/>
      <dgm:spPr/>
      <dgm:t>
        <a:bodyPr/>
        <a:lstStyle/>
        <a:p>
          <a:endParaRPr lang="ru-RU"/>
        </a:p>
      </dgm:t>
    </dgm:pt>
    <dgm:pt modelId="{90AE7A9A-7E41-4174-AECB-FEBD7ABCA4D5}">
      <dgm:prSet phldrT="[Текст]" custT="1"/>
      <dgm:spPr/>
      <dgm:t>
        <a:bodyPr/>
        <a:lstStyle/>
        <a:p>
          <a:pPr algn="ctr"/>
          <a:r>
            <a:rPr lang="ru-RU" sz="1800" b="1" i="1" dirty="0" smtClean="0">
              <a:solidFill>
                <a:srgbClr val="7030A0"/>
              </a:solidFill>
              <a:latin typeface="+mn-lt"/>
              <a:cs typeface="Times New Roman" panose="02020603050405020304" pitchFamily="18" charset="0"/>
            </a:rPr>
            <a:t>Показатели  для региона и муниципалитетов на 2020 год отсутствуют (запрос на изменение в портфеле проектов "Образование" № 10 от 14.05.2020)</a:t>
          </a:r>
        </a:p>
      </dgm:t>
    </dgm:pt>
    <dgm:pt modelId="{030B36B1-5202-439B-9728-082D621BE238}" type="sibTrans" cxnId="{43256EEC-041A-4CE0-BA16-03A6346AE171}">
      <dgm:prSet/>
      <dgm:spPr/>
      <dgm:t>
        <a:bodyPr/>
        <a:lstStyle/>
        <a:p>
          <a:endParaRPr lang="ru-RU"/>
        </a:p>
      </dgm:t>
    </dgm:pt>
    <dgm:pt modelId="{D39DB617-E883-4AAF-974E-2567DFB08684}" type="parTrans" cxnId="{43256EEC-041A-4CE0-BA16-03A6346AE171}">
      <dgm:prSet/>
      <dgm:spPr/>
      <dgm:t>
        <a:bodyPr/>
        <a:lstStyle/>
        <a:p>
          <a:endParaRPr lang="ru-RU"/>
        </a:p>
      </dgm:t>
    </dgm:pt>
    <dgm:pt modelId="{F0CD93E1-1E8A-470E-9D19-3C897F1C7325}" type="pres">
      <dgm:prSet presAssocID="{F9890A92-30B6-4A64-B232-A3939E5FFD1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529BBE1-56F6-4845-972A-89713EEC6E0C}" type="pres">
      <dgm:prSet presAssocID="{B5760304-1FB8-4A0A-86F8-925A4D10D416}" presName="vertOne" presStyleCnt="0"/>
      <dgm:spPr/>
      <dgm:t>
        <a:bodyPr/>
        <a:lstStyle/>
        <a:p>
          <a:endParaRPr lang="ru-RU"/>
        </a:p>
      </dgm:t>
    </dgm:pt>
    <dgm:pt modelId="{CA70F197-C5A0-4CF9-9C24-1A1CE768F1B7}" type="pres">
      <dgm:prSet presAssocID="{B5760304-1FB8-4A0A-86F8-925A4D10D416}" presName="txOne" presStyleLbl="node0" presStyleIdx="0" presStyleCnt="1" custScaleX="40038" custScaleY="34581" custLinFactY="-7723" custLinFactNeighborX="471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5A49B6-AB4E-416C-BABB-BF05DADFEF4D}" type="pres">
      <dgm:prSet presAssocID="{B5760304-1FB8-4A0A-86F8-925A4D10D416}" presName="parTransOne" presStyleCnt="0"/>
      <dgm:spPr/>
      <dgm:t>
        <a:bodyPr/>
        <a:lstStyle/>
        <a:p>
          <a:endParaRPr lang="ru-RU"/>
        </a:p>
      </dgm:t>
    </dgm:pt>
    <dgm:pt modelId="{BC4E3D64-3499-4255-92FC-AC1FB546E9C2}" type="pres">
      <dgm:prSet presAssocID="{B5760304-1FB8-4A0A-86F8-925A4D10D416}" presName="horzOne" presStyleCnt="0"/>
      <dgm:spPr/>
      <dgm:t>
        <a:bodyPr/>
        <a:lstStyle/>
        <a:p>
          <a:endParaRPr lang="ru-RU"/>
        </a:p>
      </dgm:t>
    </dgm:pt>
    <dgm:pt modelId="{BE979C18-0702-484C-A747-6DAD92C5CF2C}" type="pres">
      <dgm:prSet presAssocID="{90AE7A9A-7E41-4174-AECB-FEBD7ABCA4D5}" presName="vertTwo" presStyleCnt="0"/>
      <dgm:spPr/>
      <dgm:t>
        <a:bodyPr/>
        <a:lstStyle/>
        <a:p>
          <a:endParaRPr lang="ru-RU"/>
        </a:p>
      </dgm:t>
    </dgm:pt>
    <dgm:pt modelId="{E5E1980C-6923-45BB-86E3-13AD0805E75B}" type="pres">
      <dgm:prSet presAssocID="{90AE7A9A-7E41-4174-AECB-FEBD7ABCA4D5}" presName="txTwo" presStyleLbl="node2" presStyleIdx="0" presStyleCnt="1" custScaleX="71081" custScaleY="21873" custLinFactNeighborX="-179" custLinFactNeighborY="154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D2BF66-E314-4DEA-B9EB-296F0EEECBC5}" type="pres">
      <dgm:prSet presAssocID="{90AE7A9A-7E41-4174-AECB-FEBD7ABCA4D5}" presName="horzTwo" presStyleCnt="0"/>
      <dgm:spPr/>
      <dgm:t>
        <a:bodyPr/>
        <a:lstStyle/>
        <a:p>
          <a:endParaRPr lang="ru-RU"/>
        </a:p>
      </dgm:t>
    </dgm:pt>
  </dgm:ptLst>
  <dgm:cxnLst>
    <dgm:cxn modelId="{D0EF36E3-B51B-4D25-83A9-E6C11F513BB9}" type="presOf" srcId="{B5760304-1FB8-4A0A-86F8-925A4D10D416}" destId="{CA70F197-C5A0-4CF9-9C24-1A1CE768F1B7}" srcOrd="0" destOrd="0" presId="urn:microsoft.com/office/officeart/2005/8/layout/hierarchy4"/>
    <dgm:cxn modelId="{DCDB680E-4798-4561-B2FD-25D55C3871E7}" type="presOf" srcId="{90AE7A9A-7E41-4174-AECB-FEBD7ABCA4D5}" destId="{E5E1980C-6923-45BB-86E3-13AD0805E75B}" srcOrd="0" destOrd="0" presId="urn:microsoft.com/office/officeart/2005/8/layout/hierarchy4"/>
    <dgm:cxn modelId="{B165DBDB-6D65-4AD2-9A6A-707F13AAB824}" srcId="{F9890A92-30B6-4A64-B232-A3939E5FFD15}" destId="{B5760304-1FB8-4A0A-86F8-925A4D10D416}" srcOrd="0" destOrd="0" parTransId="{DC6152DA-2E9D-4E08-8325-D6096A9605D1}" sibTransId="{DE453220-77CE-4E36-96F5-0DC5D4FA839A}"/>
    <dgm:cxn modelId="{0D2102A9-C772-4806-8E71-161CB3E93102}" type="presOf" srcId="{F9890A92-30B6-4A64-B232-A3939E5FFD15}" destId="{F0CD93E1-1E8A-470E-9D19-3C897F1C7325}" srcOrd="0" destOrd="0" presId="urn:microsoft.com/office/officeart/2005/8/layout/hierarchy4"/>
    <dgm:cxn modelId="{43256EEC-041A-4CE0-BA16-03A6346AE171}" srcId="{B5760304-1FB8-4A0A-86F8-925A4D10D416}" destId="{90AE7A9A-7E41-4174-AECB-FEBD7ABCA4D5}" srcOrd="0" destOrd="0" parTransId="{D39DB617-E883-4AAF-974E-2567DFB08684}" sibTransId="{030B36B1-5202-439B-9728-082D621BE238}"/>
    <dgm:cxn modelId="{230150CA-CA23-4558-8676-72A4D89B9E2E}" type="presParOf" srcId="{F0CD93E1-1E8A-470E-9D19-3C897F1C7325}" destId="{5529BBE1-56F6-4845-972A-89713EEC6E0C}" srcOrd="0" destOrd="0" presId="urn:microsoft.com/office/officeart/2005/8/layout/hierarchy4"/>
    <dgm:cxn modelId="{30838140-E880-49BE-B5E4-E2275AAD4DFE}" type="presParOf" srcId="{5529BBE1-56F6-4845-972A-89713EEC6E0C}" destId="{CA70F197-C5A0-4CF9-9C24-1A1CE768F1B7}" srcOrd="0" destOrd="0" presId="urn:microsoft.com/office/officeart/2005/8/layout/hierarchy4"/>
    <dgm:cxn modelId="{1D787CFF-16EF-45F9-9D26-EC8FB6F42487}" type="presParOf" srcId="{5529BBE1-56F6-4845-972A-89713EEC6E0C}" destId="{6D5A49B6-AB4E-416C-BABB-BF05DADFEF4D}" srcOrd="1" destOrd="0" presId="urn:microsoft.com/office/officeart/2005/8/layout/hierarchy4"/>
    <dgm:cxn modelId="{27FE88CC-862A-4598-99E0-EBECDC4992CC}" type="presParOf" srcId="{5529BBE1-56F6-4845-972A-89713EEC6E0C}" destId="{BC4E3D64-3499-4255-92FC-AC1FB546E9C2}" srcOrd="2" destOrd="0" presId="urn:microsoft.com/office/officeart/2005/8/layout/hierarchy4"/>
    <dgm:cxn modelId="{BDB82EAE-30AA-4B21-871A-C7C07376C8DE}" type="presParOf" srcId="{BC4E3D64-3499-4255-92FC-AC1FB546E9C2}" destId="{BE979C18-0702-484C-A747-6DAD92C5CF2C}" srcOrd="0" destOrd="0" presId="urn:microsoft.com/office/officeart/2005/8/layout/hierarchy4"/>
    <dgm:cxn modelId="{940F3F16-6A7E-4E45-BE4B-93B415DAD920}" type="presParOf" srcId="{BE979C18-0702-484C-A747-6DAD92C5CF2C}" destId="{E5E1980C-6923-45BB-86E3-13AD0805E75B}" srcOrd="0" destOrd="0" presId="urn:microsoft.com/office/officeart/2005/8/layout/hierarchy4"/>
    <dgm:cxn modelId="{626BA8E5-F4BB-4B88-9DA3-3F47C470E889}" type="presParOf" srcId="{BE979C18-0702-484C-A747-6DAD92C5CF2C}" destId="{FED2BF66-E314-4DEA-B9EB-296F0EEECBC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CE404AE-3DF9-4A48-A333-A7E2055C4FBD}" type="doc">
      <dgm:prSet loTypeId="urn:microsoft.com/office/officeart/2008/layout/RadialCluster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FB8350D-2DBC-47A3-BACE-0C63C263931D}">
      <dgm:prSet phldrT="[Текст]" custT="1"/>
      <dgm:spPr/>
      <dgm:t>
        <a:bodyPr/>
        <a:lstStyle/>
        <a:p>
          <a:r>
            <a:rPr lang="ru-RU" sz="2000" b="1" dirty="0" smtClean="0">
              <a:latin typeface="+mn-lt"/>
              <a:cs typeface="Times New Roman" panose="02020603050405020304" pitchFamily="18" charset="0"/>
            </a:rPr>
            <a:t>Региональный проект: «Социальная активность»</a:t>
          </a:r>
          <a:endParaRPr lang="ru-RU" sz="2000" b="1" dirty="0">
            <a:latin typeface="+mn-lt"/>
            <a:cs typeface="Times New Roman" panose="02020603050405020304" pitchFamily="18" charset="0"/>
          </a:endParaRPr>
        </a:p>
      </dgm:t>
    </dgm:pt>
    <dgm:pt modelId="{B02E452B-0F9A-4083-8950-880AAB844A80}" type="parTrans" cxnId="{A6C346C3-A8F3-44F3-9FEA-04E6DC21E613}">
      <dgm:prSet/>
      <dgm:spPr/>
      <dgm:t>
        <a:bodyPr/>
        <a:lstStyle/>
        <a:p>
          <a:endParaRPr lang="ru-RU"/>
        </a:p>
      </dgm:t>
    </dgm:pt>
    <dgm:pt modelId="{E533B175-6B88-4435-878C-1950A252E1B6}" type="sibTrans" cxnId="{A6C346C3-A8F3-44F3-9FEA-04E6DC21E613}">
      <dgm:prSet/>
      <dgm:spPr/>
      <dgm:t>
        <a:bodyPr/>
        <a:lstStyle/>
        <a:p>
          <a:endParaRPr lang="ru-RU"/>
        </a:p>
      </dgm:t>
    </dgm:pt>
    <dgm:pt modelId="{BEF89093-13C7-4914-980B-070ADBF24028}">
      <dgm:prSet phldrT="[Текст]" custT="1"/>
      <dgm:spPr/>
      <dgm:t>
        <a:bodyPr/>
        <a:lstStyle/>
        <a:p>
          <a:pPr algn="just"/>
          <a:endParaRPr lang="ru-RU" sz="1400" b="1" dirty="0" smtClean="0">
            <a:latin typeface="+mn-lt"/>
            <a:cs typeface="Times New Roman" panose="02020603050405020304" pitchFamily="18" charset="0"/>
          </a:endParaRPr>
        </a:p>
        <a:p>
          <a:pPr algn="just"/>
          <a:r>
            <a:rPr lang="ru-RU" sz="1400" b="1" dirty="0" smtClean="0">
              <a:latin typeface="+mn-lt"/>
              <a:cs typeface="Times New Roman" panose="02020603050405020304" pitchFamily="18" charset="0"/>
            </a:rPr>
            <a:t>Общая численность граждан, вовлеченных центрами (сообществами, объединениями) поддержки добровольчества (</a:t>
          </a:r>
          <a:r>
            <a:rPr lang="ru-RU" sz="1400" b="1" dirty="0" err="1" smtClean="0">
              <a:latin typeface="+mn-lt"/>
              <a:cs typeface="Times New Roman" panose="02020603050405020304" pitchFamily="18" charset="0"/>
            </a:rPr>
            <a:t>волонтерства</a:t>
          </a:r>
          <a:r>
            <a:rPr lang="ru-RU" sz="1400" b="1" dirty="0" smtClean="0">
              <a:latin typeface="+mn-lt"/>
              <a:cs typeface="Times New Roman" panose="02020603050405020304" pitchFamily="18" charset="0"/>
            </a:rPr>
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деятельность, млн чел.</a:t>
          </a:r>
        </a:p>
        <a:p>
          <a:pPr algn="just"/>
          <a:r>
            <a:rPr lang="ru-RU" sz="1400" b="1" dirty="0" smtClean="0">
              <a:latin typeface="+mn-lt"/>
              <a:cs typeface="Times New Roman" panose="02020603050405020304" pitchFamily="18" charset="0"/>
            </a:rPr>
            <a:t>Целевое значение: 2020 – 0,000625; 2021 – 0,000662;   2022 – 0,000699; 2023 – 0,000721; 2024 – 0,000765</a:t>
          </a:r>
        </a:p>
        <a:p>
          <a:pPr algn="just"/>
          <a:endParaRPr lang="ru-RU" sz="1400" b="1" dirty="0">
            <a:latin typeface="+mn-lt"/>
            <a:cs typeface="Times New Roman" panose="02020603050405020304" pitchFamily="18" charset="0"/>
          </a:endParaRPr>
        </a:p>
      </dgm:t>
    </dgm:pt>
    <dgm:pt modelId="{087BE303-7E31-4348-B409-CEA283704B9C}" type="parTrans" cxnId="{03DDD0DD-9B22-4A02-8FBE-4A0736DAF389}">
      <dgm:prSet/>
      <dgm:spPr/>
      <dgm:t>
        <a:bodyPr/>
        <a:lstStyle/>
        <a:p>
          <a:endParaRPr lang="ru-RU"/>
        </a:p>
      </dgm:t>
    </dgm:pt>
    <dgm:pt modelId="{F0CEAE90-3027-4D45-9B2D-B4D99FC8F543}" type="sibTrans" cxnId="{03DDD0DD-9B22-4A02-8FBE-4A0736DAF389}">
      <dgm:prSet/>
      <dgm:spPr/>
      <dgm:t>
        <a:bodyPr/>
        <a:lstStyle/>
        <a:p>
          <a:endParaRPr lang="ru-RU"/>
        </a:p>
      </dgm:t>
    </dgm:pt>
    <dgm:pt modelId="{7B103E15-06E3-4865-9257-2F07F963C5A6}">
      <dgm:prSet phldrT="[Текст]" custT="1"/>
      <dgm:spPr/>
      <dgm:t>
        <a:bodyPr/>
        <a:lstStyle/>
        <a:p>
          <a:pPr algn="just"/>
          <a:r>
            <a:rPr lang="ru-RU" sz="1400" b="1" dirty="0" smtClean="0">
              <a:latin typeface="+mn-lt"/>
              <a:cs typeface="Times New Roman" panose="02020603050405020304" pitchFamily="18" charset="0"/>
            </a:rPr>
            <a:t>Доля молодежи, задействованной в мероприятиях по вовлечению в творческую деятельность, от общего числа молодежи в субъекте Российской Федерации, %</a:t>
          </a:r>
        </a:p>
        <a:p>
          <a:pPr algn="just"/>
          <a:r>
            <a:rPr lang="ru-RU" sz="1400" b="1" dirty="0" smtClean="0">
              <a:latin typeface="+mn-lt"/>
              <a:cs typeface="Times New Roman" panose="02020603050405020304" pitchFamily="18" charset="0"/>
            </a:rPr>
            <a:t>Целевое значение: 2020 – 33; 2021 – 36; 2022 – 39; 2023 – 42;                            2024 - 45</a:t>
          </a:r>
          <a:endParaRPr lang="ru-RU" sz="1400" b="1" dirty="0">
            <a:latin typeface="+mn-lt"/>
            <a:cs typeface="Times New Roman" panose="02020603050405020304" pitchFamily="18" charset="0"/>
          </a:endParaRPr>
        </a:p>
      </dgm:t>
    </dgm:pt>
    <dgm:pt modelId="{5A2E6547-7E06-441F-A563-A129118A8E9C}" type="parTrans" cxnId="{C54FF04D-1533-4E55-973E-5994BDB16FF6}">
      <dgm:prSet/>
      <dgm:spPr/>
      <dgm:t>
        <a:bodyPr/>
        <a:lstStyle/>
        <a:p>
          <a:endParaRPr lang="ru-RU"/>
        </a:p>
      </dgm:t>
    </dgm:pt>
    <dgm:pt modelId="{C2C54590-D6CF-43E4-ACA5-0401127AC23A}" type="sibTrans" cxnId="{C54FF04D-1533-4E55-973E-5994BDB16FF6}">
      <dgm:prSet/>
      <dgm:spPr/>
      <dgm:t>
        <a:bodyPr/>
        <a:lstStyle/>
        <a:p>
          <a:endParaRPr lang="ru-RU"/>
        </a:p>
      </dgm:t>
    </dgm:pt>
    <dgm:pt modelId="{E8BF06D4-03EF-4092-9519-981E774925BF}">
      <dgm:prSet phldrT="[Текст]" custT="1"/>
      <dgm:spPr/>
      <dgm:t>
        <a:bodyPr/>
        <a:lstStyle/>
        <a:p>
          <a:pPr algn="just"/>
          <a:r>
            <a:rPr lang="ru-RU" sz="1400" b="1" dirty="0" smtClean="0">
              <a:latin typeface="+mn-lt"/>
              <a:cs typeface="Times New Roman" panose="02020603050405020304" pitchFamily="18" charset="0"/>
            </a:rPr>
            <a:t>Численность обучающихся, вовлеченных в деятельность общественных объединений на базе образовательных организаций общего образования, среднего и  высшего профессионального образования, млн. человек накопительным итогом</a:t>
          </a:r>
        </a:p>
        <a:p>
          <a:pPr algn="just"/>
          <a:r>
            <a:rPr lang="ru-RU" sz="1400" b="1" dirty="0" smtClean="0">
              <a:latin typeface="+mn-lt"/>
              <a:cs typeface="Times New Roman" panose="02020603050405020304" pitchFamily="18" charset="0"/>
            </a:rPr>
            <a:t>Целевое значение:  2020 – 0,002777; 2021 - 0,003826;                                   2022 –  0,004926;  2023 – 0,006058;  2024 – 0,007253 </a:t>
          </a:r>
          <a:endParaRPr lang="ru-RU" sz="1400" b="1" dirty="0">
            <a:latin typeface="+mn-lt"/>
            <a:cs typeface="Times New Roman" panose="02020603050405020304" pitchFamily="18" charset="0"/>
          </a:endParaRPr>
        </a:p>
      </dgm:t>
    </dgm:pt>
    <dgm:pt modelId="{8064DA3E-BC17-43CB-B849-E40231022FFB}" type="parTrans" cxnId="{8EA42CD0-1E04-40A0-9D68-DD8FAB3FE50B}">
      <dgm:prSet/>
      <dgm:spPr/>
      <dgm:t>
        <a:bodyPr/>
        <a:lstStyle/>
        <a:p>
          <a:endParaRPr lang="ru-RU"/>
        </a:p>
      </dgm:t>
    </dgm:pt>
    <dgm:pt modelId="{A2CAE84C-4F94-4426-B4E1-AC8934D9451F}" type="sibTrans" cxnId="{8EA42CD0-1E04-40A0-9D68-DD8FAB3FE50B}">
      <dgm:prSet/>
      <dgm:spPr/>
      <dgm:t>
        <a:bodyPr/>
        <a:lstStyle/>
        <a:p>
          <a:endParaRPr lang="ru-RU"/>
        </a:p>
      </dgm:t>
    </dgm:pt>
    <dgm:pt modelId="{A461E2D5-5553-4682-B48F-4F2D5BDAC5E0}" type="pres">
      <dgm:prSet presAssocID="{4CE404AE-3DF9-4A48-A333-A7E2055C4FB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40F9B3-BA98-40AE-BB09-C54013DCE158}" type="pres">
      <dgm:prSet presAssocID="{0FB8350D-2DBC-47A3-BACE-0C63C263931D}" presName="singleCycle" presStyleCnt="0"/>
      <dgm:spPr/>
      <dgm:t>
        <a:bodyPr/>
        <a:lstStyle/>
        <a:p>
          <a:endParaRPr lang="ru-RU"/>
        </a:p>
      </dgm:t>
    </dgm:pt>
    <dgm:pt modelId="{50A6C82C-E78A-469B-8D54-F0EF7CDF842C}" type="pres">
      <dgm:prSet presAssocID="{0FB8350D-2DBC-47A3-BACE-0C63C263931D}" presName="singleCenter" presStyleLbl="node1" presStyleIdx="0" presStyleCnt="4" custScaleX="170589" custLinFactNeighborX="52178" custLinFactNeighborY="-6820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D0DA6C52-39CB-4161-B2B2-EFDA0ED4D5FE}" type="pres">
      <dgm:prSet presAssocID="{087BE303-7E31-4348-B409-CEA283704B9C}" presName="Name56" presStyleLbl="parChTrans1D2" presStyleIdx="0" presStyleCnt="3"/>
      <dgm:spPr/>
      <dgm:t>
        <a:bodyPr/>
        <a:lstStyle/>
        <a:p>
          <a:endParaRPr lang="ru-RU"/>
        </a:p>
      </dgm:t>
    </dgm:pt>
    <dgm:pt modelId="{3148EA3A-0C7E-4057-BE88-DDABFB1B86E3}" type="pres">
      <dgm:prSet presAssocID="{BEF89093-13C7-4914-980B-070ADBF24028}" presName="text0" presStyleLbl="node1" presStyleIdx="1" presStyleCnt="4" custScaleX="372814" custScaleY="165248" custRadScaleRad="85543" custRadScaleInc="-110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9E851-594F-4AC0-BF85-9478876FBD11}" type="pres">
      <dgm:prSet presAssocID="{5A2E6547-7E06-441F-A563-A129118A8E9C}" presName="Name56" presStyleLbl="parChTrans1D2" presStyleIdx="1" presStyleCnt="3"/>
      <dgm:spPr/>
      <dgm:t>
        <a:bodyPr/>
        <a:lstStyle/>
        <a:p>
          <a:endParaRPr lang="ru-RU"/>
        </a:p>
      </dgm:t>
    </dgm:pt>
    <dgm:pt modelId="{444DFF5C-3C80-4877-85F1-51AFAF55B407}" type="pres">
      <dgm:prSet presAssocID="{7B103E15-06E3-4865-9257-2F07F963C5A6}" presName="text0" presStyleLbl="node1" presStyleIdx="2" presStyleCnt="4" custScaleX="455097" custScaleY="126595" custRadScaleRad="89292" custRadScaleInc="116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326442-D186-4BCF-B5AE-0A4AFD9F3D25}" type="pres">
      <dgm:prSet presAssocID="{8064DA3E-BC17-43CB-B849-E40231022FFB}" presName="Name56" presStyleLbl="parChTrans1D2" presStyleIdx="2" presStyleCnt="3"/>
      <dgm:spPr/>
      <dgm:t>
        <a:bodyPr/>
        <a:lstStyle/>
        <a:p>
          <a:endParaRPr lang="ru-RU"/>
        </a:p>
      </dgm:t>
    </dgm:pt>
    <dgm:pt modelId="{3321F5E7-833B-423C-972D-19FAA49D74CE}" type="pres">
      <dgm:prSet presAssocID="{E8BF06D4-03EF-4092-9519-981E774925BF}" presName="text0" presStyleLbl="node1" presStyleIdx="3" presStyleCnt="4" custScaleX="434297" custScaleY="125424" custRadScaleRad="120921" custRadScaleInc="1462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AD2EC1-C58C-447E-8245-2A314C23020E}" type="presOf" srcId="{8064DA3E-BC17-43CB-B849-E40231022FFB}" destId="{F2326442-D186-4BCF-B5AE-0A4AFD9F3D25}" srcOrd="0" destOrd="0" presId="urn:microsoft.com/office/officeart/2008/layout/RadialCluster"/>
    <dgm:cxn modelId="{7985D459-B609-4836-935A-712ED7C5AEA9}" type="presOf" srcId="{5A2E6547-7E06-441F-A563-A129118A8E9C}" destId="{5DD9E851-594F-4AC0-BF85-9478876FBD11}" srcOrd="0" destOrd="0" presId="urn:microsoft.com/office/officeart/2008/layout/RadialCluster"/>
    <dgm:cxn modelId="{95733720-BB74-4485-AACC-E3225FC5B4C2}" type="presOf" srcId="{0FB8350D-2DBC-47A3-BACE-0C63C263931D}" destId="{50A6C82C-E78A-469B-8D54-F0EF7CDF842C}" srcOrd="0" destOrd="0" presId="urn:microsoft.com/office/officeart/2008/layout/RadialCluster"/>
    <dgm:cxn modelId="{8E79BC60-8AB3-4D73-82B6-858FE279EDFD}" type="presOf" srcId="{E8BF06D4-03EF-4092-9519-981E774925BF}" destId="{3321F5E7-833B-423C-972D-19FAA49D74CE}" srcOrd="0" destOrd="0" presId="urn:microsoft.com/office/officeart/2008/layout/RadialCluster"/>
    <dgm:cxn modelId="{C54FF04D-1533-4E55-973E-5994BDB16FF6}" srcId="{0FB8350D-2DBC-47A3-BACE-0C63C263931D}" destId="{7B103E15-06E3-4865-9257-2F07F963C5A6}" srcOrd="1" destOrd="0" parTransId="{5A2E6547-7E06-441F-A563-A129118A8E9C}" sibTransId="{C2C54590-D6CF-43E4-ACA5-0401127AC23A}"/>
    <dgm:cxn modelId="{3E59A2DD-E0AE-4B47-A802-D71E3677276A}" type="presOf" srcId="{7B103E15-06E3-4865-9257-2F07F963C5A6}" destId="{444DFF5C-3C80-4877-85F1-51AFAF55B407}" srcOrd="0" destOrd="0" presId="urn:microsoft.com/office/officeart/2008/layout/RadialCluster"/>
    <dgm:cxn modelId="{03DDD0DD-9B22-4A02-8FBE-4A0736DAF389}" srcId="{0FB8350D-2DBC-47A3-BACE-0C63C263931D}" destId="{BEF89093-13C7-4914-980B-070ADBF24028}" srcOrd="0" destOrd="0" parTransId="{087BE303-7E31-4348-B409-CEA283704B9C}" sibTransId="{F0CEAE90-3027-4D45-9B2D-B4D99FC8F543}"/>
    <dgm:cxn modelId="{F15C9573-338D-4B20-B842-33E2FC3ADB83}" type="presOf" srcId="{087BE303-7E31-4348-B409-CEA283704B9C}" destId="{D0DA6C52-39CB-4161-B2B2-EFDA0ED4D5FE}" srcOrd="0" destOrd="0" presId="urn:microsoft.com/office/officeart/2008/layout/RadialCluster"/>
    <dgm:cxn modelId="{A6C346C3-A8F3-44F3-9FEA-04E6DC21E613}" srcId="{4CE404AE-3DF9-4A48-A333-A7E2055C4FBD}" destId="{0FB8350D-2DBC-47A3-BACE-0C63C263931D}" srcOrd="0" destOrd="0" parTransId="{B02E452B-0F9A-4083-8950-880AAB844A80}" sibTransId="{E533B175-6B88-4435-878C-1950A252E1B6}"/>
    <dgm:cxn modelId="{8EA42CD0-1E04-40A0-9D68-DD8FAB3FE50B}" srcId="{0FB8350D-2DBC-47A3-BACE-0C63C263931D}" destId="{E8BF06D4-03EF-4092-9519-981E774925BF}" srcOrd="2" destOrd="0" parTransId="{8064DA3E-BC17-43CB-B849-E40231022FFB}" sibTransId="{A2CAE84C-4F94-4426-B4E1-AC8934D9451F}"/>
    <dgm:cxn modelId="{39E382BE-EFF2-4475-8496-20CC01A10E3B}" type="presOf" srcId="{4CE404AE-3DF9-4A48-A333-A7E2055C4FBD}" destId="{A461E2D5-5553-4682-B48F-4F2D5BDAC5E0}" srcOrd="0" destOrd="0" presId="urn:microsoft.com/office/officeart/2008/layout/RadialCluster"/>
    <dgm:cxn modelId="{26101697-EB89-4A80-B5CA-F23F8E25BCD9}" type="presOf" srcId="{BEF89093-13C7-4914-980B-070ADBF24028}" destId="{3148EA3A-0C7E-4057-BE88-DDABFB1B86E3}" srcOrd="0" destOrd="0" presId="urn:microsoft.com/office/officeart/2008/layout/RadialCluster"/>
    <dgm:cxn modelId="{83683AA6-61A1-4AE9-ACA0-2EDAF1447BB1}" type="presParOf" srcId="{A461E2D5-5553-4682-B48F-4F2D5BDAC5E0}" destId="{8640F9B3-BA98-40AE-BB09-C54013DCE158}" srcOrd="0" destOrd="0" presId="urn:microsoft.com/office/officeart/2008/layout/RadialCluster"/>
    <dgm:cxn modelId="{76F26E4C-7778-4D91-A86E-F9E5807E604B}" type="presParOf" srcId="{8640F9B3-BA98-40AE-BB09-C54013DCE158}" destId="{50A6C82C-E78A-469B-8D54-F0EF7CDF842C}" srcOrd="0" destOrd="0" presId="urn:microsoft.com/office/officeart/2008/layout/RadialCluster"/>
    <dgm:cxn modelId="{1067F71A-FEF1-4A3B-BB7C-7DB0AEDC0F4F}" type="presParOf" srcId="{8640F9B3-BA98-40AE-BB09-C54013DCE158}" destId="{D0DA6C52-39CB-4161-B2B2-EFDA0ED4D5FE}" srcOrd="1" destOrd="0" presId="urn:microsoft.com/office/officeart/2008/layout/RadialCluster"/>
    <dgm:cxn modelId="{99501EB3-2CA4-4877-85B7-40709EAF65F9}" type="presParOf" srcId="{8640F9B3-BA98-40AE-BB09-C54013DCE158}" destId="{3148EA3A-0C7E-4057-BE88-DDABFB1B86E3}" srcOrd="2" destOrd="0" presId="urn:microsoft.com/office/officeart/2008/layout/RadialCluster"/>
    <dgm:cxn modelId="{F17DA148-5A66-43C1-B2FE-737B9832474F}" type="presParOf" srcId="{8640F9B3-BA98-40AE-BB09-C54013DCE158}" destId="{5DD9E851-594F-4AC0-BF85-9478876FBD11}" srcOrd="3" destOrd="0" presId="urn:microsoft.com/office/officeart/2008/layout/RadialCluster"/>
    <dgm:cxn modelId="{5C35C551-6AEE-444F-A934-4CFC0D8E5604}" type="presParOf" srcId="{8640F9B3-BA98-40AE-BB09-C54013DCE158}" destId="{444DFF5C-3C80-4877-85F1-51AFAF55B407}" srcOrd="4" destOrd="0" presId="urn:microsoft.com/office/officeart/2008/layout/RadialCluster"/>
    <dgm:cxn modelId="{B65ACD95-8D8A-4524-AE06-369DE5CB12C1}" type="presParOf" srcId="{8640F9B3-BA98-40AE-BB09-C54013DCE158}" destId="{F2326442-D186-4BCF-B5AE-0A4AFD9F3D25}" srcOrd="5" destOrd="0" presId="urn:microsoft.com/office/officeart/2008/layout/RadialCluster"/>
    <dgm:cxn modelId="{48F22ED0-8FFD-4FEB-B9D6-D14CF7117FA1}" type="presParOf" srcId="{8640F9B3-BA98-40AE-BB09-C54013DCE158}" destId="{3321F5E7-833B-423C-972D-19FAA49D74CE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E404AE-3DF9-4A48-A333-A7E2055C4FBD}" type="doc">
      <dgm:prSet loTypeId="urn:microsoft.com/office/officeart/2008/layout/PictureAccent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FB8350D-2DBC-47A3-BACE-0C63C263931D}">
      <dgm:prSet phldrT="[Текст]" custT="1"/>
      <dgm:spPr/>
      <dgm:t>
        <a:bodyPr/>
        <a:lstStyle/>
        <a:p>
          <a:pPr algn="ctr"/>
          <a:r>
            <a:rPr lang="ru-RU" sz="2200" b="1" dirty="0" smtClean="0">
              <a:latin typeface="+mn-lt"/>
              <a:cs typeface="Times New Roman" panose="02020603050405020304" pitchFamily="18" charset="0"/>
            </a:rPr>
            <a:t>Региональный проект: «Социальная активность»</a:t>
          </a:r>
          <a:endParaRPr lang="ru-RU" sz="2200" b="1" dirty="0">
            <a:latin typeface="+mn-lt"/>
            <a:cs typeface="Times New Roman" panose="02020603050405020304" pitchFamily="18" charset="0"/>
          </a:endParaRPr>
        </a:p>
      </dgm:t>
    </dgm:pt>
    <dgm:pt modelId="{B02E452B-0F9A-4083-8950-880AAB844A80}" type="parTrans" cxnId="{A6C346C3-A8F3-44F3-9FEA-04E6DC21E613}">
      <dgm:prSet/>
      <dgm:spPr/>
      <dgm:t>
        <a:bodyPr/>
        <a:lstStyle/>
        <a:p>
          <a:endParaRPr lang="ru-RU"/>
        </a:p>
      </dgm:t>
    </dgm:pt>
    <dgm:pt modelId="{E533B175-6B88-4435-878C-1950A252E1B6}" type="sibTrans" cxnId="{A6C346C3-A8F3-44F3-9FEA-04E6DC21E613}">
      <dgm:prSet/>
      <dgm:spPr/>
      <dgm:t>
        <a:bodyPr/>
        <a:lstStyle/>
        <a:p>
          <a:endParaRPr lang="ru-RU"/>
        </a:p>
      </dgm:t>
    </dgm:pt>
    <dgm:pt modelId="{B0C7E1C5-E1E7-46DE-8B15-3EFE59EB8DA9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Волонтерские объединения организованы на базе образовательных учреждений, учреждений культуры и социальной защиты населения. Деятельность осуществляют 15 волонтерских (395 человек), 14 детских и молодежных общественных объединения  (776 человек), 5 юнармейских отрядов (149 человек), 2 поисковых отряда (28 человек) и 13  школьных ученических самоуправлений (1401 человек).</a:t>
          </a:r>
          <a:r>
            <a:rPr lang="ru-RU" sz="18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</a:t>
          </a:r>
          <a:endParaRPr lang="ru-RU" sz="18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5F6D9AAA-EB70-41A0-8E46-FBFDB83717B6}" type="parTrans" cxnId="{0A9EEAE4-02B0-4267-9FA7-FB1A3600C7A6}">
      <dgm:prSet/>
      <dgm:spPr/>
      <dgm:t>
        <a:bodyPr/>
        <a:lstStyle/>
        <a:p>
          <a:endParaRPr lang="ru-RU"/>
        </a:p>
      </dgm:t>
    </dgm:pt>
    <dgm:pt modelId="{0313A30C-676B-41E3-96C1-438195895E63}" type="sibTrans" cxnId="{0A9EEAE4-02B0-4267-9FA7-FB1A3600C7A6}">
      <dgm:prSet/>
      <dgm:spPr/>
      <dgm:t>
        <a:bodyPr/>
        <a:lstStyle/>
        <a:p>
          <a:endParaRPr lang="ru-RU"/>
        </a:p>
      </dgm:t>
    </dgm:pt>
    <dgm:pt modelId="{FD93C56E-3440-4097-9DDF-4885AB186AF8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Состоялся районный праздник «Счастье есть!», посвящённый  Дню молодёжи России,  в формате онлайн фестиваля творчества молодежи в социальной сети «</a:t>
          </a:r>
          <a:r>
            <a:rPr lang="ru-RU" sz="1700" dirty="0" err="1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Инстаграм</a:t>
          </a:r>
          <a:r>
            <a:rPr lang="ru-RU" sz="17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». </a:t>
          </a:r>
          <a:endParaRPr lang="ru-RU" sz="17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0A437EF0-03A1-4E10-A186-52A4479F4068}" type="parTrans" cxnId="{3092ED87-40CB-46CF-A73D-E526107888A6}">
      <dgm:prSet/>
      <dgm:spPr/>
      <dgm:t>
        <a:bodyPr/>
        <a:lstStyle/>
        <a:p>
          <a:endParaRPr lang="ru-RU"/>
        </a:p>
      </dgm:t>
    </dgm:pt>
    <dgm:pt modelId="{122AEAFF-0323-412A-9EF3-CE24A2BDBAEA}" type="sibTrans" cxnId="{3092ED87-40CB-46CF-A73D-E526107888A6}">
      <dgm:prSet/>
      <dgm:spPr/>
      <dgm:t>
        <a:bodyPr/>
        <a:lstStyle/>
        <a:p>
          <a:endParaRPr lang="ru-RU"/>
        </a:p>
      </dgm:t>
    </dgm:pt>
    <dgm:pt modelId="{3A80F1F8-929A-4DEE-8E38-3647F4E02930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    Ежегодно проводится слет детских, молодежных и волонтерских объединений Нефтеюганского района, количество  участников – 140 человек.                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1A03566C-D774-42CC-BE75-A6B6F107A64C}" type="parTrans" cxnId="{51D4B28E-838F-46AA-9305-EDE32BC4C534}">
      <dgm:prSet/>
      <dgm:spPr/>
      <dgm:t>
        <a:bodyPr/>
        <a:lstStyle/>
        <a:p>
          <a:endParaRPr lang="ru-RU"/>
        </a:p>
      </dgm:t>
    </dgm:pt>
    <dgm:pt modelId="{5321A8ED-7141-40C9-B8B8-642FE6BA4C66}" type="sibTrans" cxnId="{51D4B28E-838F-46AA-9305-EDE32BC4C534}">
      <dgm:prSet/>
      <dgm:spPr/>
      <dgm:t>
        <a:bodyPr/>
        <a:lstStyle/>
        <a:p>
          <a:endParaRPr lang="ru-RU"/>
        </a:p>
      </dgm:t>
    </dgm:pt>
    <dgm:pt modelId="{73C0EE0A-BDAC-42E3-AB69-DE66AAF57374}" type="pres">
      <dgm:prSet presAssocID="{4CE404AE-3DF9-4A48-A333-A7E2055C4FB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0F6E37E-DFDD-406E-8661-E920A1554BA7}" type="pres">
      <dgm:prSet presAssocID="{0FB8350D-2DBC-47A3-BACE-0C63C263931D}" presName="root" presStyleCnt="0">
        <dgm:presLayoutVars>
          <dgm:chMax/>
          <dgm:chPref val="4"/>
        </dgm:presLayoutVars>
      </dgm:prSet>
      <dgm:spPr/>
    </dgm:pt>
    <dgm:pt modelId="{B7BDC6FF-B4C9-441A-ACDB-675466C3DF96}" type="pres">
      <dgm:prSet presAssocID="{0FB8350D-2DBC-47A3-BACE-0C63C263931D}" presName="rootComposite" presStyleCnt="0">
        <dgm:presLayoutVars/>
      </dgm:prSet>
      <dgm:spPr/>
    </dgm:pt>
    <dgm:pt modelId="{9F028992-BA7F-442C-B566-7DABAA11BD58}" type="pres">
      <dgm:prSet presAssocID="{0FB8350D-2DBC-47A3-BACE-0C63C263931D}" presName="rootText" presStyleLbl="node0" presStyleIdx="0" presStyleCnt="1" custScaleX="105528" custScaleY="75523" custLinFactNeighborX="3483" custLinFactNeighborY="627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A86BBB2A-4901-4108-A760-CE1970047465}" type="pres">
      <dgm:prSet presAssocID="{0FB8350D-2DBC-47A3-BACE-0C63C263931D}" presName="childShape" presStyleCnt="0">
        <dgm:presLayoutVars>
          <dgm:chMax val="0"/>
          <dgm:chPref val="0"/>
        </dgm:presLayoutVars>
      </dgm:prSet>
      <dgm:spPr/>
    </dgm:pt>
    <dgm:pt modelId="{511A161C-BFE7-429A-8907-3C970B179331}" type="pres">
      <dgm:prSet presAssocID="{B0C7E1C5-E1E7-46DE-8B15-3EFE59EB8DA9}" presName="childComposite" presStyleCnt="0">
        <dgm:presLayoutVars>
          <dgm:chMax val="0"/>
          <dgm:chPref val="0"/>
        </dgm:presLayoutVars>
      </dgm:prSet>
      <dgm:spPr/>
    </dgm:pt>
    <dgm:pt modelId="{065C50D5-88A0-4D66-9AC9-AAD8F40B1959}" type="pres">
      <dgm:prSet presAssocID="{B0C7E1C5-E1E7-46DE-8B15-3EFE59EB8DA9}" presName="Image" presStyleLbl="node1" presStyleIdx="0" presStyleCnt="3" custScaleX="212629" custScaleY="116350" custLinFactNeighborX="-84686" custLinFactNeighborY="-154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ru-RU"/>
        </a:p>
      </dgm:t>
    </dgm:pt>
    <dgm:pt modelId="{CC61B40E-F981-4839-9D98-079DBC409EFA}" type="pres">
      <dgm:prSet presAssocID="{B0C7E1C5-E1E7-46DE-8B15-3EFE59EB8DA9}" presName="childText" presStyleLbl="lnNode1" presStyleIdx="0" presStyleCnt="3" custScaleX="103778" custScaleY="145187" custLinFactNeighborX="6546" custLinFactNeighborY="-37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5578B6-09E4-466A-9CBC-49BF8B9DA049}" type="pres">
      <dgm:prSet presAssocID="{3A80F1F8-929A-4DEE-8E38-3647F4E02930}" presName="childComposite" presStyleCnt="0">
        <dgm:presLayoutVars>
          <dgm:chMax val="0"/>
          <dgm:chPref val="0"/>
        </dgm:presLayoutVars>
      </dgm:prSet>
      <dgm:spPr/>
    </dgm:pt>
    <dgm:pt modelId="{7BE9EDEF-C731-44C9-8E4B-1D20AACBAF60}" type="pres">
      <dgm:prSet presAssocID="{3A80F1F8-929A-4DEE-8E38-3647F4E02930}" presName="Image" presStyleLbl="node1" presStyleIdx="1" presStyleCnt="3" custScaleX="218378" custScaleY="115371" custLinFactNeighborX="-83542" custLinFactNeighborY="-285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ru-RU"/>
        </a:p>
      </dgm:t>
    </dgm:pt>
    <dgm:pt modelId="{A85FFDCA-B68C-4EE1-A1CD-C94E263FA253}" type="pres">
      <dgm:prSet presAssocID="{3A80F1F8-929A-4DEE-8E38-3647F4E02930}" presName="childText" presStyleLbl="lnNode1" presStyleIdx="1" presStyleCnt="3" custScaleX="104762" custLinFactNeighborX="6859" custLinFactNeighborY="-5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3D939D-8478-442E-BD39-03F1BE46DB99}" type="pres">
      <dgm:prSet presAssocID="{FD93C56E-3440-4097-9DDF-4885AB186AF8}" presName="childComposite" presStyleCnt="0">
        <dgm:presLayoutVars>
          <dgm:chMax val="0"/>
          <dgm:chPref val="0"/>
        </dgm:presLayoutVars>
      </dgm:prSet>
      <dgm:spPr/>
    </dgm:pt>
    <dgm:pt modelId="{D12D7957-C6E9-4376-90AB-E0AC69DC780E}" type="pres">
      <dgm:prSet presAssocID="{FD93C56E-3440-4097-9DDF-4885AB186AF8}" presName="Image" presStyleLbl="node1" presStyleIdx="2" presStyleCnt="3" custScaleX="215570" custScaleY="110930" custLinFactNeighborX="-82542" custLinFactNeighborY="-552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  <dgm:t>
        <a:bodyPr/>
        <a:lstStyle/>
        <a:p>
          <a:endParaRPr lang="ru-RU"/>
        </a:p>
      </dgm:t>
    </dgm:pt>
    <dgm:pt modelId="{7912AC0A-0783-46FC-8CFE-795DD22A59B8}" type="pres">
      <dgm:prSet presAssocID="{FD93C56E-3440-4097-9DDF-4885AB186AF8}" presName="childText" presStyleLbl="lnNode1" presStyleIdx="2" presStyleCnt="3" custScaleX="102801" custLinFactNeighborX="6637" custLinFactNeighborY="-124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CAE221-D5E6-4028-9B27-737EE77B0773}" type="presOf" srcId="{B0C7E1C5-E1E7-46DE-8B15-3EFE59EB8DA9}" destId="{CC61B40E-F981-4839-9D98-079DBC409EFA}" srcOrd="0" destOrd="0" presId="urn:microsoft.com/office/officeart/2008/layout/PictureAccentList"/>
    <dgm:cxn modelId="{0A9EEAE4-02B0-4267-9FA7-FB1A3600C7A6}" srcId="{0FB8350D-2DBC-47A3-BACE-0C63C263931D}" destId="{B0C7E1C5-E1E7-46DE-8B15-3EFE59EB8DA9}" srcOrd="0" destOrd="0" parTransId="{5F6D9AAA-EB70-41A0-8E46-FBFDB83717B6}" sibTransId="{0313A30C-676B-41E3-96C1-438195895E63}"/>
    <dgm:cxn modelId="{174F05C1-6BE8-4D55-839A-EA2EFC37B8A9}" type="presOf" srcId="{FD93C56E-3440-4097-9DDF-4885AB186AF8}" destId="{7912AC0A-0783-46FC-8CFE-795DD22A59B8}" srcOrd="0" destOrd="0" presId="urn:microsoft.com/office/officeart/2008/layout/PictureAccentList"/>
    <dgm:cxn modelId="{A6C346C3-A8F3-44F3-9FEA-04E6DC21E613}" srcId="{4CE404AE-3DF9-4A48-A333-A7E2055C4FBD}" destId="{0FB8350D-2DBC-47A3-BACE-0C63C263931D}" srcOrd="0" destOrd="0" parTransId="{B02E452B-0F9A-4083-8950-880AAB844A80}" sibTransId="{E533B175-6B88-4435-878C-1950A252E1B6}"/>
    <dgm:cxn modelId="{FBF69916-3837-40C9-A512-6EE2952B8884}" type="presOf" srcId="{4CE404AE-3DF9-4A48-A333-A7E2055C4FBD}" destId="{73C0EE0A-BDAC-42E3-AB69-DE66AAF57374}" srcOrd="0" destOrd="0" presId="urn:microsoft.com/office/officeart/2008/layout/PictureAccentList"/>
    <dgm:cxn modelId="{014D6F4F-483E-4801-99E1-89999E966D20}" type="presOf" srcId="{3A80F1F8-929A-4DEE-8E38-3647F4E02930}" destId="{A85FFDCA-B68C-4EE1-A1CD-C94E263FA253}" srcOrd="0" destOrd="0" presId="urn:microsoft.com/office/officeart/2008/layout/PictureAccentList"/>
    <dgm:cxn modelId="{51D4B28E-838F-46AA-9305-EDE32BC4C534}" srcId="{0FB8350D-2DBC-47A3-BACE-0C63C263931D}" destId="{3A80F1F8-929A-4DEE-8E38-3647F4E02930}" srcOrd="1" destOrd="0" parTransId="{1A03566C-D774-42CC-BE75-A6B6F107A64C}" sibTransId="{5321A8ED-7141-40C9-B8B8-642FE6BA4C66}"/>
    <dgm:cxn modelId="{E5582ADA-B640-4E41-8D41-C84B7E6FB6A1}" type="presOf" srcId="{0FB8350D-2DBC-47A3-BACE-0C63C263931D}" destId="{9F028992-BA7F-442C-B566-7DABAA11BD58}" srcOrd="0" destOrd="0" presId="urn:microsoft.com/office/officeart/2008/layout/PictureAccentList"/>
    <dgm:cxn modelId="{3092ED87-40CB-46CF-A73D-E526107888A6}" srcId="{0FB8350D-2DBC-47A3-BACE-0C63C263931D}" destId="{FD93C56E-3440-4097-9DDF-4885AB186AF8}" srcOrd="2" destOrd="0" parTransId="{0A437EF0-03A1-4E10-A186-52A4479F4068}" sibTransId="{122AEAFF-0323-412A-9EF3-CE24A2BDBAEA}"/>
    <dgm:cxn modelId="{D764D310-F665-4099-AD5B-D7AA7F922397}" type="presParOf" srcId="{73C0EE0A-BDAC-42E3-AB69-DE66AAF57374}" destId="{80F6E37E-DFDD-406E-8661-E920A1554BA7}" srcOrd="0" destOrd="0" presId="urn:microsoft.com/office/officeart/2008/layout/PictureAccentList"/>
    <dgm:cxn modelId="{35221935-1312-46B7-B40C-035E27DE07B4}" type="presParOf" srcId="{80F6E37E-DFDD-406E-8661-E920A1554BA7}" destId="{B7BDC6FF-B4C9-441A-ACDB-675466C3DF96}" srcOrd="0" destOrd="0" presId="urn:microsoft.com/office/officeart/2008/layout/PictureAccentList"/>
    <dgm:cxn modelId="{0D219FF6-CC8E-4B97-9161-90BEDA3DCF58}" type="presParOf" srcId="{B7BDC6FF-B4C9-441A-ACDB-675466C3DF96}" destId="{9F028992-BA7F-442C-B566-7DABAA11BD58}" srcOrd="0" destOrd="0" presId="urn:microsoft.com/office/officeart/2008/layout/PictureAccentList"/>
    <dgm:cxn modelId="{83D0EE89-6AFE-4241-B31D-B2A0FF83F3B1}" type="presParOf" srcId="{80F6E37E-DFDD-406E-8661-E920A1554BA7}" destId="{A86BBB2A-4901-4108-A760-CE1970047465}" srcOrd="1" destOrd="0" presId="urn:microsoft.com/office/officeart/2008/layout/PictureAccentList"/>
    <dgm:cxn modelId="{9E2B688A-00C3-45F4-B95B-C7EF82BF3372}" type="presParOf" srcId="{A86BBB2A-4901-4108-A760-CE1970047465}" destId="{511A161C-BFE7-429A-8907-3C970B179331}" srcOrd="0" destOrd="0" presId="urn:microsoft.com/office/officeart/2008/layout/PictureAccentList"/>
    <dgm:cxn modelId="{3D44D508-BBDC-4099-A9C5-E5604EC6F0C8}" type="presParOf" srcId="{511A161C-BFE7-429A-8907-3C970B179331}" destId="{065C50D5-88A0-4D66-9AC9-AAD8F40B1959}" srcOrd="0" destOrd="0" presId="urn:microsoft.com/office/officeart/2008/layout/PictureAccentList"/>
    <dgm:cxn modelId="{EF207986-423A-4E16-BCB8-CC5B8EE3F764}" type="presParOf" srcId="{511A161C-BFE7-429A-8907-3C970B179331}" destId="{CC61B40E-F981-4839-9D98-079DBC409EFA}" srcOrd="1" destOrd="0" presId="urn:microsoft.com/office/officeart/2008/layout/PictureAccentList"/>
    <dgm:cxn modelId="{C0E0F32A-929E-4C04-8D4E-C8BD48C9A66B}" type="presParOf" srcId="{A86BBB2A-4901-4108-A760-CE1970047465}" destId="{1A5578B6-09E4-466A-9CBC-49BF8B9DA049}" srcOrd="1" destOrd="0" presId="urn:microsoft.com/office/officeart/2008/layout/PictureAccentList"/>
    <dgm:cxn modelId="{820AC21D-5DA0-4275-AA7B-9838C80FE7C1}" type="presParOf" srcId="{1A5578B6-09E4-466A-9CBC-49BF8B9DA049}" destId="{7BE9EDEF-C731-44C9-8E4B-1D20AACBAF60}" srcOrd="0" destOrd="0" presId="urn:microsoft.com/office/officeart/2008/layout/PictureAccentList"/>
    <dgm:cxn modelId="{3F1325BE-D17E-4CB0-BD55-038BC8ECF2EC}" type="presParOf" srcId="{1A5578B6-09E4-466A-9CBC-49BF8B9DA049}" destId="{A85FFDCA-B68C-4EE1-A1CD-C94E263FA253}" srcOrd="1" destOrd="0" presId="urn:microsoft.com/office/officeart/2008/layout/PictureAccentList"/>
    <dgm:cxn modelId="{4681403D-71A8-42D5-8ABC-A3B6BDC45276}" type="presParOf" srcId="{A86BBB2A-4901-4108-A760-CE1970047465}" destId="{AC3D939D-8478-442E-BD39-03F1BE46DB99}" srcOrd="2" destOrd="0" presId="urn:microsoft.com/office/officeart/2008/layout/PictureAccentList"/>
    <dgm:cxn modelId="{57355128-7B7E-427C-BF4B-4C8E98C0EF06}" type="presParOf" srcId="{AC3D939D-8478-442E-BD39-03F1BE46DB99}" destId="{D12D7957-C6E9-4376-90AB-E0AC69DC780E}" srcOrd="0" destOrd="0" presId="urn:microsoft.com/office/officeart/2008/layout/PictureAccentList"/>
    <dgm:cxn modelId="{652F0A87-07E9-4121-AA41-D416C0A6B683}" type="presParOf" srcId="{AC3D939D-8478-442E-BD39-03F1BE46DB99}" destId="{7912AC0A-0783-46FC-8CFE-795DD22A59B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65C04C9-807C-4FDE-9355-0F313AEA31E2}" type="doc">
      <dgm:prSet loTypeId="urn:microsoft.com/office/officeart/2005/8/layout/vList4" loCatId="list" qsTypeId="urn:microsoft.com/office/officeart/2005/8/quickstyle/simple2" qsCatId="simple" csTypeId="urn:microsoft.com/office/officeart/2005/8/colors/accent0_2" csCatId="mainScheme" phldr="1"/>
      <dgm:spPr/>
    </dgm:pt>
    <dgm:pt modelId="{BAEF700B-378C-4CDA-A7E0-3126DDEF1779}">
      <dgm:prSet phldrT="[Текст]" custT="1"/>
      <dgm:spPr>
        <a:ln>
          <a:solidFill>
            <a:schemeClr val="accent1"/>
          </a:solidFill>
        </a:ln>
      </dgm:spPr>
      <dgm:t>
        <a:bodyPr/>
        <a:lstStyle/>
        <a:p>
          <a:pPr algn="ctr"/>
          <a:endParaRPr lang="ru-RU" sz="11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1050" b="1" dirty="0" smtClean="0">
            <a:latin typeface="+mn-lt"/>
            <a:cs typeface="Times New Roman" panose="02020603050405020304" pitchFamily="18" charset="0"/>
          </a:endParaRPr>
        </a:p>
        <a:p>
          <a:pPr algn="ctr"/>
          <a:endParaRPr lang="ru-RU" sz="1500" b="1" dirty="0" smtClean="0">
            <a:latin typeface="+mn-lt"/>
            <a:cs typeface="Times New Roman" panose="02020603050405020304" pitchFamily="18" charset="0"/>
          </a:endParaRPr>
        </a:p>
        <a:p>
          <a:pPr algn="ctr"/>
          <a:r>
            <a:rPr lang="ru-RU" sz="1700" b="1" dirty="0" smtClean="0">
              <a:latin typeface="+mn-lt"/>
              <a:cs typeface="Times New Roman" panose="02020603050405020304" pitchFamily="18" charset="0"/>
            </a:rPr>
            <a:t>«Формирование комфортной городской среды»</a:t>
          </a:r>
        </a:p>
        <a:p>
          <a:pPr algn="just"/>
          <a:r>
            <a:rPr lang="ru-RU" sz="1400" b="0" dirty="0" smtClean="0">
              <a:latin typeface="+mn-lt"/>
              <a:cs typeface="Times New Roman" panose="02020603050405020304" pitchFamily="18" charset="0"/>
            </a:rPr>
            <a:t> Заключены муниципальные контракты на  благоустройство общественной территории парк "Сердце Югры" в гп.Пойковский, на выполнение работ по благоустройству общественной территории парка "Сердце Югры" (наружное освещение).                                                                               </a:t>
          </a:r>
        </a:p>
        <a:p>
          <a:pPr algn="just"/>
          <a:r>
            <a:rPr lang="ru-RU" sz="1400" b="1" dirty="0" smtClean="0">
              <a:latin typeface="+mn-lt"/>
              <a:cs typeface="Times New Roman" panose="02020603050405020304" pitchFamily="18" charset="0"/>
            </a:rPr>
            <a:t>1.Количество благоустроенных общественных пространств, включенных в государственные (муниципальные) программы формирования современной городской среды, шт.</a:t>
          </a:r>
          <a:r>
            <a:rPr lang="ru-RU" sz="1400" b="0" dirty="0" smtClean="0">
              <a:latin typeface="+mn-lt"/>
              <a:cs typeface="Times New Roman" panose="02020603050405020304" pitchFamily="18" charset="0"/>
            </a:rPr>
            <a:t>                                             </a:t>
          </a:r>
        </a:p>
        <a:p>
          <a:pPr algn="just"/>
          <a:r>
            <a:rPr lang="ru-RU" sz="1500" b="1" dirty="0" smtClean="0">
              <a:latin typeface="+mn-lt"/>
              <a:cs typeface="Times New Roman" panose="02020603050405020304" pitchFamily="18" charset="0"/>
            </a:rPr>
            <a:t>Целевое значение:</a:t>
          </a:r>
          <a:r>
            <a:rPr lang="ru-RU" sz="1500" dirty="0" smtClean="0">
              <a:latin typeface="+mn-lt"/>
              <a:cs typeface="Times New Roman" panose="02020603050405020304" pitchFamily="18" charset="0"/>
            </a:rPr>
            <a:t>  2020 – 1</a:t>
          </a:r>
        </a:p>
        <a:p>
          <a:r>
            <a:rPr lang="ru-RU" sz="1400" b="1" i="0" dirty="0" smtClean="0">
              <a:latin typeface="+mn-lt"/>
              <a:cs typeface="Times New Roman" panose="02020603050405020304" pitchFamily="18" charset="0"/>
            </a:rPr>
            <a:t>2. Доля граждан, принявших участие в  решении вопросов развития городской среды от общего количества граждан в возрасте от 14 лет, проживающих в муниципальном образованиях, на территории которых реализуются проекты по созданию комфортной городской среды, %.</a:t>
          </a:r>
          <a:endParaRPr lang="ru-RU" sz="1400" b="0" i="0" dirty="0" smtClean="0">
            <a:latin typeface="+mn-lt"/>
            <a:cs typeface="Times New Roman" panose="02020603050405020304" pitchFamily="18" charset="0"/>
          </a:endParaRPr>
        </a:p>
        <a:p>
          <a:r>
            <a:rPr lang="ru-RU" sz="1500" b="1" dirty="0" smtClean="0">
              <a:latin typeface="+mn-lt"/>
              <a:cs typeface="Times New Roman" panose="02020603050405020304" pitchFamily="18" charset="0"/>
            </a:rPr>
            <a:t>Целевое значение:  </a:t>
          </a:r>
          <a:r>
            <a:rPr lang="ru-RU" sz="1500" b="0" dirty="0" smtClean="0">
              <a:latin typeface="+mn-lt"/>
              <a:cs typeface="Times New Roman" panose="02020603050405020304" pitchFamily="18" charset="0"/>
            </a:rPr>
            <a:t>2020 -  12;  2021 – 15; 2022 – 20; 2023 – 25; 2024-30 </a:t>
          </a:r>
          <a:endParaRPr lang="ru-RU" sz="1500" b="0" i="0" dirty="0" smtClean="0">
            <a:latin typeface="+mn-lt"/>
            <a:cs typeface="Times New Roman" panose="02020603050405020304" pitchFamily="18" charset="0"/>
          </a:endParaRPr>
        </a:p>
        <a:p>
          <a:endParaRPr lang="ru-RU" sz="1400" b="0" dirty="0" smtClean="0">
            <a:latin typeface="+mn-lt"/>
            <a:cs typeface="Times New Roman" panose="02020603050405020304" pitchFamily="18" charset="0"/>
          </a:endParaRPr>
        </a:p>
        <a:p>
          <a:pPr algn="just"/>
          <a:endParaRPr lang="ru-RU" sz="1400" dirty="0" smtClean="0">
            <a:latin typeface="+mn-lt"/>
            <a:cs typeface="Times New Roman" panose="02020603050405020304" pitchFamily="18" charset="0"/>
          </a:endParaRPr>
        </a:p>
        <a:p>
          <a:pPr algn="ctr"/>
          <a:endParaRPr lang="ru-RU" sz="800" dirty="0"/>
        </a:p>
      </dgm:t>
    </dgm:pt>
    <dgm:pt modelId="{94CD4571-8EF3-408C-90DA-92D128AF22BF}" type="parTrans" cxnId="{030BA44E-CB72-47D7-9C74-085CC946AD87}">
      <dgm:prSet/>
      <dgm:spPr/>
      <dgm:t>
        <a:bodyPr/>
        <a:lstStyle/>
        <a:p>
          <a:endParaRPr lang="ru-RU"/>
        </a:p>
      </dgm:t>
    </dgm:pt>
    <dgm:pt modelId="{5BE9B1F7-2663-4E37-BD49-CC3E70116448}" type="sibTrans" cxnId="{030BA44E-CB72-47D7-9C74-085CC946AD87}">
      <dgm:prSet/>
      <dgm:spPr/>
      <dgm:t>
        <a:bodyPr/>
        <a:lstStyle/>
        <a:p>
          <a:endParaRPr lang="ru-RU"/>
        </a:p>
      </dgm:t>
    </dgm:pt>
    <dgm:pt modelId="{4A2E096B-516B-4EAC-B594-448566FA9968}">
      <dgm:prSet phldrT="[Текст]" custT="1"/>
      <dgm:spPr/>
      <dgm:t>
        <a:bodyPr/>
        <a:lstStyle/>
        <a:p>
          <a:pPr algn="l"/>
          <a:endParaRPr lang="ru-RU" sz="1400" b="1" dirty="0" smtClean="0">
            <a:latin typeface="+mn-lt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latin typeface="+mn-lt"/>
              <a:cs typeface="Times New Roman" panose="02020603050405020304" pitchFamily="18" charset="0"/>
            </a:rPr>
            <a:t>  </a:t>
          </a:r>
        </a:p>
        <a:p>
          <a:pPr algn="ctr"/>
          <a:r>
            <a:rPr lang="ru-RU" sz="1700" b="1" dirty="0" smtClean="0">
              <a:latin typeface="+mn-lt"/>
              <a:cs typeface="Times New Roman" panose="02020603050405020304" pitchFamily="18" charset="0"/>
            </a:rPr>
            <a:t>«Обеспечение устойчивого сокращения непригодного для проживания жилищного фонда»</a:t>
          </a:r>
        </a:p>
        <a:p>
          <a:pPr algn="l"/>
          <a:r>
            <a:rPr lang="ru-RU" sz="1400" b="0" dirty="0" smtClean="0">
              <a:latin typeface="+mn-lt"/>
              <a:cs typeface="Times New Roman" panose="02020603050405020304" pitchFamily="18" charset="0"/>
            </a:rPr>
            <a:t>В гп.Пойковский произведена выплата выкупной стоимости за изымаемое жилое помещение в полном объеме по 22 жилым помещениям, в сп.Сингапай произведена выплата выкупной стоимости за изымаемое жилое помещение в полном объеме по 5 жилым помещениям. </a:t>
          </a:r>
        </a:p>
        <a:p>
          <a:pPr algn="l"/>
          <a:r>
            <a:rPr lang="ru-RU" sz="1400" b="1" dirty="0" smtClean="0">
              <a:latin typeface="+mn-lt"/>
              <a:cs typeface="Times New Roman" panose="02020603050405020304" pitchFamily="18" charset="0"/>
            </a:rPr>
            <a:t>Общее количество квадратных метров расселенного непригодного жилищного фонда.</a:t>
          </a:r>
        </a:p>
        <a:p>
          <a:pPr algn="l"/>
          <a:r>
            <a:rPr lang="ru-RU" sz="1600" b="1" dirty="0" smtClean="0">
              <a:latin typeface="+mn-lt"/>
              <a:cs typeface="Times New Roman" panose="02020603050405020304" pitchFamily="18" charset="0"/>
            </a:rPr>
            <a:t>Целевое значение: </a:t>
          </a:r>
          <a:r>
            <a:rPr lang="ru-RU" sz="1600" b="0" dirty="0" smtClean="0">
              <a:latin typeface="+mn-lt"/>
              <a:cs typeface="Times New Roman" panose="02020603050405020304" pitchFamily="18" charset="0"/>
            </a:rPr>
            <a:t>2020 – 0,011; 2021 – 0,012; 2022 – 0,011; 2023 – 0,009; 2024 – 0,000</a:t>
          </a:r>
        </a:p>
        <a:p>
          <a:endParaRPr lang="ru-RU" sz="145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5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ru-RU" sz="145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0BCE91-4206-4864-8A29-7A705483F7D6}" type="parTrans" cxnId="{CFCCECEB-F6E0-4AB1-B6C7-1FB56FC697EC}">
      <dgm:prSet/>
      <dgm:spPr/>
      <dgm:t>
        <a:bodyPr/>
        <a:lstStyle/>
        <a:p>
          <a:endParaRPr lang="ru-RU"/>
        </a:p>
      </dgm:t>
    </dgm:pt>
    <dgm:pt modelId="{664F32C7-F917-4CF7-AA5F-1516E0AF4AE2}" type="sibTrans" cxnId="{CFCCECEB-F6E0-4AB1-B6C7-1FB56FC697EC}">
      <dgm:prSet/>
      <dgm:spPr/>
      <dgm:t>
        <a:bodyPr/>
        <a:lstStyle/>
        <a:p>
          <a:endParaRPr lang="ru-RU"/>
        </a:p>
      </dgm:t>
    </dgm:pt>
    <dgm:pt modelId="{7549BEDD-A682-44C8-BC52-FD6DB4F8F9B3}">
      <dgm:prSet phldrT="[Текст]" custT="1"/>
      <dgm:spPr/>
      <dgm:t>
        <a:bodyPr/>
        <a:lstStyle/>
        <a:p>
          <a:pPr algn="ctr"/>
          <a:endParaRPr lang="ru-RU" sz="1700" b="1" dirty="0" smtClean="0">
            <a:latin typeface="+mn-lt"/>
            <a:cs typeface="Times New Roman" panose="02020603050405020304" pitchFamily="18" charset="0"/>
          </a:endParaRPr>
        </a:p>
        <a:p>
          <a:pPr algn="ctr"/>
          <a:endParaRPr lang="ru-RU" sz="1700" b="1" dirty="0" smtClean="0">
            <a:latin typeface="+mn-lt"/>
            <a:cs typeface="Times New Roman" panose="02020603050405020304" pitchFamily="18" charset="0"/>
          </a:endParaRPr>
        </a:p>
        <a:p>
          <a:pPr algn="ctr"/>
          <a:r>
            <a:rPr lang="ru-RU" sz="1700" b="1" dirty="0" smtClean="0">
              <a:latin typeface="+mn-lt"/>
              <a:cs typeface="Times New Roman" panose="02020603050405020304" pitchFamily="18" charset="0"/>
            </a:rPr>
            <a:t>«Жилье»</a:t>
          </a:r>
        </a:p>
        <a:p>
          <a:r>
            <a:rPr lang="ru-RU" sz="1400" b="0" dirty="0" smtClean="0">
              <a:latin typeface="+mn-lt"/>
              <a:cs typeface="Times New Roman" panose="02020603050405020304" pitchFamily="18" charset="0"/>
            </a:rPr>
            <a:t>На территории Нефтеюганского района введено в эксплуатацию </a:t>
          </a:r>
          <a:r>
            <a:rPr lang="ru-RU" sz="1400" b="0" dirty="0" smtClean="0">
              <a:latin typeface="+mn-lt"/>
              <a:cs typeface="Times New Roman" panose="02020603050405020304" pitchFamily="18" charset="0"/>
            </a:rPr>
            <a:t>0,006189 </a:t>
          </a:r>
          <a:r>
            <a:rPr lang="ru-RU" sz="1400" b="0" dirty="0" err="1" smtClean="0">
              <a:latin typeface="+mn-lt"/>
              <a:cs typeface="Times New Roman" panose="02020603050405020304" pitchFamily="18" charset="0"/>
            </a:rPr>
            <a:t>млн.кв.м</a:t>
          </a:r>
          <a:r>
            <a:rPr lang="ru-RU" sz="1400" b="0" dirty="0" smtClean="0">
              <a:latin typeface="+mn-lt"/>
              <a:cs typeface="Times New Roman" panose="02020603050405020304" pitchFamily="18" charset="0"/>
            </a:rPr>
            <a:t>. жилья в том числе:  многоквартирные жилые дома – 0;  индивидуальные жилые дома – </a:t>
          </a:r>
          <a:r>
            <a:rPr lang="ru-RU" sz="1400" b="0" dirty="0" smtClean="0">
              <a:latin typeface="+mn-lt"/>
              <a:cs typeface="Times New Roman" panose="02020603050405020304" pitchFamily="18" charset="0"/>
            </a:rPr>
            <a:t>0,006189 </a:t>
          </a:r>
          <a:r>
            <a:rPr lang="ru-RU" sz="1400" b="0" dirty="0" err="1" smtClean="0">
              <a:latin typeface="+mn-lt"/>
              <a:cs typeface="Times New Roman" panose="02020603050405020304" pitchFamily="18" charset="0"/>
            </a:rPr>
            <a:t>млн.кв.м</a:t>
          </a:r>
          <a:r>
            <a:rPr lang="ru-RU" sz="1400" b="0" dirty="0" smtClean="0">
              <a:latin typeface="+mn-lt"/>
              <a:cs typeface="Times New Roman" panose="02020603050405020304" pitchFamily="18" charset="0"/>
            </a:rPr>
            <a:t>. жилья (77 домов).</a:t>
          </a:r>
        </a:p>
        <a:p>
          <a:r>
            <a:rPr lang="ru-RU" sz="1500" b="1" dirty="0" smtClean="0">
              <a:latin typeface="+mn-lt"/>
              <a:cs typeface="Times New Roman" panose="02020603050405020304" pitchFamily="18" charset="0"/>
            </a:rPr>
            <a:t>Увеличение объема жилищного строительства.                                    </a:t>
          </a:r>
        </a:p>
        <a:p>
          <a:r>
            <a:rPr lang="ru-RU" sz="1500" b="1" dirty="0" smtClean="0">
              <a:latin typeface="+mn-lt"/>
              <a:cs typeface="Times New Roman" panose="02020603050405020304" pitchFamily="18" charset="0"/>
            </a:rPr>
            <a:t>Целевое значение: </a:t>
          </a:r>
          <a:r>
            <a:rPr lang="ru-RU" sz="1500" b="0" dirty="0" smtClean="0">
              <a:latin typeface="+mn-lt"/>
              <a:cs typeface="Times New Roman" panose="02020603050405020304" pitchFamily="18" charset="0"/>
            </a:rPr>
            <a:t>2020 – 0,023;  2021 – 0,032; 2022 – 0,025;  2023 – 0,023;  2024 – 0,024</a:t>
          </a:r>
        </a:p>
        <a:p>
          <a:pPr algn="ctr"/>
          <a:endParaRPr lang="ru-RU" sz="1600" b="0" dirty="0" smtClean="0">
            <a:latin typeface="+mn-lt"/>
            <a:cs typeface="Times New Roman" panose="02020603050405020304" pitchFamily="18" charset="0"/>
          </a:endParaRPr>
        </a:p>
        <a:p>
          <a:pPr algn="l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2ACAD8-B0ED-465D-B97F-BB7548E1B72B}" type="parTrans" cxnId="{E120C030-FBDC-4337-9900-762EF31A37C8}">
      <dgm:prSet/>
      <dgm:spPr/>
      <dgm:t>
        <a:bodyPr/>
        <a:lstStyle/>
        <a:p>
          <a:endParaRPr lang="ru-RU"/>
        </a:p>
      </dgm:t>
    </dgm:pt>
    <dgm:pt modelId="{4B4D03D1-9AE6-40DD-B48C-7DE1D9EBC76C}" type="sibTrans" cxnId="{E120C030-FBDC-4337-9900-762EF31A37C8}">
      <dgm:prSet/>
      <dgm:spPr/>
      <dgm:t>
        <a:bodyPr/>
        <a:lstStyle/>
        <a:p>
          <a:endParaRPr lang="ru-RU"/>
        </a:p>
      </dgm:t>
    </dgm:pt>
    <dgm:pt modelId="{18F32C7F-FABA-4A82-AF06-C8A2241C2088}" type="pres">
      <dgm:prSet presAssocID="{865C04C9-807C-4FDE-9355-0F313AEA31E2}" presName="linear" presStyleCnt="0">
        <dgm:presLayoutVars>
          <dgm:dir/>
          <dgm:resizeHandles val="exact"/>
        </dgm:presLayoutVars>
      </dgm:prSet>
      <dgm:spPr/>
    </dgm:pt>
    <dgm:pt modelId="{B74E5D5C-0DDF-4A73-99A6-DA91ED24B128}" type="pres">
      <dgm:prSet presAssocID="{BAEF700B-378C-4CDA-A7E0-3126DDEF1779}" presName="comp" presStyleCnt="0"/>
      <dgm:spPr/>
    </dgm:pt>
    <dgm:pt modelId="{DB4C9840-0D70-45D9-B258-B39AA1835B76}" type="pres">
      <dgm:prSet presAssocID="{BAEF700B-378C-4CDA-A7E0-3126DDEF1779}" presName="box" presStyleLbl="node1" presStyleIdx="0" presStyleCnt="3" custScaleX="98618" custScaleY="182095" custLinFactNeighborX="-691" custLinFactNeighborY="0"/>
      <dgm:spPr/>
      <dgm:t>
        <a:bodyPr/>
        <a:lstStyle/>
        <a:p>
          <a:endParaRPr lang="ru-RU"/>
        </a:p>
      </dgm:t>
    </dgm:pt>
    <dgm:pt modelId="{D8A3BD00-5BA4-44E7-AD78-9A712D487409}" type="pres">
      <dgm:prSet presAssocID="{BAEF700B-378C-4CDA-A7E0-3126DDEF1779}" presName="img" presStyleLbl="fgImgPlace1" presStyleIdx="0" presStyleCnt="3" custScaleX="104345" custScaleY="159067" custLinFactNeighborX="-4744" custLinFactNeighborY="296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74B57BF-7350-4BF0-82BD-951CABAC00E7}" type="pres">
      <dgm:prSet presAssocID="{BAEF700B-378C-4CDA-A7E0-3126DDEF177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96E457-3104-4E37-83F4-E8BCE73C4DD5}" type="pres">
      <dgm:prSet presAssocID="{5BE9B1F7-2663-4E37-BD49-CC3E70116448}" presName="spacer" presStyleCnt="0"/>
      <dgm:spPr/>
    </dgm:pt>
    <dgm:pt modelId="{6C1341BB-4A4D-48B5-ACCD-0D3A6DD33C9F}" type="pres">
      <dgm:prSet presAssocID="{4A2E096B-516B-4EAC-B594-448566FA9968}" presName="comp" presStyleCnt="0"/>
      <dgm:spPr/>
    </dgm:pt>
    <dgm:pt modelId="{CC318319-EC59-435B-AE09-B52BB2C51956}" type="pres">
      <dgm:prSet presAssocID="{4A2E096B-516B-4EAC-B594-448566FA9968}" presName="box" presStyleLbl="node1" presStyleIdx="1" presStyleCnt="3" custScaleX="98961" custScaleY="121424" custLinFactNeighborX="-1161" custLinFactNeighborY="-2541"/>
      <dgm:spPr/>
      <dgm:t>
        <a:bodyPr/>
        <a:lstStyle/>
        <a:p>
          <a:endParaRPr lang="ru-RU"/>
        </a:p>
      </dgm:t>
    </dgm:pt>
    <dgm:pt modelId="{9E620F0C-2CD8-48A3-ACCD-AFC21516AA97}" type="pres">
      <dgm:prSet presAssocID="{4A2E096B-516B-4EAC-B594-448566FA9968}" presName="img" presStyleLbl="fgImgPlace1" presStyleIdx="1" presStyleCnt="3" custScaleX="99097" custScaleY="126643" custLinFactNeighborX="-4252" custLinFactNeighborY="-655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D115A63A-43A0-4A95-A300-81B8C2F33E39}" type="pres">
      <dgm:prSet presAssocID="{4A2E096B-516B-4EAC-B594-448566FA996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C40BAD-D264-400B-8299-F333B281F76C}" type="pres">
      <dgm:prSet presAssocID="{664F32C7-F917-4CF7-AA5F-1516E0AF4AE2}" presName="spacer" presStyleCnt="0"/>
      <dgm:spPr/>
    </dgm:pt>
    <dgm:pt modelId="{9B943C99-CED7-4707-A0AA-BC5E91634844}" type="pres">
      <dgm:prSet presAssocID="{7549BEDD-A682-44C8-BC52-FD6DB4F8F9B3}" presName="comp" presStyleCnt="0"/>
      <dgm:spPr/>
    </dgm:pt>
    <dgm:pt modelId="{148C139F-01A1-4A4C-B642-A794029F0BFA}" type="pres">
      <dgm:prSet presAssocID="{7549BEDD-A682-44C8-BC52-FD6DB4F8F9B3}" presName="box" presStyleLbl="node1" presStyleIdx="2" presStyleCnt="3" custScaleX="98101" custScaleY="93288" custLinFactNeighborX="-405" custLinFactNeighborY="-6363"/>
      <dgm:spPr/>
      <dgm:t>
        <a:bodyPr/>
        <a:lstStyle/>
        <a:p>
          <a:endParaRPr lang="ru-RU"/>
        </a:p>
      </dgm:t>
    </dgm:pt>
    <dgm:pt modelId="{1DA1348A-AEE4-4C4E-A225-3886437921FF}" type="pres">
      <dgm:prSet presAssocID="{7549BEDD-A682-44C8-BC52-FD6DB4F8F9B3}" presName="img" presStyleLbl="fgImgPlace1" presStyleIdx="2" presStyleCnt="3" custScaleY="109331" custLinFactNeighborX="-3800" custLinFactNeighborY="-679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2068DC52-6BFC-4B2A-AF76-746C5D291CD5}" type="pres">
      <dgm:prSet presAssocID="{7549BEDD-A682-44C8-BC52-FD6DB4F8F9B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66C670-1B0B-4F7F-A568-EB9E0B69B4DC}" type="presOf" srcId="{4A2E096B-516B-4EAC-B594-448566FA9968}" destId="{CC318319-EC59-435B-AE09-B52BB2C51956}" srcOrd="0" destOrd="0" presId="urn:microsoft.com/office/officeart/2005/8/layout/vList4"/>
    <dgm:cxn modelId="{31EF8DCA-CDCC-43AC-A1F7-B6E6A4B1AAE5}" type="presOf" srcId="{7549BEDD-A682-44C8-BC52-FD6DB4F8F9B3}" destId="{148C139F-01A1-4A4C-B642-A794029F0BFA}" srcOrd="0" destOrd="0" presId="urn:microsoft.com/office/officeart/2005/8/layout/vList4"/>
    <dgm:cxn modelId="{CAE86122-9F99-43AA-891A-18DD8882885C}" type="presOf" srcId="{BAEF700B-378C-4CDA-A7E0-3126DDEF1779}" destId="{874B57BF-7350-4BF0-82BD-951CABAC00E7}" srcOrd="1" destOrd="0" presId="urn:microsoft.com/office/officeart/2005/8/layout/vList4"/>
    <dgm:cxn modelId="{E120C030-FBDC-4337-9900-762EF31A37C8}" srcId="{865C04C9-807C-4FDE-9355-0F313AEA31E2}" destId="{7549BEDD-A682-44C8-BC52-FD6DB4F8F9B3}" srcOrd="2" destOrd="0" parTransId="{2E2ACAD8-B0ED-465D-B97F-BB7548E1B72B}" sibTransId="{4B4D03D1-9AE6-40DD-B48C-7DE1D9EBC76C}"/>
    <dgm:cxn modelId="{892EE12D-4230-46D9-B037-357D6FC123CB}" type="presOf" srcId="{BAEF700B-378C-4CDA-A7E0-3126DDEF1779}" destId="{DB4C9840-0D70-45D9-B258-B39AA1835B76}" srcOrd="0" destOrd="0" presId="urn:microsoft.com/office/officeart/2005/8/layout/vList4"/>
    <dgm:cxn modelId="{32C95452-E205-45A1-8D30-27B6DA68A5AF}" type="presOf" srcId="{4A2E096B-516B-4EAC-B594-448566FA9968}" destId="{D115A63A-43A0-4A95-A300-81B8C2F33E39}" srcOrd="1" destOrd="0" presId="urn:microsoft.com/office/officeart/2005/8/layout/vList4"/>
    <dgm:cxn modelId="{C3187885-FB68-4844-A8E5-C0556316D6D5}" type="presOf" srcId="{7549BEDD-A682-44C8-BC52-FD6DB4F8F9B3}" destId="{2068DC52-6BFC-4B2A-AF76-746C5D291CD5}" srcOrd="1" destOrd="0" presId="urn:microsoft.com/office/officeart/2005/8/layout/vList4"/>
    <dgm:cxn modelId="{030BA44E-CB72-47D7-9C74-085CC946AD87}" srcId="{865C04C9-807C-4FDE-9355-0F313AEA31E2}" destId="{BAEF700B-378C-4CDA-A7E0-3126DDEF1779}" srcOrd="0" destOrd="0" parTransId="{94CD4571-8EF3-408C-90DA-92D128AF22BF}" sibTransId="{5BE9B1F7-2663-4E37-BD49-CC3E70116448}"/>
    <dgm:cxn modelId="{C954B0F2-D798-474A-A502-04DAC19E908F}" type="presOf" srcId="{865C04C9-807C-4FDE-9355-0F313AEA31E2}" destId="{18F32C7F-FABA-4A82-AF06-C8A2241C2088}" srcOrd="0" destOrd="0" presId="urn:microsoft.com/office/officeart/2005/8/layout/vList4"/>
    <dgm:cxn modelId="{CFCCECEB-F6E0-4AB1-B6C7-1FB56FC697EC}" srcId="{865C04C9-807C-4FDE-9355-0F313AEA31E2}" destId="{4A2E096B-516B-4EAC-B594-448566FA9968}" srcOrd="1" destOrd="0" parTransId="{0B0BCE91-4206-4864-8A29-7A705483F7D6}" sibTransId="{664F32C7-F917-4CF7-AA5F-1516E0AF4AE2}"/>
    <dgm:cxn modelId="{426FCBCC-CD7E-484D-9A40-F9253B93A0BC}" type="presParOf" srcId="{18F32C7F-FABA-4A82-AF06-C8A2241C2088}" destId="{B74E5D5C-0DDF-4A73-99A6-DA91ED24B128}" srcOrd="0" destOrd="0" presId="urn:microsoft.com/office/officeart/2005/8/layout/vList4"/>
    <dgm:cxn modelId="{0D0D1B1A-0B4F-4867-9E9E-E58047E2004D}" type="presParOf" srcId="{B74E5D5C-0DDF-4A73-99A6-DA91ED24B128}" destId="{DB4C9840-0D70-45D9-B258-B39AA1835B76}" srcOrd="0" destOrd="0" presId="urn:microsoft.com/office/officeart/2005/8/layout/vList4"/>
    <dgm:cxn modelId="{CB7C8D22-EB94-4A57-85EB-905521CF04E9}" type="presParOf" srcId="{B74E5D5C-0DDF-4A73-99A6-DA91ED24B128}" destId="{D8A3BD00-5BA4-44E7-AD78-9A712D487409}" srcOrd="1" destOrd="0" presId="urn:microsoft.com/office/officeart/2005/8/layout/vList4"/>
    <dgm:cxn modelId="{B2203B92-324B-4181-8300-450642A9DA84}" type="presParOf" srcId="{B74E5D5C-0DDF-4A73-99A6-DA91ED24B128}" destId="{874B57BF-7350-4BF0-82BD-951CABAC00E7}" srcOrd="2" destOrd="0" presId="urn:microsoft.com/office/officeart/2005/8/layout/vList4"/>
    <dgm:cxn modelId="{9B422D0C-A8CC-4765-AA1C-CAC57348E3B1}" type="presParOf" srcId="{18F32C7F-FABA-4A82-AF06-C8A2241C2088}" destId="{4D96E457-3104-4E37-83F4-E8BCE73C4DD5}" srcOrd="1" destOrd="0" presId="urn:microsoft.com/office/officeart/2005/8/layout/vList4"/>
    <dgm:cxn modelId="{690F5514-A09F-4C54-8FB3-A121A7E5BF57}" type="presParOf" srcId="{18F32C7F-FABA-4A82-AF06-C8A2241C2088}" destId="{6C1341BB-4A4D-48B5-ACCD-0D3A6DD33C9F}" srcOrd="2" destOrd="0" presId="urn:microsoft.com/office/officeart/2005/8/layout/vList4"/>
    <dgm:cxn modelId="{D9A996B7-D45A-4FA7-B278-8E2D6DEF07BE}" type="presParOf" srcId="{6C1341BB-4A4D-48B5-ACCD-0D3A6DD33C9F}" destId="{CC318319-EC59-435B-AE09-B52BB2C51956}" srcOrd="0" destOrd="0" presId="urn:microsoft.com/office/officeart/2005/8/layout/vList4"/>
    <dgm:cxn modelId="{2CA8DE89-5A95-43E1-9173-EE318ADB760A}" type="presParOf" srcId="{6C1341BB-4A4D-48B5-ACCD-0D3A6DD33C9F}" destId="{9E620F0C-2CD8-48A3-ACCD-AFC21516AA97}" srcOrd="1" destOrd="0" presId="urn:microsoft.com/office/officeart/2005/8/layout/vList4"/>
    <dgm:cxn modelId="{859D5EFA-CB90-4958-8561-18184A213299}" type="presParOf" srcId="{6C1341BB-4A4D-48B5-ACCD-0D3A6DD33C9F}" destId="{D115A63A-43A0-4A95-A300-81B8C2F33E39}" srcOrd="2" destOrd="0" presId="urn:microsoft.com/office/officeart/2005/8/layout/vList4"/>
    <dgm:cxn modelId="{89DDA6DC-938B-4A5A-80F7-10BC9146BDB6}" type="presParOf" srcId="{18F32C7F-FABA-4A82-AF06-C8A2241C2088}" destId="{97C40BAD-D264-400B-8299-F333B281F76C}" srcOrd="3" destOrd="0" presId="urn:microsoft.com/office/officeart/2005/8/layout/vList4"/>
    <dgm:cxn modelId="{02CB9C37-B811-4504-BC57-C7D57895D131}" type="presParOf" srcId="{18F32C7F-FABA-4A82-AF06-C8A2241C2088}" destId="{9B943C99-CED7-4707-A0AA-BC5E91634844}" srcOrd="4" destOrd="0" presId="urn:microsoft.com/office/officeart/2005/8/layout/vList4"/>
    <dgm:cxn modelId="{6A976D38-20BD-4077-A30C-76E5320AE2D0}" type="presParOf" srcId="{9B943C99-CED7-4707-A0AA-BC5E91634844}" destId="{148C139F-01A1-4A4C-B642-A794029F0BFA}" srcOrd="0" destOrd="0" presId="urn:microsoft.com/office/officeart/2005/8/layout/vList4"/>
    <dgm:cxn modelId="{B67CA08F-4EE7-467B-8C83-5EB93056AFAC}" type="presParOf" srcId="{9B943C99-CED7-4707-A0AA-BC5E91634844}" destId="{1DA1348A-AEE4-4C4E-A225-3886437921FF}" srcOrd="1" destOrd="0" presId="urn:microsoft.com/office/officeart/2005/8/layout/vList4"/>
    <dgm:cxn modelId="{CE24C859-3FAD-4CDE-B6ED-A2C6C41E8CF5}" type="presParOf" srcId="{9B943C99-CED7-4707-A0AA-BC5E91634844}" destId="{2068DC52-6BFC-4B2A-AF76-746C5D291CD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14D8ED5-141E-483F-86DD-57ADE8F564EF}" type="doc">
      <dgm:prSet loTypeId="urn:microsoft.com/office/officeart/2005/8/layout/gear1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A6A4437-8CB6-4BBE-8579-B06230B709B9}">
      <dgm:prSet phldrT="[Текст]" custT="1"/>
      <dgm:spPr/>
      <dgm:t>
        <a:bodyPr/>
        <a:lstStyle/>
        <a:p>
          <a:r>
            <a: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Региональный проект       «Чистая вода»</a:t>
          </a:r>
          <a:endParaRPr lang="ru-RU" sz="2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9FA643-DA3B-4210-BCC9-8DF9574A2E73}" type="parTrans" cxnId="{DA77ED2E-60A2-43C1-985A-F5E629DDB1A0}">
      <dgm:prSet/>
      <dgm:spPr/>
      <dgm:t>
        <a:bodyPr/>
        <a:lstStyle/>
        <a:p>
          <a:endParaRPr lang="ru-RU"/>
        </a:p>
      </dgm:t>
    </dgm:pt>
    <dgm:pt modelId="{381218FA-8BD7-4387-AD94-4FDA10EEA772}" type="sibTrans" cxnId="{DA77ED2E-60A2-43C1-985A-F5E629DDB1A0}">
      <dgm:prSet/>
      <dgm:spPr/>
      <dgm:t>
        <a:bodyPr/>
        <a:lstStyle/>
        <a:p>
          <a:endParaRPr lang="ru-RU"/>
        </a:p>
      </dgm:t>
    </dgm:pt>
    <dgm:pt modelId="{4440110A-7DD8-4427-A6F1-1845FDA1B72D}">
      <dgm:prSet phldrT="[Текст]" custT="1"/>
      <dgm:spPr/>
      <dgm:t>
        <a:bodyPr/>
        <a:lstStyle/>
        <a:p>
          <a:pPr algn="l"/>
          <a:r>
            <a:rPr lang="ru-RU" sz="15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Построены и реконструированы крупные объекты питьевого водоснабжения, предусмотренные региональными проектами</a:t>
          </a:r>
          <a:endParaRPr lang="ru-RU" sz="1500" b="1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8858953B-A1F5-40E5-A72D-BAA85B8E90B5}" type="parTrans" cxnId="{4E811D16-4B86-40BB-BE8E-43DC3849FEBF}">
      <dgm:prSet/>
      <dgm:spPr/>
      <dgm:t>
        <a:bodyPr/>
        <a:lstStyle/>
        <a:p>
          <a:endParaRPr lang="ru-RU"/>
        </a:p>
      </dgm:t>
    </dgm:pt>
    <dgm:pt modelId="{D501A4EB-6E6D-44B2-B472-81B3C621B9B3}" type="sibTrans" cxnId="{4E811D16-4B86-40BB-BE8E-43DC3849FEBF}">
      <dgm:prSet/>
      <dgm:spPr/>
      <dgm:t>
        <a:bodyPr/>
        <a:lstStyle/>
        <a:p>
          <a:endParaRPr lang="ru-RU"/>
        </a:p>
      </dgm:t>
    </dgm:pt>
    <dgm:pt modelId="{9B616F4B-8451-47DD-8F35-40B082B5F28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Региональный проект «Сохранение уникальных водных объектов»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9C9831-B3F7-4E32-A880-15D98947585E}" type="parTrans" cxnId="{D2722D83-3F96-41F6-8613-7B799AA262A7}">
      <dgm:prSet/>
      <dgm:spPr/>
      <dgm:t>
        <a:bodyPr/>
        <a:lstStyle/>
        <a:p>
          <a:endParaRPr lang="ru-RU"/>
        </a:p>
      </dgm:t>
    </dgm:pt>
    <dgm:pt modelId="{3D2FDD57-5269-424E-A8A4-62787CB354FA}" type="sibTrans" cxnId="{D2722D83-3F96-41F6-8613-7B799AA262A7}">
      <dgm:prSet/>
      <dgm:spPr/>
      <dgm:t>
        <a:bodyPr/>
        <a:lstStyle/>
        <a:p>
          <a:endParaRPr lang="ru-RU"/>
        </a:p>
      </dgm:t>
    </dgm:pt>
    <dgm:pt modelId="{9BC5CC35-AFF1-4D4B-8D03-8D5CA2E25132}">
      <dgm:prSet phldrT="[Текст]" custT="1"/>
      <dgm:spPr/>
      <dgm:t>
        <a:bodyPr/>
        <a:lstStyle/>
        <a:p>
          <a:pPr algn="l"/>
          <a:r>
            <a:rPr lang="ru-RU" sz="1500" b="1" dirty="0" smtClean="0">
              <a:latin typeface="+mn-lt"/>
              <a:cs typeface="Times New Roman" panose="02020603050405020304" pitchFamily="18" charset="0"/>
            </a:rPr>
            <a:t> 1.</a:t>
          </a:r>
          <a:r>
            <a:rPr lang="ru-RU" sz="15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Протяженность очищенной прибрежной полосы водных объектов</a:t>
          </a:r>
          <a:endParaRPr lang="ru-RU" sz="1500" b="1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50270761-64DC-427B-AE3B-B4E96822DEFD}" type="parTrans" cxnId="{DF7F3F62-4CAD-4AE1-A6F2-EAB0BDC63A3C}">
      <dgm:prSet/>
      <dgm:spPr/>
      <dgm:t>
        <a:bodyPr/>
        <a:lstStyle/>
        <a:p>
          <a:endParaRPr lang="ru-RU"/>
        </a:p>
      </dgm:t>
    </dgm:pt>
    <dgm:pt modelId="{C71A34E4-B307-42F6-9B7B-F6238BB1E970}" type="sibTrans" cxnId="{DF7F3F62-4CAD-4AE1-A6F2-EAB0BDC63A3C}">
      <dgm:prSet/>
      <dgm:spPr/>
      <dgm:t>
        <a:bodyPr/>
        <a:lstStyle/>
        <a:p>
          <a:endParaRPr lang="ru-RU"/>
        </a:p>
      </dgm:t>
    </dgm:pt>
    <dgm:pt modelId="{62EBF95E-D31B-46DD-B1F6-359C86D4C2ED}">
      <dgm:prSet phldrT="[Текст]" custT="1"/>
      <dgm:spPr/>
      <dgm:t>
        <a:bodyPr/>
        <a:lstStyle/>
        <a:p>
          <a:pPr algn="just"/>
          <a:r>
            <a:rPr lang="ru-RU" sz="1500" b="1" i="1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  Целевое значение: с 2020 года по 2024 год –     7 км.</a:t>
          </a:r>
          <a:endParaRPr lang="ru-RU" sz="15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8D40C3F2-AE5A-4941-913F-E0216E762368}" type="parTrans" cxnId="{59F16160-1AF3-470A-A393-A501B44394C4}">
      <dgm:prSet/>
      <dgm:spPr/>
      <dgm:t>
        <a:bodyPr/>
        <a:lstStyle/>
        <a:p>
          <a:endParaRPr lang="ru-RU"/>
        </a:p>
      </dgm:t>
    </dgm:pt>
    <dgm:pt modelId="{6187911F-3179-4096-A277-76637510F36F}" type="sibTrans" cxnId="{59F16160-1AF3-470A-A393-A501B44394C4}">
      <dgm:prSet/>
      <dgm:spPr/>
      <dgm:t>
        <a:bodyPr/>
        <a:lstStyle/>
        <a:p>
          <a:endParaRPr lang="ru-RU"/>
        </a:p>
      </dgm:t>
    </dgm:pt>
    <dgm:pt modelId="{EB60C944-899D-4F1F-B188-8A38510A37C4}">
      <dgm:prSet phldrT="[Текст]" custT="1"/>
      <dgm:spPr/>
      <dgm:t>
        <a:bodyPr/>
        <a:lstStyle/>
        <a:p>
          <a:pPr algn="just"/>
          <a:r>
            <a:rPr lang="ru-RU" sz="1500" b="1" i="1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  Целевое значение: 2020 – 0,810;             2021 – 1,215;    2022 – 1,620; 2023 – 2,025;                2024 – 2,430</a:t>
          </a:r>
          <a:endParaRPr lang="ru-RU" sz="15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071D8AF3-A73C-4D52-A55C-D34BDC1209C1}" type="parTrans" cxnId="{78FCAB66-8B06-42FF-AE5B-A15FB9C33D54}">
      <dgm:prSet/>
      <dgm:spPr/>
      <dgm:t>
        <a:bodyPr/>
        <a:lstStyle/>
        <a:p>
          <a:endParaRPr lang="ru-RU"/>
        </a:p>
      </dgm:t>
    </dgm:pt>
    <dgm:pt modelId="{D2E36017-A4F1-41E4-91E0-AC8459963214}" type="sibTrans" cxnId="{78FCAB66-8B06-42FF-AE5B-A15FB9C33D54}">
      <dgm:prSet/>
      <dgm:spPr/>
      <dgm:t>
        <a:bodyPr/>
        <a:lstStyle/>
        <a:p>
          <a:endParaRPr lang="ru-RU"/>
        </a:p>
      </dgm:t>
    </dgm:pt>
    <dgm:pt modelId="{2B1F7C58-47D9-41B7-96BD-CCD88C530DC2}">
      <dgm:prSet phldrT="[Текст]" custT="1"/>
      <dgm:spPr/>
      <dgm:t>
        <a:bodyPr/>
        <a:lstStyle/>
        <a:p>
          <a:pPr algn="just"/>
          <a:r>
            <a:rPr lang="ru-RU" sz="15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2.Количество населения, вовлеченного    в мероприятия по очистке берегов водных объектов</a:t>
          </a:r>
          <a:endParaRPr lang="ru-RU" sz="15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C9988FBF-25A8-4055-8829-939CAED4FBC8}" type="parTrans" cxnId="{5003EB4C-4120-483D-A01E-F1A00AA16693}">
      <dgm:prSet/>
      <dgm:spPr/>
      <dgm:t>
        <a:bodyPr/>
        <a:lstStyle/>
        <a:p>
          <a:endParaRPr lang="ru-RU"/>
        </a:p>
      </dgm:t>
    </dgm:pt>
    <dgm:pt modelId="{5C64EF83-085E-457A-9AF8-1542F9DACDD1}" type="sibTrans" cxnId="{5003EB4C-4120-483D-A01E-F1A00AA16693}">
      <dgm:prSet/>
      <dgm:spPr/>
      <dgm:t>
        <a:bodyPr/>
        <a:lstStyle/>
        <a:p>
          <a:endParaRPr lang="ru-RU"/>
        </a:p>
      </dgm:t>
    </dgm:pt>
    <dgm:pt modelId="{07491369-7BD1-44BC-B2ED-E945D2BAB450}">
      <dgm:prSet custT="1"/>
      <dgm:spPr/>
      <dgm:t>
        <a:bodyPr/>
        <a:lstStyle/>
        <a:p>
          <a:r>
            <a:rPr lang="ru-RU" sz="1500" b="0" i="1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Сформирован план о местах проведения мероприятий по очистке от мусора берегов и прибрежной акватории водных объектов на территории Нефтеюганского района на 2020 год. </a:t>
          </a:r>
          <a:endParaRPr lang="ru-RU" sz="1500" b="0" i="1" dirty="0">
            <a:solidFill>
              <a:schemeClr val="accent1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F6B14EE1-ACDF-4396-B7B5-A9E96DB082E0}" type="parTrans" cxnId="{CF26D58E-21FB-4887-8C17-6F7C47E1A9F7}">
      <dgm:prSet/>
      <dgm:spPr/>
      <dgm:t>
        <a:bodyPr/>
        <a:lstStyle/>
        <a:p>
          <a:endParaRPr lang="ru-RU"/>
        </a:p>
      </dgm:t>
    </dgm:pt>
    <dgm:pt modelId="{F3824E3F-3F42-41D2-98ED-DD9AC28699D7}" type="sibTrans" cxnId="{CF26D58E-21FB-4887-8C17-6F7C47E1A9F7}">
      <dgm:prSet/>
      <dgm:spPr/>
      <dgm:t>
        <a:bodyPr/>
        <a:lstStyle/>
        <a:p>
          <a:endParaRPr lang="ru-RU"/>
        </a:p>
      </dgm:t>
    </dgm:pt>
    <dgm:pt modelId="{6AE9959D-B320-4ED7-94E4-490DE19E9D43}">
      <dgm:prSet custT="1"/>
      <dgm:spPr/>
      <dgm:t>
        <a:bodyPr/>
        <a:lstStyle/>
        <a:p>
          <a:pPr algn="l"/>
          <a:r>
            <a:rPr lang="ru-RU" sz="1500" b="0" i="1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2020 год:  Заключен муниципальный контракт с ООО «Научно производственный центр промышленной очистки воды" на выполнение проектно-изыскательских работ по реконструкции объекта: "Здание станции 2-го Подъема, ВОС-8000 м3".</a:t>
          </a:r>
        </a:p>
      </dgm:t>
    </dgm:pt>
    <dgm:pt modelId="{60E5B89B-4AA9-4E68-A111-C5904274F654}" type="parTrans" cxnId="{3A07964F-941E-4DBF-9DCA-65C53BFA9C13}">
      <dgm:prSet/>
      <dgm:spPr/>
      <dgm:t>
        <a:bodyPr/>
        <a:lstStyle/>
        <a:p>
          <a:endParaRPr lang="ru-RU"/>
        </a:p>
      </dgm:t>
    </dgm:pt>
    <dgm:pt modelId="{AA39832F-3EB3-41E4-8E29-F1BCC67C2923}" type="sibTrans" cxnId="{3A07964F-941E-4DBF-9DCA-65C53BFA9C13}">
      <dgm:prSet/>
      <dgm:spPr/>
      <dgm:t>
        <a:bodyPr/>
        <a:lstStyle/>
        <a:p>
          <a:endParaRPr lang="ru-RU"/>
        </a:p>
      </dgm:t>
    </dgm:pt>
    <dgm:pt modelId="{F4BA7E48-9EC3-495D-89EE-5E6640E70103}">
      <dgm:prSet phldrT="[Текст]" custT="1"/>
      <dgm:spPr/>
      <dgm:t>
        <a:bodyPr/>
        <a:lstStyle/>
        <a:p>
          <a:pPr algn="just"/>
          <a:r>
            <a:rPr lang="ru-RU" sz="1500" b="1" i="1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(Данный показатель исключили из портфеля проектов «Экология», запрос на изменение № 8 от 11.09.2019 года)</a:t>
          </a:r>
          <a:endParaRPr lang="ru-RU" sz="15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5B1E4191-4D32-40CC-BB68-34A04D6C28CD}" type="sibTrans" cxnId="{F15364D9-1E51-42B6-A008-6AFB8B214876}">
      <dgm:prSet/>
      <dgm:spPr/>
      <dgm:t>
        <a:bodyPr/>
        <a:lstStyle/>
        <a:p>
          <a:endParaRPr lang="ru-RU"/>
        </a:p>
      </dgm:t>
    </dgm:pt>
    <dgm:pt modelId="{E78E8EB6-43A1-4113-A4E1-5B3B36EACC3C}" type="parTrans" cxnId="{F15364D9-1E51-42B6-A008-6AFB8B214876}">
      <dgm:prSet/>
      <dgm:spPr/>
      <dgm:t>
        <a:bodyPr/>
        <a:lstStyle/>
        <a:p>
          <a:endParaRPr lang="ru-RU"/>
        </a:p>
      </dgm:t>
    </dgm:pt>
    <dgm:pt modelId="{C57F2DB0-B613-405F-A88D-2B3FC1D77608}" type="pres">
      <dgm:prSet presAssocID="{914D8ED5-141E-483F-86DD-57ADE8F564EF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95CED5-6B04-478E-9D9E-9A8088FD172A}" type="pres">
      <dgm:prSet presAssocID="{3A6A4437-8CB6-4BBE-8579-B06230B709B9}" presName="gear1" presStyleLbl="node1" presStyleIdx="0" presStyleCnt="2" custScaleX="88935" custScaleY="66191" custLinFactNeighborX="19363" custLinFactNeighborY="-348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065E68-0A84-4A05-A6D0-AB413CD3FC43}" type="pres">
      <dgm:prSet presAssocID="{3A6A4437-8CB6-4BBE-8579-B06230B709B9}" presName="gear1srcNode" presStyleLbl="node1" presStyleIdx="0" presStyleCnt="2"/>
      <dgm:spPr/>
      <dgm:t>
        <a:bodyPr/>
        <a:lstStyle/>
        <a:p>
          <a:endParaRPr lang="ru-RU"/>
        </a:p>
      </dgm:t>
    </dgm:pt>
    <dgm:pt modelId="{F8ADED2E-211A-458E-A256-95599ABE296F}" type="pres">
      <dgm:prSet presAssocID="{3A6A4437-8CB6-4BBE-8579-B06230B709B9}" presName="gear1dstNode" presStyleLbl="node1" presStyleIdx="0" presStyleCnt="2"/>
      <dgm:spPr/>
      <dgm:t>
        <a:bodyPr/>
        <a:lstStyle/>
        <a:p>
          <a:endParaRPr lang="ru-RU"/>
        </a:p>
      </dgm:t>
    </dgm:pt>
    <dgm:pt modelId="{05702473-DA27-48E7-90E0-AB698193CF12}" type="pres">
      <dgm:prSet presAssocID="{3A6A4437-8CB6-4BBE-8579-B06230B709B9}" presName="gear1ch" presStyleLbl="fgAcc1" presStyleIdx="0" presStyleCnt="2" custScaleX="211388" custScaleY="177311" custLinFactNeighborX="44050" custLinFactNeighborY="-43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BEF354-6FFD-41EF-A52F-71DB269CEDD1}" type="pres">
      <dgm:prSet presAssocID="{9B616F4B-8451-47DD-8F35-40B082B5F280}" presName="gear2" presStyleLbl="node1" presStyleIdx="1" presStyleCnt="2" custScaleX="129312" custScaleY="108487" custLinFactX="-3841" custLinFactNeighborX="-100000" custLinFactNeighborY="-474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A972D6-D07A-4A9B-A2BD-D6F9718F7658}" type="pres">
      <dgm:prSet presAssocID="{9B616F4B-8451-47DD-8F35-40B082B5F280}" presName="gear2srcNode" presStyleLbl="node1" presStyleIdx="1" presStyleCnt="2"/>
      <dgm:spPr/>
      <dgm:t>
        <a:bodyPr/>
        <a:lstStyle/>
        <a:p>
          <a:endParaRPr lang="ru-RU"/>
        </a:p>
      </dgm:t>
    </dgm:pt>
    <dgm:pt modelId="{B4056B5A-4AF7-4DAB-9FC8-0B25B453D3D0}" type="pres">
      <dgm:prSet presAssocID="{9B616F4B-8451-47DD-8F35-40B082B5F280}" presName="gear2dstNode" presStyleLbl="node1" presStyleIdx="1" presStyleCnt="2"/>
      <dgm:spPr/>
      <dgm:t>
        <a:bodyPr/>
        <a:lstStyle/>
        <a:p>
          <a:endParaRPr lang="ru-RU"/>
        </a:p>
      </dgm:t>
    </dgm:pt>
    <dgm:pt modelId="{32F0DBF6-BEC6-4B7F-BAE8-0B3DC57D575C}" type="pres">
      <dgm:prSet presAssocID="{9B616F4B-8451-47DD-8F35-40B082B5F280}" presName="gear2ch" presStyleLbl="fgAcc1" presStyleIdx="1" presStyleCnt="2" custScaleX="164104" custScaleY="240001" custLinFactX="-45338" custLinFactY="100000" custLinFactNeighborX="-100000" custLinFactNeighborY="1184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424437-DE8A-4760-82C3-ABF339ACD5E7}" type="pres">
      <dgm:prSet presAssocID="{381218FA-8BD7-4387-AD94-4FDA10EEA772}" presName="connector1" presStyleLbl="sibTrans2D1" presStyleIdx="0" presStyleCnt="2" custFlipHor="0" custScaleX="25393" custScaleY="33394" custLinFactNeighborX="21818" custLinFactNeighborY="-5216"/>
      <dgm:spPr/>
      <dgm:t>
        <a:bodyPr/>
        <a:lstStyle/>
        <a:p>
          <a:endParaRPr lang="ru-RU"/>
        </a:p>
      </dgm:t>
    </dgm:pt>
    <dgm:pt modelId="{A07D444A-3789-4D63-A011-8AE548EBC891}" type="pres">
      <dgm:prSet presAssocID="{3D2FDD57-5269-424E-A8A4-62787CB354FA}" presName="connector2" presStyleLbl="sibTrans2D1" presStyleIdx="1" presStyleCnt="2" custScaleX="77977" custLinFactNeighborX="-89615" custLinFactNeighborY="39657"/>
      <dgm:spPr/>
      <dgm:t>
        <a:bodyPr/>
        <a:lstStyle/>
        <a:p>
          <a:endParaRPr lang="ru-RU"/>
        </a:p>
      </dgm:t>
    </dgm:pt>
  </dgm:ptLst>
  <dgm:cxnLst>
    <dgm:cxn modelId="{81081081-8CF0-4653-8A32-609B430824B2}" type="presOf" srcId="{3A6A4437-8CB6-4BBE-8579-B06230B709B9}" destId="{8095CED5-6B04-478E-9D9E-9A8088FD172A}" srcOrd="0" destOrd="0" presId="urn:microsoft.com/office/officeart/2005/8/layout/gear1"/>
    <dgm:cxn modelId="{04032EF1-6E26-4671-8A85-28B38C1AE346}" type="presOf" srcId="{3D2FDD57-5269-424E-A8A4-62787CB354FA}" destId="{A07D444A-3789-4D63-A011-8AE548EBC891}" srcOrd="0" destOrd="0" presId="urn:microsoft.com/office/officeart/2005/8/layout/gear1"/>
    <dgm:cxn modelId="{CEDC035B-4E2C-484B-9C57-A95117520F5C}" type="presOf" srcId="{9B616F4B-8451-47DD-8F35-40B082B5F280}" destId="{05A972D6-D07A-4A9B-A2BD-D6F9718F7658}" srcOrd="1" destOrd="0" presId="urn:microsoft.com/office/officeart/2005/8/layout/gear1"/>
    <dgm:cxn modelId="{1AD5713D-5CB9-4201-9D37-680C7A0B4EFE}" type="presOf" srcId="{EB60C944-899D-4F1F-B188-8A38510A37C4}" destId="{32F0DBF6-BEC6-4B7F-BAE8-0B3DC57D575C}" srcOrd="0" destOrd="3" presId="urn:microsoft.com/office/officeart/2005/8/layout/gear1"/>
    <dgm:cxn modelId="{A36F39CE-8E4E-4254-A993-6995D5B4FA79}" type="presOf" srcId="{07491369-7BD1-44BC-B2ED-E945D2BAB450}" destId="{32F0DBF6-BEC6-4B7F-BAE8-0B3DC57D575C}" srcOrd="0" destOrd="4" presId="urn:microsoft.com/office/officeart/2005/8/layout/gear1"/>
    <dgm:cxn modelId="{538EDECC-A6E3-463D-8602-521205DC6531}" type="presOf" srcId="{6AE9959D-B320-4ED7-94E4-490DE19E9D43}" destId="{05702473-DA27-48E7-90E0-AB698193CF12}" srcOrd="0" destOrd="2" presId="urn:microsoft.com/office/officeart/2005/8/layout/gear1"/>
    <dgm:cxn modelId="{D1751B3E-27FB-4B5D-96C2-7A7F36C5D418}" type="presOf" srcId="{3A6A4437-8CB6-4BBE-8579-B06230B709B9}" destId="{F8ADED2E-211A-458E-A256-95599ABE296F}" srcOrd="2" destOrd="0" presId="urn:microsoft.com/office/officeart/2005/8/layout/gear1"/>
    <dgm:cxn modelId="{5003EB4C-4120-483D-A01E-F1A00AA16693}" srcId="{9B616F4B-8451-47DD-8F35-40B082B5F280}" destId="{2B1F7C58-47D9-41B7-96BD-CCD88C530DC2}" srcOrd="2" destOrd="0" parTransId="{C9988FBF-25A8-4055-8829-939CAED4FBC8}" sibTransId="{5C64EF83-085E-457A-9AF8-1542F9DACDD1}"/>
    <dgm:cxn modelId="{F15364D9-1E51-42B6-A008-6AFB8B214876}" srcId="{3A6A4437-8CB6-4BBE-8579-B06230B709B9}" destId="{F4BA7E48-9EC3-495D-89EE-5E6640E70103}" srcOrd="1" destOrd="0" parTransId="{E78E8EB6-43A1-4113-A4E1-5B3B36EACC3C}" sibTransId="{5B1E4191-4D32-40CC-BB68-34A04D6C28CD}"/>
    <dgm:cxn modelId="{72FE2FD9-BD2A-46CE-BB24-100E37DE9BF8}" type="presOf" srcId="{9B616F4B-8451-47DD-8F35-40B082B5F280}" destId="{CDBEF354-6FFD-41EF-A52F-71DB269CEDD1}" srcOrd="0" destOrd="0" presId="urn:microsoft.com/office/officeart/2005/8/layout/gear1"/>
    <dgm:cxn modelId="{E6EC6E37-30E9-40E6-8AF5-C4840F3F18D6}" type="presOf" srcId="{2B1F7C58-47D9-41B7-96BD-CCD88C530DC2}" destId="{32F0DBF6-BEC6-4B7F-BAE8-0B3DC57D575C}" srcOrd="0" destOrd="2" presId="urn:microsoft.com/office/officeart/2005/8/layout/gear1"/>
    <dgm:cxn modelId="{CF26D58E-21FB-4887-8C17-6F7C47E1A9F7}" srcId="{9B616F4B-8451-47DD-8F35-40B082B5F280}" destId="{07491369-7BD1-44BC-B2ED-E945D2BAB450}" srcOrd="4" destOrd="0" parTransId="{F6B14EE1-ACDF-4396-B7B5-A9E96DB082E0}" sibTransId="{F3824E3F-3F42-41D2-98ED-DD9AC28699D7}"/>
    <dgm:cxn modelId="{D2722D83-3F96-41F6-8613-7B799AA262A7}" srcId="{914D8ED5-141E-483F-86DD-57ADE8F564EF}" destId="{9B616F4B-8451-47DD-8F35-40B082B5F280}" srcOrd="1" destOrd="0" parTransId="{799C9831-B3F7-4E32-A880-15D98947585E}" sibTransId="{3D2FDD57-5269-424E-A8A4-62787CB354FA}"/>
    <dgm:cxn modelId="{78FCAB66-8B06-42FF-AE5B-A15FB9C33D54}" srcId="{9B616F4B-8451-47DD-8F35-40B082B5F280}" destId="{EB60C944-899D-4F1F-B188-8A38510A37C4}" srcOrd="3" destOrd="0" parTransId="{071D8AF3-A73C-4D52-A55C-D34BDC1209C1}" sibTransId="{D2E36017-A4F1-41E4-91E0-AC8459963214}"/>
    <dgm:cxn modelId="{DA77ED2E-60A2-43C1-985A-F5E629DDB1A0}" srcId="{914D8ED5-141E-483F-86DD-57ADE8F564EF}" destId="{3A6A4437-8CB6-4BBE-8579-B06230B709B9}" srcOrd="0" destOrd="0" parTransId="{7B9FA643-DA3B-4210-BCC9-8DF9574A2E73}" sibTransId="{381218FA-8BD7-4387-AD94-4FDA10EEA772}"/>
    <dgm:cxn modelId="{444B6176-3E4C-4F30-914D-E306D43A410D}" type="presOf" srcId="{3A6A4437-8CB6-4BBE-8579-B06230B709B9}" destId="{11065E68-0A84-4A05-A6D0-AB413CD3FC43}" srcOrd="1" destOrd="0" presId="urn:microsoft.com/office/officeart/2005/8/layout/gear1"/>
    <dgm:cxn modelId="{7BA3AFBE-D255-4D4E-A0D2-AD4F5A3B8B16}" type="presOf" srcId="{9B616F4B-8451-47DD-8F35-40B082B5F280}" destId="{B4056B5A-4AF7-4DAB-9FC8-0B25B453D3D0}" srcOrd="2" destOrd="0" presId="urn:microsoft.com/office/officeart/2005/8/layout/gear1"/>
    <dgm:cxn modelId="{59F16160-1AF3-470A-A393-A501B44394C4}" srcId="{9B616F4B-8451-47DD-8F35-40B082B5F280}" destId="{62EBF95E-D31B-46DD-B1F6-359C86D4C2ED}" srcOrd="1" destOrd="0" parTransId="{8D40C3F2-AE5A-4941-913F-E0216E762368}" sibTransId="{6187911F-3179-4096-A277-76637510F36F}"/>
    <dgm:cxn modelId="{4E811D16-4B86-40BB-BE8E-43DC3849FEBF}" srcId="{3A6A4437-8CB6-4BBE-8579-B06230B709B9}" destId="{4440110A-7DD8-4427-A6F1-1845FDA1B72D}" srcOrd="0" destOrd="0" parTransId="{8858953B-A1F5-40E5-A72D-BAA85B8E90B5}" sibTransId="{D501A4EB-6E6D-44B2-B472-81B3C621B9B3}"/>
    <dgm:cxn modelId="{DF7F3F62-4CAD-4AE1-A6F2-EAB0BDC63A3C}" srcId="{9B616F4B-8451-47DD-8F35-40B082B5F280}" destId="{9BC5CC35-AFF1-4D4B-8D03-8D5CA2E25132}" srcOrd="0" destOrd="0" parTransId="{50270761-64DC-427B-AE3B-B4E96822DEFD}" sibTransId="{C71A34E4-B307-42F6-9B7B-F6238BB1E970}"/>
    <dgm:cxn modelId="{3284DB7D-E678-4BEE-809F-993FEF3E2FF4}" type="presOf" srcId="{9BC5CC35-AFF1-4D4B-8D03-8D5CA2E25132}" destId="{32F0DBF6-BEC6-4B7F-BAE8-0B3DC57D575C}" srcOrd="0" destOrd="0" presId="urn:microsoft.com/office/officeart/2005/8/layout/gear1"/>
    <dgm:cxn modelId="{56E0865B-D702-4DCD-B4AB-0E9598834B04}" type="presOf" srcId="{914D8ED5-141E-483F-86DD-57ADE8F564EF}" destId="{C57F2DB0-B613-405F-A88D-2B3FC1D77608}" srcOrd="0" destOrd="0" presId="urn:microsoft.com/office/officeart/2005/8/layout/gear1"/>
    <dgm:cxn modelId="{3A07964F-941E-4DBF-9DCA-65C53BFA9C13}" srcId="{3A6A4437-8CB6-4BBE-8579-B06230B709B9}" destId="{6AE9959D-B320-4ED7-94E4-490DE19E9D43}" srcOrd="2" destOrd="0" parTransId="{60E5B89B-4AA9-4E68-A111-C5904274F654}" sibTransId="{AA39832F-3EB3-41E4-8E29-F1BCC67C2923}"/>
    <dgm:cxn modelId="{1790FBB9-230D-4682-BDAB-340F5F5FF545}" type="presOf" srcId="{F4BA7E48-9EC3-495D-89EE-5E6640E70103}" destId="{05702473-DA27-48E7-90E0-AB698193CF12}" srcOrd="0" destOrd="1" presId="urn:microsoft.com/office/officeart/2005/8/layout/gear1"/>
    <dgm:cxn modelId="{D1572B17-DD27-4A7C-9D79-A815E142DD75}" type="presOf" srcId="{62EBF95E-D31B-46DD-B1F6-359C86D4C2ED}" destId="{32F0DBF6-BEC6-4B7F-BAE8-0B3DC57D575C}" srcOrd="0" destOrd="1" presId="urn:microsoft.com/office/officeart/2005/8/layout/gear1"/>
    <dgm:cxn modelId="{66787DBC-CC8C-40BE-BBFA-45651A197162}" type="presOf" srcId="{4440110A-7DD8-4427-A6F1-1845FDA1B72D}" destId="{05702473-DA27-48E7-90E0-AB698193CF12}" srcOrd="0" destOrd="0" presId="urn:microsoft.com/office/officeart/2005/8/layout/gear1"/>
    <dgm:cxn modelId="{6A9C2981-9309-41A9-8953-5527F63E98E9}" type="presOf" srcId="{381218FA-8BD7-4387-AD94-4FDA10EEA772}" destId="{72424437-DE8A-4760-82C3-ABF339ACD5E7}" srcOrd="0" destOrd="0" presId="urn:microsoft.com/office/officeart/2005/8/layout/gear1"/>
    <dgm:cxn modelId="{FDD9B314-064E-42F7-8AE9-EE2277C48AB6}" type="presParOf" srcId="{C57F2DB0-B613-405F-A88D-2B3FC1D77608}" destId="{8095CED5-6B04-478E-9D9E-9A8088FD172A}" srcOrd="0" destOrd="0" presId="urn:microsoft.com/office/officeart/2005/8/layout/gear1"/>
    <dgm:cxn modelId="{485D4115-6A2B-432C-BAC5-A826EDA758C0}" type="presParOf" srcId="{C57F2DB0-B613-405F-A88D-2B3FC1D77608}" destId="{11065E68-0A84-4A05-A6D0-AB413CD3FC43}" srcOrd="1" destOrd="0" presId="urn:microsoft.com/office/officeart/2005/8/layout/gear1"/>
    <dgm:cxn modelId="{ECE8DEC3-7219-404F-A254-BE75C522EFBF}" type="presParOf" srcId="{C57F2DB0-B613-405F-A88D-2B3FC1D77608}" destId="{F8ADED2E-211A-458E-A256-95599ABE296F}" srcOrd="2" destOrd="0" presId="urn:microsoft.com/office/officeart/2005/8/layout/gear1"/>
    <dgm:cxn modelId="{BBB80CFB-1F0E-4469-9C1F-998E9BC67CCE}" type="presParOf" srcId="{C57F2DB0-B613-405F-A88D-2B3FC1D77608}" destId="{05702473-DA27-48E7-90E0-AB698193CF12}" srcOrd="3" destOrd="0" presId="urn:microsoft.com/office/officeart/2005/8/layout/gear1"/>
    <dgm:cxn modelId="{53195645-09C5-42F2-9345-C16937D3F634}" type="presParOf" srcId="{C57F2DB0-B613-405F-A88D-2B3FC1D77608}" destId="{CDBEF354-6FFD-41EF-A52F-71DB269CEDD1}" srcOrd="4" destOrd="0" presId="urn:microsoft.com/office/officeart/2005/8/layout/gear1"/>
    <dgm:cxn modelId="{7A107782-32C1-4F37-9A7E-6AC11AF4627A}" type="presParOf" srcId="{C57F2DB0-B613-405F-A88D-2B3FC1D77608}" destId="{05A972D6-D07A-4A9B-A2BD-D6F9718F7658}" srcOrd="5" destOrd="0" presId="urn:microsoft.com/office/officeart/2005/8/layout/gear1"/>
    <dgm:cxn modelId="{D9D4076B-9ABF-4E1A-9B61-AB69C992E188}" type="presParOf" srcId="{C57F2DB0-B613-405F-A88D-2B3FC1D77608}" destId="{B4056B5A-4AF7-4DAB-9FC8-0B25B453D3D0}" srcOrd="6" destOrd="0" presId="urn:microsoft.com/office/officeart/2005/8/layout/gear1"/>
    <dgm:cxn modelId="{31D95E58-99B4-405D-9629-D8980D915A1C}" type="presParOf" srcId="{C57F2DB0-B613-405F-A88D-2B3FC1D77608}" destId="{32F0DBF6-BEC6-4B7F-BAE8-0B3DC57D575C}" srcOrd="7" destOrd="0" presId="urn:microsoft.com/office/officeart/2005/8/layout/gear1"/>
    <dgm:cxn modelId="{149FB9F2-1C73-4FFB-823A-CA07CC4BE089}" type="presParOf" srcId="{C57F2DB0-B613-405F-A88D-2B3FC1D77608}" destId="{72424437-DE8A-4760-82C3-ABF339ACD5E7}" srcOrd="8" destOrd="0" presId="urn:microsoft.com/office/officeart/2005/8/layout/gear1"/>
    <dgm:cxn modelId="{7CCC3E29-80DE-4DB2-B97A-6AAA345535F3}" type="presParOf" srcId="{C57F2DB0-B613-405F-A88D-2B3FC1D77608}" destId="{A07D444A-3789-4D63-A011-8AE548EBC891}" srcOrd="9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E803833-9D7C-46D1-AF1C-266EEF6DC766}" type="doc">
      <dgm:prSet loTypeId="urn:microsoft.com/office/officeart/2005/8/layout/pList2" loCatId="list" qsTypeId="urn:microsoft.com/office/officeart/2005/8/quickstyle/simple2" qsCatId="simple" csTypeId="urn:microsoft.com/office/officeart/2005/8/colors/accent1_5" csCatId="accent1" phldr="1"/>
      <dgm:spPr/>
    </dgm:pt>
    <dgm:pt modelId="{2FBBFEFF-3231-42ED-95B2-D1B4C603EFB7}">
      <dgm:prSet phldrT="[Текст]" custT="1"/>
      <dgm:spPr/>
      <dgm:t>
        <a:bodyPr/>
        <a:lstStyle/>
        <a:p>
          <a:r>
            <a:rPr lang="ru-RU" sz="1600" b="1" dirty="0" smtClean="0">
              <a:latin typeface="+mn-lt"/>
              <a:cs typeface="Times New Roman" panose="02020603050405020304" pitchFamily="18" charset="0"/>
            </a:rPr>
            <a:t>Региональный проект</a:t>
          </a:r>
        </a:p>
        <a:p>
          <a:r>
            <a:rPr lang="ru-RU" sz="1600" b="1" dirty="0" smtClean="0">
              <a:latin typeface="+mn-lt"/>
              <a:cs typeface="Times New Roman" panose="02020603050405020304" pitchFamily="18" charset="0"/>
            </a:rPr>
            <a:t> «Расширение доступа субъектов МСП к финансовой поддержке, в том числе к льготному финансированию» </a:t>
          </a:r>
        </a:p>
        <a:p>
          <a:r>
            <a:rPr lang="ru-RU" sz="1500" b="1" dirty="0" smtClean="0">
              <a:latin typeface="+mn-lt"/>
              <a:cs typeface="Times New Roman" panose="02020603050405020304" pitchFamily="18" charset="0"/>
            </a:rPr>
            <a:t>(показатели не установлены)</a:t>
          </a:r>
          <a:endParaRPr lang="ru-RU" sz="1500" b="1" dirty="0">
            <a:latin typeface="+mn-lt"/>
            <a:cs typeface="Times New Roman" panose="02020603050405020304" pitchFamily="18" charset="0"/>
          </a:endParaRPr>
        </a:p>
      </dgm:t>
    </dgm:pt>
    <dgm:pt modelId="{F7BC7863-2C03-4550-B57E-D491F8743634}" type="parTrans" cxnId="{A1A756AA-DB91-4DB9-BBEC-104EA92D64D6}">
      <dgm:prSet/>
      <dgm:spPr/>
      <dgm:t>
        <a:bodyPr/>
        <a:lstStyle/>
        <a:p>
          <a:endParaRPr lang="ru-RU"/>
        </a:p>
      </dgm:t>
    </dgm:pt>
    <dgm:pt modelId="{C7910075-8ADC-4B56-8120-FDE99E8AD211}" type="sibTrans" cxnId="{A1A756AA-DB91-4DB9-BBEC-104EA92D64D6}">
      <dgm:prSet/>
      <dgm:spPr/>
      <dgm:t>
        <a:bodyPr/>
        <a:lstStyle/>
        <a:p>
          <a:endParaRPr lang="ru-RU"/>
        </a:p>
      </dgm:t>
    </dgm:pt>
    <dgm:pt modelId="{16C0C30B-16D4-41B7-8CCC-84D2676F521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latin typeface="+mn-lt"/>
              <a:cs typeface="Times New Roman" panose="02020603050405020304" pitchFamily="18" charset="0"/>
            </a:rPr>
            <a:t>Региональный проект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latin typeface="+mn-lt"/>
              <a:cs typeface="Times New Roman" panose="02020603050405020304" pitchFamily="18" charset="0"/>
            </a:rPr>
            <a:t>«Популяризация предпринимательства»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dirty="0" smtClean="0">
              <a:latin typeface="+mn-lt"/>
              <a:cs typeface="Times New Roman" panose="02020603050405020304" pitchFamily="18" charset="0"/>
            </a:rPr>
            <a:t>(показатели не установлены)</a:t>
          </a:r>
          <a:endParaRPr lang="ru-RU" sz="1500" b="1" dirty="0">
            <a:latin typeface="+mn-lt"/>
            <a:cs typeface="Times New Roman" panose="02020603050405020304" pitchFamily="18" charset="0"/>
          </a:endParaRPr>
        </a:p>
      </dgm:t>
    </dgm:pt>
    <dgm:pt modelId="{4D2AC068-F29A-41F0-98E8-1843B3C0A9A9}" type="parTrans" cxnId="{6447E69F-F963-4935-A1B5-9856ECCCFCE2}">
      <dgm:prSet/>
      <dgm:spPr/>
      <dgm:t>
        <a:bodyPr/>
        <a:lstStyle/>
        <a:p>
          <a:endParaRPr lang="ru-RU"/>
        </a:p>
      </dgm:t>
    </dgm:pt>
    <dgm:pt modelId="{1B9AF4B0-11B8-4132-BAAF-AB80B540FAB8}" type="sibTrans" cxnId="{6447E69F-F963-4935-A1B5-9856ECCCFCE2}">
      <dgm:prSet/>
      <dgm:spPr/>
      <dgm:t>
        <a:bodyPr/>
        <a:lstStyle/>
        <a:p>
          <a:endParaRPr lang="ru-RU"/>
        </a:p>
      </dgm:t>
    </dgm:pt>
    <dgm:pt modelId="{7CDD45C8-2882-4A1A-82B8-374BCD313A36}" type="pres">
      <dgm:prSet presAssocID="{CE803833-9D7C-46D1-AF1C-266EEF6DC766}" presName="Name0" presStyleCnt="0">
        <dgm:presLayoutVars>
          <dgm:dir/>
          <dgm:resizeHandles val="exact"/>
        </dgm:presLayoutVars>
      </dgm:prSet>
      <dgm:spPr/>
    </dgm:pt>
    <dgm:pt modelId="{9B298C79-4417-4F6D-A91A-E11FA597489C}" type="pres">
      <dgm:prSet presAssocID="{CE803833-9D7C-46D1-AF1C-266EEF6DC766}" presName="bkgdShp" presStyleLbl="alignAccFollowNode1" presStyleIdx="0" presStyleCnt="1"/>
      <dgm:spPr/>
    </dgm:pt>
    <dgm:pt modelId="{48814995-6E5D-4F45-8A56-7C68CB5E706A}" type="pres">
      <dgm:prSet presAssocID="{CE803833-9D7C-46D1-AF1C-266EEF6DC766}" presName="linComp" presStyleCnt="0"/>
      <dgm:spPr/>
    </dgm:pt>
    <dgm:pt modelId="{448F5AC9-A186-44CD-AA0E-1F28C8658FDA}" type="pres">
      <dgm:prSet presAssocID="{2FBBFEFF-3231-42ED-95B2-D1B4C603EFB7}" presName="compNode" presStyleCnt="0"/>
      <dgm:spPr/>
    </dgm:pt>
    <dgm:pt modelId="{50C696CC-9A2C-4722-B97C-AD10F69477FB}" type="pres">
      <dgm:prSet presAssocID="{2FBBFEFF-3231-42ED-95B2-D1B4C603EFB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9AB40D-DCFF-4D12-B66B-5453038D1BE2}" type="pres">
      <dgm:prSet presAssocID="{2FBBFEFF-3231-42ED-95B2-D1B4C603EFB7}" presName="invisiNode" presStyleLbl="node1" presStyleIdx="0" presStyleCnt="2"/>
      <dgm:spPr/>
    </dgm:pt>
    <dgm:pt modelId="{9A001D49-1C50-43EC-9B65-536F2EC086BB}" type="pres">
      <dgm:prSet presAssocID="{2FBBFEFF-3231-42ED-95B2-D1B4C603EFB7}" presName="imagNode" presStyleLbl="fgImgPlace1" presStyleIdx="0" presStyleCnt="2" custScaleX="95138" custScaleY="132341" custLinFactNeighborX="764" custLinFactNeighborY="-239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D9036312-155E-439E-9E6A-12C359A12FBB}" type="pres">
      <dgm:prSet presAssocID="{C7910075-8ADC-4B56-8120-FDE99E8AD21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3E6F094-A25B-4305-8561-091DB72BC3FA}" type="pres">
      <dgm:prSet presAssocID="{16C0C30B-16D4-41B7-8CCC-84D2676F5215}" presName="compNode" presStyleCnt="0"/>
      <dgm:spPr/>
    </dgm:pt>
    <dgm:pt modelId="{A08ABF4B-941E-42F1-A2FC-23A5C143B60F}" type="pres">
      <dgm:prSet presAssocID="{16C0C30B-16D4-41B7-8CCC-84D2676F5215}" presName="node" presStyleLbl="node1" presStyleIdx="1" presStyleCnt="2" custLinFactNeighborX="-385" custLinFactNeighborY="1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90C1EF-E42A-4AC9-A380-548F85CA0072}" type="pres">
      <dgm:prSet presAssocID="{16C0C30B-16D4-41B7-8CCC-84D2676F5215}" presName="invisiNode" presStyleLbl="node1" presStyleIdx="1" presStyleCnt="2"/>
      <dgm:spPr/>
    </dgm:pt>
    <dgm:pt modelId="{BF7CECB1-FAC2-4A61-BEEC-C8D77AE1EE67}" type="pres">
      <dgm:prSet presAssocID="{16C0C30B-16D4-41B7-8CCC-84D2676F5215}" presName="imagNode" presStyleLbl="fgImgPlace1" presStyleIdx="1" presStyleCnt="2" custScaleY="13234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</dgm:ptLst>
  <dgm:cxnLst>
    <dgm:cxn modelId="{6447E69F-F963-4935-A1B5-9856ECCCFCE2}" srcId="{CE803833-9D7C-46D1-AF1C-266EEF6DC766}" destId="{16C0C30B-16D4-41B7-8CCC-84D2676F5215}" srcOrd="1" destOrd="0" parTransId="{4D2AC068-F29A-41F0-98E8-1843B3C0A9A9}" sibTransId="{1B9AF4B0-11B8-4132-BAAF-AB80B540FAB8}"/>
    <dgm:cxn modelId="{2008F87D-33DB-4988-B952-4EE370EB796D}" type="presOf" srcId="{2FBBFEFF-3231-42ED-95B2-D1B4C603EFB7}" destId="{50C696CC-9A2C-4722-B97C-AD10F69477FB}" srcOrd="0" destOrd="0" presId="urn:microsoft.com/office/officeart/2005/8/layout/pList2"/>
    <dgm:cxn modelId="{979C6F7E-4E0B-406F-84BE-20DAE67E0046}" type="presOf" srcId="{16C0C30B-16D4-41B7-8CCC-84D2676F5215}" destId="{A08ABF4B-941E-42F1-A2FC-23A5C143B60F}" srcOrd="0" destOrd="0" presId="urn:microsoft.com/office/officeart/2005/8/layout/pList2"/>
    <dgm:cxn modelId="{378116A2-B887-4CCC-A1C0-E581D3C06CB4}" type="presOf" srcId="{CE803833-9D7C-46D1-AF1C-266EEF6DC766}" destId="{7CDD45C8-2882-4A1A-82B8-374BCD313A36}" srcOrd="0" destOrd="0" presId="urn:microsoft.com/office/officeart/2005/8/layout/pList2"/>
    <dgm:cxn modelId="{A1A756AA-DB91-4DB9-BBEC-104EA92D64D6}" srcId="{CE803833-9D7C-46D1-AF1C-266EEF6DC766}" destId="{2FBBFEFF-3231-42ED-95B2-D1B4C603EFB7}" srcOrd="0" destOrd="0" parTransId="{F7BC7863-2C03-4550-B57E-D491F8743634}" sibTransId="{C7910075-8ADC-4B56-8120-FDE99E8AD211}"/>
    <dgm:cxn modelId="{38B58CD8-2553-4084-862F-268BAB0E259C}" type="presOf" srcId="{C7910075-8ADC-4B56-8120-FDE99E8AD211}" destId="{D9036312-155E-439E-9E6A-12C359A12FBB}" srcOrd="0" destOrd="0" presId="urn:microsoft.com/office/officeart/2005/8/layout/pList2"/>
    <dgm:cxn modelId="{D2D0B61A-DD92-49FB-8E8A-F27059EB355A}" type="presParOf" srcId="{7CDD45C8-2882-4A1A-82B8-374BCD313A36}" destId="{9B298C79-4417-4F6D-A91A-E11FA597489C}" srcOrd="0" destOrd="0" presId="urn:microsoft.com/office/officeart/2005/8/layout/pList2"/>
    <dgm:cxn modelId="{520B6560-7AF3-475B-921E-2CE9C631DBFB}" type="presParOf" srcId="{7CDD45C8-2882-4A1A-82B8-374BCD313A36}" destId="{48814995-6E5D-4F45-8A56-7C68CB5E706A}" srcOrd="1" destOrd="0" presId="urn:microsoft.com/office/officeart/2005/8/layout/pList2"/>
    <dgm:cxn modelId="{FF904C61-AF22-48B9-B9DA-6B8CBF0F3BA9}" type="presParOf" srcId="{48814995-6E5D-4F45-8A56-7C68CB5E706A}" destId="{448F5AC9-A186-44CD-AA0E-1F28C8658FDA}" srcOrd="0" destOrd="0" presId="urn:microsoft.com/office/officeart/2005/8/layout/pList2"/>
    <dgm:cxn modelId="{5A212371-4B8D-4E48-8E7E-0086F0433004}" type="presParOf" srcId="{448F5AC9-A186-44CD-AA0E-1F28C8658FDA}" destId="{50C696CC-9A2C-4722-B97C-AD10F69477FB}" srcOrd="0" destOrd="0" presId="urn:microsoft.com/office/officeart/2005/8/layout/pList2"/>
    <dgm:cxn modelId="{1EC5C226-3DC5-44E8-BEFB-2D11D3A8B0CD}" type="presParOf" srcId="{448F5AC9-A186-44CD-AA0E-1F28C8658FDA}" destId="{D79AB40D-DCFF-4D12-B66B-5453038D1BE2}" srcOrd="1" destOrd="0" presId="urn:microsoft.com/office/officeart/2005/8/layout/pList2"/>
    <dgm:cxn modelId="{D5FACF7E-338B-4043-AEC8-DC96EF217293}" type="presParOf" srcId="{448F5AC9-A186-44CD-AA0E-1F28C8658FDA}" destId="{9A001D49-1C50-43EC-9B65-536F2EC086BB}" srcOrd="2" destOrd="0" presId="urn:microsoft.com/office/officeart/2005/8/layout/pList2"/>
    <dgm:cxn modelId="{F7536B06-35DF-416E-AA97-D73CBA08BEBB}" type="presParOf" srcId="{48814995-6E5D-4F45-8A56-7C68CB5E706A}" destId="{D9036312-155E-439E-9E6A-12C359A12FBB}" srcOrd="1" destOrd="0" presId="urn:microsoft.com/office/officeart/2005/8/layout/pList2"/>
    <dgm:cxn modelId="{51F3E103-C56C-4F0D-8C8D-278F2CE54A98}" type="presParOf" srcId="{48814995-6E5D-4F45-8A56-7C68CB5E706A}" destId="{23E6F094-A25B-4305-8561-091DB72BC3FA}" srcOrd="2" destOrd="0" presId="urn:microsoft.com/office/officeart/2005/8/layout/pList2"/>
    <dgm:cxn modelId="{35350CEF-63A8-4D6C-8D0D-85BD6F31FB96}" type="presParOf" srcId="{23E6F094-A25B-4305-8561-091DB72BC3FA}" destId="{A08ABF4B-941E-42F1-A2FC-23A5C143B60F}" srcOrd="0" destOrd="0" presId="urn:microsoft.com/office/officeart/2005/8/layout/pList2"/>
    <dgm:cxn modelId="{929F9029-8141-48C5-B841-3F235A53088E}" type="presParOf" srcId="{23E6F094-A25B-4305-8561-091DB72BC3FA}" destId="{1790C1EF-E42A-4AC9-A380-548F85CA0072}" srcOrd="1" destOrd="0" presId="urn:microsoft.com/office/officeart/2005/8/layout/pList2"/>
    <dgm:cxn modelId="{C4ECED8F-5229-4B79-A793-2199B7563FA1}" type="presParOf" srcId="{23E6F094-A25B-4305-8561-091DB72BC3FA}" destId="{BF7CECB1-FAC2-4A61-BEEC-C8D77AE1EE6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DE163D7-2133-47BA-A860-87A08E02B15C}" type="doc">
      <dgm:prSet loTypeId="urn:microsoft.com/office/officeart/2005/8/layout/vList6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50F233-A049-4E21-BF3D-A91A22F6BC3B}">
      <dgm:prSet phldrT="[Текст]"/>
      <dgm:spPr/>
      <dgm:t>
        <a:bodyPr/>
        <a:lstStyle/>
        <a:p>
          <a:r>
            <a:rPr lang="ru-RU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rPr>
            <a:t>Региональный проект</a:t>
          </a:r>
        </a:p>
        <a:p>
          <a:r>
            <a:rPr lang="ru-RU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rPr>
            <a:t>«Культурная среда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rPr>
            <a:t>»</a:t>
          </a:r>
          <a:endParaRPr lang="ru-RU" dirty="0"/>
        </a:p>
      </dgm:t>
    </dgm:pt>
    <dgm:pt modelId="{76F7320C-40CA-466E-B299-DF252D0909FB}" type="parTrans" cxnId="{D59C2EED-C0E3-493D-AD9D-7C8F8C7A9478}">
      <dgm:prSet/>
      <dgm:spPr/>
      <dgm:t>
        <a:bodyPr/>
        <a:lstStyle/>
        <a:p>
          <a:endParaRPr lang="ru-RU"/>
        </a:p>
      </dgm:t>
    </dgm:pt>
    <dgm:pt modelId="{0E820267-4F20-4D7E-8522-577E9B9C443C}" type="sibTrans" cxnId="{D59C2EED-C0E3-493D-AD9D-7C8F8C7A9478}">
      <dgm:prSet/>
      <dgm:spPr/>
      <dgm:t>
        <a:bodyPr/>
        <a:lstStyle/>
        <a:p>
          <a:endParaRPr lang="ru-RU"/>
        </a:p>
      </dgm:t>
    </dgm:pt>
    <dgm:pt modelId="{4CA7FACC-67FB-4009-98CF-A52FF667B293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rPr>
            <a:t>Региональный проект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rPr>
            <a:t>«Творческие люди» </a:t>
          </a:r>
        </a:p>
        <a:p>
          <a:pPr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E0D1A68A-B276-4EEF-AC4D-DDBFAA4E0B08}" type="parTrans" cxnId="{97DB3C16-7697-416A-B156-94DBC3115A41}">
      <dgm:prSet/>
      <dgm:spPr/>
      <dgm:t>
        <a:bodyPr/>
        <a:lstStyle/>
        <a:p>
          <a:endParaRPr lang="ru-RU"/>
        </a:p>
      </dgm:t>
    </dgm:pt>
    <dgm:pt modelId="{B85FAE4B-3B26-4877-82BA-F3276953EC1E}" type="sibTrans" cxnId="{97DB3C16-7697-416A-B156-94DBC3115A41}">
      <dgm:prSet/>
      <dgm:spPr/>
      <dgm:t>
        <a:bodyPr/>
        <a:lstStyle/>
        <a:p>
          <a:endParaRPr lang="ru-RU"/>
        </a:p>
      </dgm:t>
    </dgm:pt>
    <dgm:pt modelId="{E065D5A8-F88C-4B7F-B6C5-1EF660A28226}">
      <dgm:prSet phldrT="[Текст]" custT="1"/>
      <dgm:spPr/>
      <dgm:t>
        <a:bodyPr/>
        <a:lstStyle/>
        <a:p>
          <a:r>
            <a:rPr lang="ru-RU" sz="1400" b="1" dirty="0" smtClean="0"/>
            <a:t>Количество специалистов, прошедших повышение квалификации на базе Центров непрерывного образования, единиц</a:t>
          </a:r>
          <a:endParaRPr lang="ru-RU" sz="1400" b="1" dirty="0"/>
        </a:p>
      </dgm:t>
    </dgm:pt>
    <dgm:pt modelId="{D4860F1E-A222-4ABC-8932-02D915C5AB45}" type="parTrans" cxnId="{DD6A5085-312C-4B56-93F7-49D72AD2DA9D}">
      <dgm:prSet/>
      <dgm:spPr/>
      <dgm:t>
        <a:bodyPr/>
        <a:lstStyle/>
        <a:p>
          <a:endParaRPr lang="ru-RU"/>
        </a:p>
      </dgm:t>
    </dgm:pt>
    <dgm:pt modelId="{E3C64BC5-C6ED-404E-8512-0368FAB3AE6F}" type="sibTrans" cxnId="{DD6A5085-312C-4B56-93F7-49D72AD2DA9D}">
      <dgm:prSet/>
      <dgm:spPr/>
      <dgm:t>
        <a:bodyPr/>
        <a:lstStyle/>
        <a:p>
          <a:endParaRPr lang="ru-RU"/>
        </a:p>
      </dgm:t>
    </dgm:pt>
    <dgm:pt modelId="{4EB6422D-BE69-4D46-94F0-DE8B4589F020}">
      <dgm:prSet phldrT="[Текст]" custT="1"/>
      <dgm:spPr/>
      <dgm:t>
        <a:bodyPr/>
        <a:lstStyle/>
        <a:p>
          <a:r>
            <a:rPr lang="ru-RU" sz="1400" b="1" dirty="0" smtClean="0"/>
            <a:t>Целевое значение: </a:t>
          </a:r>
          <a:r>
            <a:rPr lang="ru-RU" sz="1400" b="0" dirty="0" smtClean="0"/>
            <a:t>2020 – 8</a:t>
          </a:r>
          <a:endParaRPr lang="ru-RU" sz="1400" b="0" dirty="0"/>
        </a:p>
      </dgm:t>
    </dgm:pt>
    <dgm:pt modelId="{E367D843-3BC0-4684-9782-B2B75666B3E7}" type="parTrans" cxnId="{D605C8FE-F378-4941-AFBC-3B8E95F5A932}">
      <dgm:prSet/>
      <dgm:spPr/>
      <dgm:t>
        <a:bodyPr/>
        <a:lstStyle/>
        <a:p>
          <a:endParaRPr lang="ru-RU"/>
        </a:p>
      </dgm:t>
    </dgm:pt>
    <dgm:pt modelId="{B21F12F3-3D24-42C5-999A-836207F294F3}" type="sibTrans" cxnId="{D605C8FE-F378-4941-AFBC-3B8E95F5A932}">
      <dgm:prSet/>
      <dgm:spPr/>
      <dgm:t>
        <a:bodyPr/>
        <a:lstStyle/>
        <a:p>
          <a:endParaRPr lang="ru-RU"/>
        </a:p>
      </dgm:t>
    </dgm:pt>
    <dgm:pt modelId="{F4F1D40D-38AC-4947-9F2F-D03EB8F531BC}">
      <dgm:prSet phldrT="[Текст]" custT="1"/>
      <dgm:spPr/>
      <dgm:t>
        <a:bodyPr/>
        <a:lstStyle/>
        <a:p>
          <a:r>
            <a:rPr lang="ru-RU" sz="1400" b="0" dirty="0" smtClean="0"/>
            <a:t>4 специалиста завершили обучение  дистанционно в Санкт-Петербургском государственном институте культуры </a:t>
          </a:r>
          <a:r>
            <a:rPr lang="ru-RU" sz="1500" b="0" dirty="0" smtClean="0"/>
            <a:t>(</a:t>
          </a:r>
          <a:r>
            <a:rPr lang="ru-RU" sz="1500" b="0" dirty="0" err="1" smtClean="0"/>
            <a:t>СПбГИК</a:t>
          </a:r>
          <a:r>
            <a:rPr lang="ru-RU" sz="1500" b="0" dirty="0" smtClean="0"/>
            <a:t>)</a:t>
          </a:r>
          <a:endParaRPr lang="ru-RU" sz="1500" b="0" dirty="0"/>
        </a:p>
      </dgm:t>
    </dgm:pt>
    <dgm:pt modelId="{FEC1DF93-B946-46A5-977F-226703BD0D58}" type="parTrans" cxnId="{30C34CAC-AF1A-4334-8047-C27FBEC3C7E9}">
      <dgm:prSet/>
      <dgm:spPr/>
      <dgm:t>
        <a:bodyPr/>
        <a:lstStyle/>
        <a:p>
          <a:endParaRPr lang="ru-RU"/>
        </a:p>
      </dgm:t>
    </dgm:pt>
    <dgm:pt modelId="{0F6A645E-758C-4E8D-9CA7-121217A15850}" type="sibTrans" cxnId="{30C34CAC-AF1A-4334-8047-C27FBEC3C7E9}">
      <dgm:prSet/>
      <dgm:spPr/>
      <dgm:t>
        <a:bodyPr/>
        <a:lstStyle/>
        <a:p>
          <a:endParaRPr lang="ru-RU"/>
        </a:p>
      </dgm:t>
    </dgm:pt>
    <dgm:pt modelId="{CD4AE011-1F05-4F44-99A2-F3BF033646F9}">
      <dgm:prSet/>
      <dgm:spPr/>
      <dgm:t>
        <a:bodyPr/>
        <a:lstStyle/>
        <a:p>
          <a:r>
            <a:rPr lang="ru-RU" b="1" dirty="0" smtClean="0">
              <a:latin typeface="+mn-lt"/>
              <a:cs typeface="Times New Roman" panose="02020603050405020304" pitchFamily="18" charset="0"/>
            </a:rPr>
            <a:t>Реализация с 2023 года</a:t>
          </a:r>
        </a:p>
      </dgm:t>
    </dgm:pt>
    <dgm:pt modelId="{F5A26DC2-1223-40D2-A439-ECA1B2CD2F9A}" type="sibTrans" cxnId="{D7F7C1C5-BD7A-4B0C-8D38-19B040E2F06A}">
      <dgm:prSet/>
      <dgm:spPr/>
      <dgm:t>
        <a:bodyPr/>
        <a:lstStyle/>
        <a:p>
          <a:endParaRPr lang="ru-RU"/>
        </a:p>
      </dgm:t>
    </dgm:pt>
    <dgm:pt modelId="{5A3C9C78-CC99-4439-B04B-5311643C9324}" type="parTrans" cxnId="{D7F7C1C5-BD7A-4B0C-8D38-19B040E2F06A}">
      <dgm:prSet/>
      <dgm:spPr/>
      <dgm:t>
        <a:bodyPr/>
        <a:lstStyle/>
        <a:p>
          <a:endParaRPr lang="ru-RU"/>
        </a:p>
      </dgm:t>
    </dgm:pt>
    <dgm:pt modelId="{E2833162-0C25-4D71-B25A-A317FD01EE0B}">
      <dgm:prSet phldrT="[Текст]"/>
      <dgm:spPr/>
      <dgm:t>
        <a:bodyPr/>
        <a:lstStyle/>
        <a:p>
          <a:r>
            <a:rPr lang="ru-RU" b="1" smtClean="0">
              <a:latin typeface="+mn-lt"/>
              <a:cs typeface="Times New Roman" panose="02020603050405020304" pitchFamily="18" charset="0"/>
            </a:rPr>
            <a:t>Количество </a:t>
          </a:r>
          <a:r>
            <a:rPr lang="ru-RU" b="1" dirty="0" smtClean="0">
              <a:latin typeface="+mn-lt"/>
              <a:cs typeface="Times New Roman" panose="02020603050405020304" pitchFamily="18" charset="0"/>
            </a:rPr>
            <a:t>организаций культуры, получивших современное оборудование</a:t>
          </a:r>
          <a:endParaRPr lang="ru-RU" dirty="0"/>
        </a:p>
      </dgm:t>
    </dgm:pt>
    <dgm:pt modelId="{2395AE9C-B3EF-43E1-B003-73574386CD4A}" type="sibTrans" cxnId="{2DFCD637-0878-472A-925C-379E88FC03B8}">
      <dgm:prSet/>
      <dgm:spPr/>
      <dgm:t>
        <a:bodyPr/>
        <a:lstStyle/>
        <a:p>
          <a:endParaRPr lang="ru-RU"/>
        </a:p>
      </dgm:t>
    </dgm:pt>
    <dgm:pt modelId="{3218699F-C4A9-4159-B5BE-6FB489FF7276}" type="parTrans" cxnId="{2DFCD637-0878-472A-925C-379E88FC03B8}">
      <dgm:prSet/>
      <dgm:spPr/>
      <dgm:t>
        <a:bodyPr/>
        <a:lstStyle/>
        <a:p>
          <a:endParaRPr lang="ru-RU"/>
        </a:p>
      </dgm:t>
    </dgm:pt>
    <dgm:pt modelId="{E070A3E0-0CB8-424C-867B-9BAC589C7B9A}" type="pres">
      <dgm:prSet presAssocID="{7DE163D7-2133-47BA-A860-87A08E02B15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9D505FC-2386-4C3C-92DC-3FF45E4F0D8B}" type="pres">
      <dgm:prSet presAssocID="{6150F233-A049-4E21-BF3D-A91A22F6BC3B}" presName="linNode" presStyleCnt="0"/>
      <dgm:spPr/>
    </dgm:pt>
    <dgm:pt modelId="{FB806F7D-7E4D-4E8D-BD32-37D8CF20C784}" type="pres">
      <dgm:prSet presAssocID="{6150F233-A049-4E21-BF3D-A91A22F6BC3B}" presName="parentShp" presStyleLbl="node1" presStyleIdx="0" presStyleCnt="2" custScaleX="95236" custLinFactNeighborX="-1522" custLinFactNeighborY="3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820C4-ADA7-4546-BD35-CCD1F50F6616}" type="pres">
      <dgm:prSet presAssocID="{6150F233-A049-4E21-BF3D-A91A22F6BC3B}" presName="childShp" presStyleLbl="bgAccFollowNode1" presStyleIdx="0" presStyleCnt="2" custLinFactNeighborX="2051" custLinFactNeighborY="2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DDD03D-0208-4C81-A43F-0BAE22DF2E3B}" type="pres">
      <dgm:prSet presAssocID="{0E820267-4F20-4D7E-8522-577E9B9C443C}" presName="spacing" presStyleCnt="0"/>
      <dgm:spPr/>
    </dgm:pt>
    <dgm:pt modelId="{DA43D161-4FF3-473A-B8FC-1E7B81A1F0AF}" type="pres">
      <dgm:prSet presAssocID="{4CA7FACC-67FB-4009-98CF-A52FF667B293}" presName="linNode" presStyleCnt="0"/>
      <dgm:spPr/>
    </dgm:pt>
    <dgm:pt modelId="{E76D5000-C8B9-411F-8504-7C683B8BD970}" type="pres">
      <dgm:prSet presAssocID="{4CA7FACC-67FB-4009-98CF-A52FF667B293}" presName="parentShp" presStyleLbl="node1" presStyleIdx="1" presStyleCnt="2" custScaleX="95426" custLinFactNeighborX="-1540" custLinFactNeighborY="-4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02ACF9-8BD9-4D9F-953C-C6B040020792}" type="pres">
      <dgm:prSet presAssocID="{4CA7FACC-67FB-4009-98CF-A52FF667B293}" presName="childShp" presStyleLbl="bgAccFollowNode1" presStyleIdx="1" presStyleCnt="2" custScaleY="151479" custLinFactNeighborX="3335" custLinFactNeighborY="-4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DB3C16-7697-416A-B156-94DBC3115A41}" srcId="{7DE163D7-2133-47BA-A860-87A08E02B15C}" destId="{4CA7FACC-67FB-4009-98CF-A52FF667B293}" srcOrd="1" destOrd="0" parTransId="{E0D1A68A-B276-4EEF-AC4D-DDBFAA4E0B08}" sibTransId="{B85FAE4B-3B26-4877-82BA-F3276953EC1E}"/>
    <dgm:cxn modelId="{2A6AC100-1216-4A5C-B5F5-EE8AD4515686}" type="presOf" srcId="{7DE163D7-2133-47BA-A860-87A08E02B15C}" destId="{E070A3E0-0CB8-424C-867B-9BAC589C7B9A}" srcOrd="0" destOrd="0" presId="urn:microsoft.com/office/officeart/2005/8/layout/vList6"/>
    <dgm:cxn modelId="{3CD2C6D3-0FB6-4AC7-A374-251C66A273EC}" type="presOf" srcId="{CD4AE011-1F05-4F44-99A2-F3BF033646F9}" destId="{B0D820C4-ADA7-4546-BD35-CCD1F50F6616}" srcOrd="0" destOrd="1" presId="urn:microsoft.com/office/officeart/2005/8/layout/vList6"/>
    <dgm:cxn modelId="{DD6A5085-312C-4B56-93F7-49D72AD2DA9D}" srcId="{4CA7FACC-67FB-4009-98CF-A52FF667B293}" destId="{E065D5A8-F88C-4B7F-B6C5-1EF660A28226}" srcOrd="0" destOrd="0" parTransId="{D4860F1E-A222-4ABC-8932-02D915C5AB45}" sibTransId="{E3C64BC5-C6ED-404E-8512-0368FAB3AE6F}"/>
    <dgm:cxn modelId="{D4B0BF2F-D498-498D-A301-4084B398B8FF}" type="presOf" srcId="{4CA7FACC-67FB-4009-98CF-A52FF667B293}" destId="{E76D5000-C8B9-411F-8504-7C683B8BD970}" srcOrd="0" destOrd="0" presId="urn:microsoft.com/office/officeart/2005/8/layout/vList6"/>
    <dgm:cxn modelId="{D605C8FE-F378-4941-AFBC-3B8E95F5A932}" srcId="{4CA7FACC-67FB-4009-98CF-A52FF667B293}" destId="{4EB6422D-BE69-4D46-94F0-DE8B4589F020}" srcOrd="1" destOrd="0" parTransId="{E367D843-3BC0-4684-9782-B2B75666B3E7}" sibTransId="{B21F12F3-3D24-42C5-999A-836207F294F3}"/>
    <dgm:cxn modelId="{D59C2EED-C0E3-493D-AD9D-7C8F8C7A9478}" srcId="{7DE163D7-2133-47BA-A860-87A08E02B15C}" destId="{6150F233-A049-4E21-BF3D-A91A22F6BC3B}" srcOrd="0" destOrd="0" parTransId="{76F7320C-40CA-466E-B299-DF252D0909FB}" sibTransId="{0E820267-4F20-4D7E-8522-577E9B9C443C}"/>
    <dgm:cxn modelId="{B22C102E-13EE-43C8-91A3-3EBDA8E49819}" type="presOf" srcId="{F4F1D40D-38AC-4947-9F2F-D03EB8F531BC}" destId="{3D02ACF9-8BD9-4D9F-953C-C6B040020792}" srcOrd="0" destOrd="2" presId="urn:microsoft.com/office/officeart/2005/8/layout/vList6"/>
    <dgm:cxn modelId="{2D1789AA-6EFF-40A9-8AEB-ABA871584596}" type="presOf" srcId="{6150F233-A049-4E21-BF3D-A91A22F6BC3B}" destId="{FB806F7D-7E4D-4E8D-BD32-37D8CF20C784}" srcOrd="0" destOrd="0" presId="urn:microsoft.com/office/officeart/2005/8/layout/vList6"/>
    <dgm:cxn modelId="{17C3E155-6572-426B-BDBA-F1B643600931}" type="presOf" srcId="{E065D5A8-F88C-4B7F-B6C5-1EF660A28226}" destId="{3D02ACF9-8BD9-4D9F-953C-C6B040020792}" srcOrd="0" destOrd="0" presId="urn:microsoft.com/office/officeart/2005/8/layout/vList6"/>
    <dgm:cxn modelId="{2DFCD637-0878-472A-925C-379E88FC03B8}" srcId="{6150F233-A049-4E21-BF3D-A91A22F6BC3B}" destId="{E2833162-0C25-4D71-B25A-A317FD01EE0B}" srcOrd="0" destOrd="0" parTransId="{3218699F-C4A9-4159-B5BE-6FB489FF7276}" sibTransId="{2395AE9C-B3EF-43E1-B003-73574386CD4A}"/>
    <dgm:cxn modelId="{ABD3248C-D2BA-407C-9372-1471E67E87EA}" type="presOf" srcId="{E2833162-0C25-4D71-B25A-A317FD01EE0B}" destId="{B0D820C4-ADA7-4546-BD35-CCD1F50F6616}" srcOrd="0" destOrd="0" presId="urn:microsoft.com/office/officeart/2005/8/layout/vList6"/>
    <dgm:cxn modelId="{FF82CEBC-70A6-4B79-951E-328DB4FD3922}" type="presOf" srcId="{4EB6422D-BE69-4D46-94F0-DE8B4589F020}" destId="{3D02ACF9-8BD9-4D9F-953C-C6B040020792}" srcOrd="0" destOrd="1" presId="urn:microsoft.com/office/officeart/2005/8/layout/vList6"/>
    <dgm:cxn modelId="{D7F7C1C5-BD7A-4B0C-8D38-19B040E2F06A}" srcId="{6150F233-A049-4E21-BF3D-A91A22F6BC3B}" destId="{CD4AE011-1F05-4F44-99A2-F3BF033646F9}" srcOrd="1" destOrd="0" parTransId="{5A3C9C78-CC99-4439-B04B-5311643C9324}" sibTransId="{F5A26DC2-1223-40D2-A439-ECA1B2CD2F9A}"/>
    <dgm:cxn modelId="{30C34CAC-AF1A-4334-8047-C27FBEC3C7E9}" srcId="{4CA7FACC-67FB-4009-98CF-A52FF667B293}" destId="{F4F1D40D-38AC-4947-9F2F-D03EB8F531BC}" srcOrd="2" destOrd="0" parTransId="{FEC1DF93-B946-46A5-977F-226703BD0D58}" sibTransId="{0F6A645E-758C-4E8D-9CA7-121217A15850}"/>
    <dgm:cxn modelId="{7CDDC077-FD5C-427A-919B-3069B3C2575A}" type="presParOf" srcId="{E070A3E0-0CB8-424C-867B-9BAC589C7B9A}" destId="{D9D505FC-2386-4C3C-92DC-3FF45E4F0D8B}" srcOrd="0" destOrd="0" presId="urn:microsoft.com/office/officeart/2005/8/layout/vList6"/>
    <dgm:cxn modelId="{376760DE-73E5-46E6-A0F3-4FF4CB467304}" type="presParOf" srcId="{D9D505FC-2386-4C3C-92DC-3FF45E4F0D8B}" destId="{FB806F7D-7E4D-4E8D-BD32-37D8CF20C784}" srcOrd="0" destOrd="0" presId="urn:microsoft.com/office/officeart/2005/8/layout/vList6"/>
    <dgm:cxn modelId="{BE55E8E9-83CF-44A8-AC55-D7E093313252}" type="presParOf" srcId="{D9D505FC-2386-4C3C-92DC-3FF45E4F0D8B}" destId="{B0D820C4-ADA7-4546-BD35-CCD1F50F6616}" srcOrd="1" destOrd="0" presId="urn:microsoft.com/office/officeart/2005/8/layout/vList6"/>
    <dgm:cxn modelId="{5269CF79-C052-4A8D-95D8-344341D3125C}" type="presParOf" srcId="{E070A3E0-0CB8-424C-867B-9BAC589C7B9A}" destId="{52DDD03D-0208-4C81-A43F-0BAE22DF2E3B}" srcOrd="1" destOrd="0" presId="urn:microsoft.com/office/officeart/2005/8/layout/vList6"/>
    <dgm:cxn modelId="{2A6EFD2B-EACE-42E0-8CB2-872BE0762E65}" type="presParOf" srcId="{E070A3E0-0CB8-424C-867B-9BAC589C7B9A}" destId="{DA43D161-4FF3-473A-B8FC-1E7B81A1F0AF}" srcOrd="2" destOrd="0" presId="urn:microsoft.com/office/officeart/2005/8/layout/vList6"/>
    <dgm:cxn modelId="{09A870B7-B2D9-4957-8A61-7762BCC4FC33}" type="presParOf" srcId="{DA43D161-4FF3-473A-B8FC-1E7B81A1F0AF}" destId="{E76D5000-C8B9-411F-8504-7C683B8BD970}" srcOrd="0" destOrd="0" presId="urn:microsoft.com/office/officeart/2005/8/layout/vList6"/>
    <dgm:cxn modelId="{79D35BC0-E435-4430-9FF5-5C50C01B74CC}" type="presParOf" srcId="{DA43D161-4FF3-473A-B8FC-1E7B81A1F0AF}" destId="{3D02ACF9-8BD9-4D9F-953C-C6B04002079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E404AE-3DF9-4A48-A333-A7E2055C4FBD}" type="doc">
      <dgm:prSet loTypeId="urn:microsoft.com/office/officeart/2008/layout/PictureAccent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FB8350D-2DBC-47A3-BACE-0C63C263931D}">
      <dgm:prSet phldrT="[Текст]" custT="1"/>
      <dgm:spPr/>
      <dgm:t>
        <a:bodyPr/>
        <a:lstStyle/>
        <a:p>
          <a:pPr algn="ctr"/>
          <a:r>
            <a:rPr lang="ru-RU" sz="2200" b="1" dirty="0" smtClean="0">
              <a:latin typeface="+mn-lt"/>
              <a:cs typeface="Times New Roman" panose="02020603050405020304" pitchFamily="18" charset="0"/>
            </a:rPr>
            <a:t>Региональный проект: </a:t>
          </a:r>
          <a:r>
            <a:rPr lang="ru-RU" sz="2200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«Содействие занятости женщин – создание условий для детей в возрасте до 3 лет</a:t>
          </a:r>
          <a:r>
            <a:rPr lang="ru-RU" sz="2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2200" b="1" dirty="0">
            <a:latin typeface="+mn-lt"/>
            <a:cs typeface="Times New Roman" panose="02020603050405020304" pitchFamily="18" charset="0"/>
          </a:endParaRPr>
        </a:p>
      </dgm:t>
    </dgm:pt>
    <dgm:pt modelId="{B02E452B-0F9A-4083-8950-880AAB844A80}" type="parTrans" cxnId="{A6C346C3-A8F3-44F3-9FEA-04E6DC21E613}">
      <dgm:prSet/>
      <dgm:spPr/>
      <dgm:t>
        <a:bodyPr/>
        <a:lstStyle/>
        <a:p>
          <a:endParaRPr lang="ru-RU"/>
        </a:p>
      </dgm:t>
    </dgm:pt>
    <dgm:pt modelId="{E533B175-6B88-4435-878C-1950A252E1B6}" type="sibTrans" cxnId="{A6C346C3-A8F3-44F3-9FEA-04E6DC21E613}">
      <dgm:prSet/>
      <dgm:spPr/>
      <dgm:t>
        <a:bodyPr/>
        <a:lstStyle/>
        <a:p>
          <a:endParaRPr lang="ru-RU"/>
        </a:p>
      </dgm:t>
    </dgm:pt>
    <dgm:pt modelId="{B0C7E1C5-E1E7-46DE-8B15-3EFE59EB8DA9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Во всех поселениях Нефтеюганского района обеспечивается потребность населения в предоставлении услуг дошкольного образования для детей в возрасте до 3 лет с учетом актуального спроса. В результате доступность дошкольного образования для детей данной категории составляет 100%.</a:t>
          </a:r>
          <a:endParaRPr lang="ru-RU" sz="16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5F6D9AAA-EB70-41A0-8E46-FBFDB83717B6}" type="parTrans" cxnId="{0A9EEAE4-02B0-4267-9FA7-FB1A3600C7A6}">
      <dgm:prSet/>
      <dgm:spPr/>
      <dgm:t>
        <a:bodyPr/>
        <a:lstStyle/>
        <a:p>
          <a:endParaRPr lang="ru-RU"/>
        </a:p>
      </dgm:t>
    </dgm:pt>
    <dgm:pt modelId="{0313A30C-676B-41E3-96C1-438195895E63}" type="sibTrans" cxnId="{0A9EEAE4-02B0-4267-9FA7-FB1A3600C7A6}">
      <dgm:prSet/>
      <dgm:spPr/>
      <dgm:t>
        <a:bodyPr/>
        <a:lstStyle/>
        <a:p>
          <a:endParaRPr lang="ru-RU"/>
        </a:p>
      </dgm:t>
    </dgm:pt>
    <dgm:pt modelId="{427E980B-8BB4-4908-998C-A3676E46A0CE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Показатель по численности воспитанников до 3 лет в 2020 году планируется достигнуть в результате: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- строительства комплекса «Школа - Детский сад» в </a:t>
          </a:r>
          <a:r>
            <a:rPr lang="ru-RU" sz="1600" dirty="0" err="1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сп.Юганская</a:t>
          </a:r>
          <a:r>
            <a:rPr lang="ru-RU" sz="16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Обь (в 2020 году будет создано 20 мест);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- </a:t>
          </a:r>
          <a:r>
            <a:rPr lang="ru-RU" sz="16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перепрофилирования помещений ДОУ Родничок и Жемчужинка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err="1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гп.Пойковский</a:t>
          </a:r>
          <a:r>
            <a:rPr lang="ru-RU" sz="16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(в 2020 году будет создано 40 мест). </a:t>
          </a:r>
          <a:endParaRPr lang="ru-RU" sz="16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E4C8E865-628D-4EEB-B387-903EB16E9B8A}" type="parTrans" cxnId="{5EBBBB76-E014-44D5-87F9-7EF68233B95B}">
      <dgm:prSet/>
      <dgm:spPr/>
      <dgm:t>
        <a:bodyPr/>
        <a:lstStyle/>
        <a:p>
          <a:endParaRPr lang="ru-RU"/>
        </a:p>
      </dgm:t>
    </dgm:pt>
    <dgm:pt modelId="{EA2E7502-9819-49C1-AD8C-57E3942678C6}" type="sibTrans" cxnId="{5EBBBB76-E014-44D5-87F9-7EF68233B95B}">
      <dgm:prSet/>
      <dgm:spPr/>
      <dgm:t>
        <a:bodyPr/>
        <a:lstStyle/>
        <a:p>
          <a:endParaRPr lang="ru-RU"/>
        </a:p>
      </dgm:t>
    </dgm:pt>
    <dgm:pt modelId="{73C0EE0A-BDAC-42E3-AB69-DE66AAF57374}" type="pres">
      <dgm:prSet presAssocID="{4CE404AE-3DF9-4A48-A333-A7E2055C4FB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0F6E37E-DFDD-406E-8661-E920A1554BA7}" type="pres">
      <dgm:prSet presAssocID="{0FB8350D-2DBC-47A3-BACE-0C63C263931D}" presName="root" presStyleCnt="0">
        <dgm:presLayoutVars>
          <dgm:chMax/>
          <dgm:chPref val="4"/>
        </dgm:presLayoutVars>
      </dgm:prSet>
      <dgm:spPr/>
    </dgm:pt>
    <dgm:pt modelId="{B7BDC6FF-B4C9-441A-ACDB-675466C3DF96}" type="pres">
      <dgm:prSet presAssocID="{0FB8350D-2DBC-47A3-BACE-0C63C263931D}" presName="rootComposite" presStyleCnt="0">
        <dgm:presLayoutVars/>
      </dgm:prSet>
      <dgm:spPr/>
    </dgm:pt>
    <dgm:pt modelId="{9F028992-BA7F-442C-B566-7DABAA11BD58}" type="pres">
      <dgm:prSet presAssocID="{0FB8350D-2DBC-47A3-BACE-0C63C263931D}" presName="rootText" presStyleLbl="node0" presStyleIdx="0" presStyleCnt="1" custScaleX="105528" custLinFactNeighborX="3497" custLinFactNeighborY="-523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A86BBB2A-4901-4108-A760-CE1970047465}" type="pres">
      <dgm:prSet presAssocID="{0FB8350D-2DBC-47A3-BACE-0C63C263931D}" presName="childShape" presStyleCnt="0">
        <dgm:presLayoutVars>
          <dgm:chMax val="0"/>
          <dgm:chPref val="0"/>
        </dgm:presLayoutVars>
      </dgm:prSet>
      <dgm:spPr/>
    </dgm:pt>
    <dgm:pt modelId="{511A161C-BFE7-429A-8907-3C970B179331}" type="pres">
      <dgm:prSet presAssocID="{B0C7E1C5-E1E7-46DE-8B15-3EFE59EB8DA9}" presName="childComposite" presStyleCnt="0">
        <dgm:presLayoutVars>
          <dgm:chMax val="0"/>
          <dgm:chPref val="0"/>
        </dgm:presLayoutVars>
      </dgm:prSet>
      <dgm:spPr/>
    </dgm:pt>
    <dgm:pt modelId="{065C50D5-88A0-4D66-9AC9-AAD8F40B1959}" type="pres">
      <dgm:prSet presAssocID="{B0C7E1C5-E1E7-46DE-8B15-3EFE59EB8DA9}" presName="Image" presStyleLbl="node1" presStyleIdx="0" presStyleCnt="2" custScaleX="223307" custScaleY="151337" custLinFactNeighborX="-76375" custLinFactNeighborY="-301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C61B40E-F981-4839-9D98-079DBC409EFA}" type="pres">
      <dgm:prSet presAssocID="{B0C7E1C5-E1E7-46DE-8B15-3EFE59EB8DA9}" presName="childText" presStyleLbl="lnNode1" presStyleIdx="0" presStyleCnt="2" custScaleX="90861" custScaleY="147506" custLinFactNeighborX="15799" custLinFactNeighborY="-33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EFFF8D-C8F0-45EF-814D-405C0BA83CAA}" type="pres">
      <dgm:prSet presAssocID="{427E980B-8BB4-4908-998C-A3676E46A0CE}" presName="childComposite" presStyleCnt="0">
        <dgm:presLayoutVars>
          <dgm:chMax val="0"/>
          <dgm:chPref val="0"/>
        </dgm:presLayoutVars>
      </dgm:prSet>
      <dgm:spPr/>
    </dgm:pt>
    <dgm:pt modelId="{BF270D2F-2885-4B8C-9794-F044E01CE3CA}" type="pres">
      <dgm:prSet presAssocID="{427E980B-8BB4-4908-998C-A3676E46A0CE}" presName="Image" presStyleLbl="node1" presStyleIdx="1" presStyleCnt="2" custScaleX="229131" custScaleY="159582" custLinFactNeighborX="-23860" custLinFactNeighborY="-1188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83B4E2C-CC6E-4950-B932-88CB3FD21527}" type="pres">
      <dgm:prSet presAssocID="{427E980B-8BB4-4908-998C-A3676E46A0CE}" presName="childText" presStyleLbl="lnNode1" presStyleIdx="1" presStyleCnt="2" custScaleX="90595" custScaleY="166985" custLinFactNeighborX="3167" custLinFactNeighborY="-128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CD9EFB-0C6A-4590-8F22-C68F154DFAD2}" type="presOf" srcId="{4CE404AE-3DF9-4A48-A333-A7E2055C4FBD}" destId="{73C0EE0A-BDAC-42E3-AB69-DE66AAF57374}" srcOrd="0" destOrd="0" presId="urn:microsoft.com/office/officeart/2008/layout/PictureAccentList"/>
    <dgm:cxn modelId="{88644AEF-FDED-45DE-A2F8-D7F92A9C2713}" type="presOf" srcId="{0FB8350D-2DBC-47A3-BACE-0C63C263931D}" destId="{9F028992-BA7F-442C-B566-7DABAA11BD58}" srcOrd="0" destOrd="0" presId="urn:microsoft.com/office/officeart/2008/layout/PictureAccentList"/>
    <dgm:cxn modelId="{0A9EEAE4-02B0-4267-9FA7-FB1A3600C7A6}" srcId="{0FB8350D-2DBC-47A3-BACE-0C63C263931D}" destId="{B0C7E1C5-E1E7-46DE-8B15-3EFE59EB8DA9}" srcOrd="0" destOrd="0" parTransId="{5F6D9AAA-EB70-41A0-8E46-FBFDB83717B6}" sibTransId="{0313A30C-676B-41E3-96C1-438195895E63}"/>
    <dgm:cxn modelId="{4DA51661-C410-44BE-955D-BC43CA3B76C8}" type="presOf" srcId="{427E980B-8BB4-4908-998C-A3676E46A0CE}" destId="{783B4E2C-CC6E-4950-B932-88CB3FD21527}" srcOrd="0" destOrd="0" presId="urn:microsoft.com/office/officeart/2008/layout/PictureAccentList"/>
    <dgm:cxn modelId="{A6C346C3-A8F3-44F3-9FEA-04E6DC21E613}" srcId="{4CE404AE-3DF9-4A48-A333-A7E2055C4FBD}" destId="{0FB8350D-2DBC-47A3-BACE-0C63C263931D}" srcOrd="0" destOrd="0" parTransId="{B02E452B-0F9A-4083-8950-880AAB844A80}" sibTransId="{E533B175-6B88-4435-878C-1950A252E1B6}"/>
    <dgm:cxn modelId="{5EBBBB76-E014-44D5-87F9-7EF68233B95B}" srcId="{0FB8350D-2DBC-47A3-BACE-0C63C263931D}" destId="{427E980B-8BB4-4908-998C-A3676E46A0CE}" srcOrd="1" destOrd="0" parTransId="{E4C8E865-628D-4EEB-B387-903EB16E9B8A}" sibTransId="{EA2E7502-9819-49C1-AD8C-57E3942678C6}"/>
    <dgm:cxn modelId="{B981377F-C100-48C9-9CFF-DF5A107D4D81}" type="presOf" srcId="{B0C7E1C5-E1E7-46DE-8B15-3EFE59EB8DA9}" destId="{CC61B40E-F981-4839-9D98-079DBC409EFA}" srcOrd="0" destOrd="0" presId="urn:microsoft.com/office/officeart/2008/layout/PictureAccentList"/>
    <dgm:cxn modelId="{56225912-1EA5-4AEE-9FCA-271E45220B60}" type="presParOf" srcId="{73C0EE0A-BDAC-42E3-AB69-DE66AAF57374}" destId="{80F6E37E-DFDD-406E-8661-E920A1554BA7}" srcOrd="0" destOrd="0" presId="urn:microsoft.com/office/officeart/2008/layout/PictureAccentList"/>
    <dgm:cxn modelId="{CB36B92F-1BD6-4CC0-838F-46A67A0F7B7E}" type="presParOf" srcId="{80F6E37E-DFDD-406E-8661-E920A1554BA7}" destId="{B7BDC6FF-B4C9-441A-ACDB-675466C3DF96}" srcOrd="0" destOrd="0" presId="urn:microsoft.com/office/officeart/2008/layout/PictureAccentList"/>
    <dgm:cxn modelId="{1B73CBDD-0F89-400A-A2B0-9E99E31056E9}" type="presParOf" srcId="{B7BDC6FF-B4C9-441A-ACDB-675466C3DF96}" destId="{9F028992-BA7F-442C-B566-7DABAA11BD58}" srcOrd="0" destOrd="0" presId="urn:microsoft.com/office/officeart/2008/layout/PictureAccentList"/>
    <dgm:cxn modelId="{C6D8B284-8417-4EE1-8BE9-C4547239B8FA}" type="presParOf" srcId="{80F6E37E-DFDD-406E-8661-E920A1554BA7}" destId="{A86BBB2A-4901-4108-A760-CE1970047465}" srcOrd="1" destOrd="0" presId="urn:microsoft.com/office/officeart/2008/layout/PictureAccentList"/>
    <dgm:cxn modelId="{53C1D1FA-8573-4A3F-B7D7-898B145C188F}" type="presParOf" srcId="{A86BBB2A-4901-4108-A760-CE1970047465}" destId="{511A161C-BFE7-429A-8907-3C970B179331}" srcOrd="0" destOrd="0" presId="urn:microsoft.com/office/officeart/2008/layout/PictureAccentList"/>
    <dgm:cxn modelId="{83176510-B48E-42A7-9EE5-45C2FF71B12C}" type="presParOf" srcId="{511A161C-BFE7-429A-8907-3C970B179331}" destId="{065C50D5-88A0-4D66-9AC9-AAD8F40B1959}" srcOrd="0" destOrd="0" presId="urn:microsoft.com/office/officeart/2008/layout/PictureAccentList"/>
    <dgm:cxn modelId="{5D27078F-D04F-40DE-BFE6-FD59D87C5466}" type="presParOf" srcId="{511A161C-BFE7-429A-8907-3C970B179331}" destId="{CC61B40E-F981-4839-9D98-079DBC409EFA}" srcOrd="1" destOrd="0" presId="urn:microsoft.com/office/officeart/2008/layout/PictureAccentList"/>
    <dgm:cxn modelId="{0B8053B0-7CA0-464B-8A3B-B79C7CF8BA5B}" type="presParOf" srcId="{A86BBB2A-4901-4108-A760-CE1970047465}" destId="{49EFFF8D-C8F0-45EF-814D-405C0BA83CAA}" srcOrd="1" destOrd="0" presId="urn:microsoft.com/office/officeart/2008/layout/PictureAccentList"/>
    <dgm:cxn modelId="{D12222EA-5702-4298-8750-474F1088F7B6}" type="presParOf" srcId="{49EFFF8D-C8F0-45EF-814D-405C0BA83CAA}" destId="{BF270D2F-2885-4B8C-9794-F044E01CE3CA}" srcOrd="0" destOrd="0" presId="urn:microsoft.com/office/officeart/2008/layout/PictureAccentList"/>
    <dgm:cxn modelId="{7679E30E-6A89-48A9-B989-402B2D2BB42F}" type="presParOf" srcId="{49EFFF8D-C8F0-45EF-814D-405C0BA83CAA}" destId="{783B4E2C-CC6E-4950-B932-88CB3FD21527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C2B19B-1B0E-45CB-B0E2-F8D189FE687B}" type="doc">
      <dgm:prSet loTypeId="urn:microsoft.com/office/officeart/2008/layout/AlternatingPictureBlocks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FF97F41-4F41-4688-8FA1-807FD6BE9EFA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Региональный проект «Старшее поколение»</a:t>
          </a:r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             </a:t>
          </a:r>
        </a:p>
        <a:p>
          <a:r>
            <a:rPr lang="ru-RU" sz="1600" b="1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Цель проекта – </a:t>
          </a:r>
          <a:r>
            <a:rPr lang="ru-RU" sz="1600" b="0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«Увеличить ожидаемую продолжительность здоровой жизни до 67  лет» </a:t>
          </a:r>
        </a:p>
        <a:p>
          <a:r>
            <a:rPr lang="ru-RU" sz="1500" b="0" i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Во всех поселениях Нефтеюганского района открыты секции "Скандинавской ходьбы", в  спортивных комплексах совместно с инструкторами по спорту, граждане старшего                                         поколения занимаются в любое подходящее для них время в рамках графика работы учреждения.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В НРБОУ ДО ДЮСШ «Нептун» определен график посещения плавательного бассейна на бесплатной основе.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0" i="1" dirty="0" smtClean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60E01E2E-BF81-41E7-A3D9-4D86148F958C}" type="sibTrans" cxnId="{288CFA4F-E97B-47D6-9479-4FD171F65870}">
      <dgm:prSet/>
      <dgm:spPr/>
      <dgm:t>
        <a:bodyPr/>
        <a:lstStyle/>
        <a:p>
          <a:endParaRPr lang="ru-RU"/>
        </a:p>
      </dgm:t>
    </dgm:pt>
    <dgm:pt modelId="{747A981F-3793-4FBC-9804-7E5F9165DE22}" type="parTrans" cxnId="{288CFA4F-E97B-47D6-9479-4FD171F65870}">
      <dgm:prSet/>
      <dgm:spPr/>
      <dgm:t>
        <a:bodyPr/>
        <a:lstStyle/>
        <a:p>
          <a:endParaRPr lang="ru-RU"/>
        </a:p>
      </dgm:t>
    </dgm:pt>
    <dgm:pt modelId="{2251184D-4BFB-408E-841B-3D9262B351D1}">
      <dgm:prSet phldrT="[Текст]" custT="1"/>
      <dgm:spPr/>
      <dgm:t>
        <a:bodyPr/>
        <a:lstStyle/>
        <a:p>
          <a:pPr algn="ctr"/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Региональный проект «Спорт - норма жизни»</a:t>
          </a:r>
        </a:p>
        <a:p>
          <a:pPr algn="ctr"/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Уровень обеспеченности граждан спортивными сооружениями исходя из единовременной пропускной способности объектов спорта, (%)</a:t>
          </a:r>
          <a:endParaRPr lang="ru-RU" sz="1600" b="1" dirty="0">
            <a:solidFill>
              <a:schemeClr val="accent1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1892220A-DDF0-4121-A231-0CEE4FB2F772}" type="sibTrans" cxnId="{E9A7EF5E-18DC-44B2-B3B3-AC103E62C764}">
      <dgm:prSet/>
      <dgm:spPr/>
      <dgm:t>
        <a:bodyPr/>
        <a:lstStyle/>
        <a:p>
          <a:endParaRPr lang="ru-RU"/>
        </a:p>
      </dgm:t>
    </dgm:pt>
    <dgm:pt modelId="{435AB8ED-CE79-459F-8EDB-95FD4591FF79}" type="parTrans" cxnId="{E9A7EF5E-18DC-44B2-B3B3-AC103E62C764}">
      <dgm:prSet/>
      <dgm:spPr/>
      <dgm:t>
        <a:bodyPr/>
        <a:lstStyle/>
        <a:p>
          <a:endParaRPr lang="ru-RU"/>
        </a:p>
      </dgm:t>
    </dgm:pt>
    <dgm:pt modelId="{7C02B10D-7E39-45E8-9978-782FD381C3C4}">
      <dgm:prSet phldrT="[Текст]" custT="1"/>
      <dgm:spPr/>
      <dgm:t>
        <a:bodyPr/>
        <a:lstStyle/>
        <a:p>
          <a:pPr algn="l"/>
          <a:r>
            <a:rPr lang="ru-RU" sz="1600" b="1" i="1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Целевое значение: </a:t>
          </a:r>
          <a:r>
            <a:rPr lang="ru-RU" sz="1600" b="0" i="1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2020 – 50,4;  2021 – 51,4;  2022 – 52,3;         2023 – 53,3;  2024 – 53,0                                                                                                                                                                      </a:t>
          </a:r>
          <a:r>
            <a:rPr lang="ru-RU" sz="1500" b="0" i="1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С начала 2020 года на территории Нефтеюганского района прошло 54 спортивно-массовых мероприятия, с участием 2605 человек. Из них самые крупные мероприятия:                                                                                            1) Лыжня России-2020      </a:t>
          </a:r>
          <a:endParaRPr lang="ru-RU" sz="1500" b="0" dirty="0">
            <a:solidFill>
              <a:schemeClr val="accent1">
                <a:lumMod val="50000"/>
              </a:schemeClr>
            </a:solidFill>
          </a:endParaRPr>
        </a:p>
      </dgm:t>
    </dgm:pt>
    <dgm:pt modelId="{5713942C-71DC-4D36-BE56-82AC16150817}" type="parTrans" cxnId="{BBDFFCBB-9F48-4888-BEC1-172634138E70}">
      <dgm:prSet/>
      <dgm:spPr/>
      <dgm:t>
        <a:bodyPr/>
        <a:lstStyle/>
        <a:p>
          <a:endParaRPr lang="ru-RU"/>
        </a:p>
      </dgm:t>
    </dgm:pt>
    <dgm:pt modelId="{67D0EBA5-BB15-4956-BFC2-669DD5D87D26}" type="sibTrans" cxnId="{BBDFFCBB-9F48-4888-BEC1-172634138E70}">
      <dgm:prSet/>
      <dgm:spPr/>
      <dgm:t>
        <a:bodyPr/>
        <a:lstStyle/>
        <a:p>
          <a:endParaRPr lang="ru-RU"/>
        </a:p>
      </dgm:t>
    </dgm:pt>
    <dgm:pt modelId="{831A0D2E-D76E-43B0-9074-482D6BDF1CF2}">
      <dgm:prSet phldrT="[Текст]" custT="1"/>
      <dgm:spPr/>
      <dgm:t>
        <a:bodyPr/>
        <a:lstStyle/>
        <a:p>
          <a:pPr algn="l"/>
          <a:endParaRPr lang="ru-RU" sz="1900" b="0" i="1" dirty="0" smtClean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745CBFC3-479C-4EE4-B0D6-D5E9CCA07DBE}" type="parTrans" cxnId="{5AD2066B-B174-4371-80FC-8DB8045DFB03}">
      <dgm:prSet/>
      <dgm:spPr/>
      <dgm:t>
        <a:bodyPr/>
        <a:lstStyle/>
        <a:p>
          <a:endParaRPr lang="ru-RU"/>
        </a:p>
      </dgm:t>
    </dgm:pt>
    <dgm:pt modelId="{F7CBC30F-583E-4A80-ADD1-FB1FE9CB3FA6}" type="sibTrans" cxnId="{5AD2066B-B174-4371-80FC-8DB8045DFB03}">
      <dgm:prSet/>
      <dgm:spPr/>
      <dgm:t>
        <a:bodyPr/>
        <a:lstStyle/>
        <a:p>
          <a:endParaRPr lang="ru-RU"/>
        </a:p>
      </dgm:t>
    </dgm:pt>
    <dgm:pt modelId="{9D4E399A-CBFD-4E1E-9F60-3C047028B580}">
      <dgm:prSet phldrT="[Текст]" custT="1"/>
      <dgm:spPr/>
      <dgm:t>
        <a:bodyPr/>
        <a:lstStyle/>
        <a:p>
          <a:pPr algn="l"/>
          <a:r>
            <a:rPr lang="ru-RU" sz="1900" b="0" i="1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 </a:t>
          </a:r>
          <a:endParaRPr lang="ru-RU"/>
        </a:p>
      </dgm:t>
    </dgm:pt>
    <dgm:pt modelId="{F57112DB-860D-4A61-A1C9-7E792FFDF9CB}" type="parTrans" cxnId="{FD6A925D-83BA-4DB8-9069-73FBA6335701}">
      <dgm:prSet/>
      <dgm:spPr/>
      <dgm:t>
        <a:bodyPr/>
        <a:lstStyle/>
        <a:p>
          <a:endParaRPr lang="ru-RU"/>
        </a:p>
      </dgm:t>
    </dgm:pt>
    <dgm:pt modelId="{D5180D28-C960-421A-98F4-A09C37FFEAB5}" type="sibTrans" cxnId="{FD6A925D-83BA-4DB8-9069-73FBA6335701}">
      <dgm:prSet/>
      <dgm:spPr/>
      <dgm:t>
        <a:bodyPr/>
        <a:lstStyle/>
        <a:p>
          <a:endParaRPr lang="ru-RU"/>
        </a:p>
      </dgm:t>
    </dgm:pt>
    <dgm:pt modelId="{2EBBB916-525F-415C-A376-5CB4BF9FE0D6}">
      <dgm:prSet custT="1"/>
      <dgm:spPr/>
      <dgm:t>
        <a:bodyPr/>
        <a:lstStyle/>
        <a:p>
          <a:r>
            <a:rPr lang="ru-RU" sz="1500" b="0" i="1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2) Дискотека на льду, приуроченная к «Дню влюбленных».   </a:t>
          </a:r>
        </a:p>
      </dgm:t>
    </dgm:pt>
    <dgm:pt modelId="{FB903972-DC74-48D9-9137-0D662AAC3159}" type="parTrans" cxnId="{55C0FB49-B361-485B-B2CA-CAF964817432}">
      <dgm:prSet/>
      <dgm:spPr/>
      <dgm:t>
        <a:bodyPr/>
        <a:lstStyle/>
        <a:p>
          <a:endParaRPr lang="ru-RU"/>
        </a:p>
      </dgm:t>
    </dgm:pt>
    <dgm:pt modelId="{F775056B-D694-4F97-BB9A-8F5504EC795A}" type="sibTrans" cxnId="{55C0FB49-B361-485B-B2CA-CAF964817432}">
      <dgm:prSet/>
      <dgm:spPr/>
      <dgm:t>
        <a:bodyPr/>
        <a:lstStyle/>
        <a:p>
          <a:endParaRPr lang="ru-RU"/>
        </a:p>
      </dgm:t>
    </dgm:pt>
    <dgm:pt modelId="{355990EC-9E0C-433E-A769-BF7E117F04ED}">
      <dgm:prSet custT="1"/>
      <dgm:spPr/>
      <dgm:t>
        <a:bodyPr/>
        <a:lstStyle/>
        <a:p>
          <a:r>
            <a:rPr lang="ru-RU" sz="1500" b="0" i="1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3) Открытое Первенство городского поселения Пойковский по зимнему картингу.</a:t>
          </a:r>
        </a:p>
      </dgm:t>
    </dgm:pt>
    <dgm:pt modelId="{2186FD5B-6D46-49AA-A405-A189C59D037F}" type="parTrans" cxnId="{0AF91D78-3A10-46A1-A1B9-353B041872BA}">
      <dgm:prSet/>
      <dgm:spPr/>
      <dgm:t>
        <a:bodyPr/>
        <a:lstStyle/>
        <a:p>
          <a:endParaRPr lang="ru-RU"/>
        </a:p>
      </dgm:t>
    </dgm:pt>
    <dgm:pt modelId="{AF3A6508-7AF3-4E2A-83BC-B3D5E3DEFABE}" type="sibTrans" cxnId="{0AF91D78-3A10-46A1-A1B9-353B041872BA}">
      <dgm:prSet/>
      <dgm:spPr/>
      <dgm:t>
        <a:bodyPr/>
        <a:lstStyle/>
        <a:p>
          <a:endParaRPr lang="ru-RU"/>
        </a:p>
      </dgm:t>
    </dgm:pt>
    <dgm:pt modelId="{229F41A3-4A77-40E2-9400-B1E084994970}" type="pres">
      <dgm:prSet presAssocID="{7AC2B19B-1B0E-45CB-B0E2-F8D189FE687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FF1EFF-9036-439A-8A72-B59B6E261C9B}" type="pres">
      <dgm:prSet presAssocID="{2251184D-4BFB-408E-841B-3D9262B351D1}" presName="comp" presStyleCnt="0"/>
      <dgm:spPr/>
      <dgm:t>
        <a:bodyPr/>
        <a:lstStyle/>
        <a:p>
          <a:endParaRPr lang="ru-RU"/>
        </a:p>
      </dgm:t>
    </dgm:pt>
    <dgm:pt modelId="{D0777E68-F9E8-4D1A-96DD-9810F93C0E46}" type="pres">
      <dgm:prSet presAssocID="{2251184D-4BFB-408E-841B-3D9262B351D1}" presName="rect2" presStyleLbl="node1" presStyleIdx="0" presStyleCnt="2" custScaleY="121531" custLinFactNeighborX="1928" custLinFactNeighborY="2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3BA6C-0C9C-454B-9A0F-637B484F7619}" type="pres">
      <dgm:prSet presAssocID="{2251184D-4BFB-408E-841B-3D9262B351D1}" presName="rect1" presStyleLbl="lnNode1" presStyleIdx="0" presStyleCnt="2" custScaleX="135995" custLinFactNeighborX="-8974" custLinFactNeighborY="-1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ru-RU"/>
        </a:p>
      </dgm:t>
    </dgm:pt>
    <dgm:pt modelId="{AF2BEC93-4F1F-456E-87D6-DF4523448C7A}" type="pres">
      <dgm:prSet presAssocID="{1892220A-DDF0-4121-A231-0CEE4FB2F772}" presName="sibTrans" presStyleCnt="0"/>
      <dgm:spPr/>
      <dgm:t>
        <a:bodyPr/>
        <a:lstStyle/>
        <a:p>
          <a:endParaRPr lang="ru-RU"/>
        </a:p>
      </dgm:t>
    </dgm:pt>
    <dgm:pt modelId="{BB52657E-C89C-4639-B9E6-34393DF807BF}" type="pres">
      <dgm:prSet presAssocID="{AFF97F41-4F41-4688-8FA1-807FD6BE9EFA}" presName="comp" presStyleCnt="0"/>
      <dgm:spPr/>
      <dgm:t>
        <a:bodyPr/>
        <a:lstStyle/>
        <a:p>
          <a:endParaRPr lang="ru-RU"/>
        </a:p>
      </dgm:t>
    </dgm:pt>
    <dgm:pt modelId="{1CDE0832-F336-44A9-BE42-1B4DE2148000}" type="pres">
      <dgm:prSet presAssocID="{AFF97F41-4F41-4688-8FA1-807FD6BE9EFA}" presName="rect2" presStyleLbl="node1" presStyleIdx="1" presStyleCnt="2" custScaleX="96772" custLinFactNeighborX="-4499" custLinFactNeighborY="-3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0455B-931C-49C9-B9EC-886541353223}" type="pres">
      <dgm:prSet presAssocID="{AFF97F41-4F41-4688-8FA1-807FD6BE9EFA}" presName="rect1" presStyleLbl="lnNode1" presStyleIdx="1" presStyleCnt="2" custScaleX="141041" custScaleY="97766" custLinFactNeighborX="3602" custLinFactNeighborY="-408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5AD2066B-B174-4371-80FC-8DB8045DFB03}" srcId="{2251184D-4BFB-408E-841B-3D9262B351D1}" destId="{831A0D2E-D76E-43B0-9074-482D6BDF1CF2}" srcOrd="3" destOrd="0" parTransId="{745CBFC3-479C-4EE4-B0D6-D5E9CCA07DBE}" sibTransId="{F7CBC30F-583E-4A80-ADD1-FB1FE9CB3FA6}"/>
    <dgm:cxn modelId="{35487D00-6B93-4560-A4EF-21F61F97C6C2}" type="presOf" srcId="{7C02B10D-7E39-45E8-9978-782FD381C3C4}" destId="{D0777E68-F9E8-4D1A-96DD-9810F93C0E46}" srcOrd="0" destOrd="1" presId="urn:microsoft.com/office/officeart/2008/layout/AlternatingPictureBlocks"/>
    <dgm:cxn modelId="{55C0FB49-B361-485B-B2CA-CAF964817432}" srcId="{2251184D-4BFB-408E-841B-3D9262B351D1}" destId="{2EBBB916-525F-415C-A376-5CB4BF9FE0D6}" srcOrd="1" destOrd="0" parTransId="{FB903972-DC74-48D9-9137-0D662AAC3159}" sibTransId="{F775056B-D694-4F97-BB9A-8F5504EC795A}"/>
    <dgm:cxn modelId="{404A08C1-5671-49DC-AD2B-95F934A56F6F}" type="presOf" srcId="{9D4E399A-CBFD-4E1E-9F60-3C047028B580}" destId="{D0777E68-F9E8-4D1A-96DD-9810F93C0E46}" srcOrd="0" destOrd="5" presId="urn:microsoft.com/office/officeart/2008/layout/AlternatingPictureBlocks"/>
    <dgm:cxn modelId="{BB0B7CC9-4B05-4F47-95F4-DA4E2935E19B}" type="presOf" srcId="{831A0D2E-D76E-43B0-9074-482D6BDF1CF2}" destId="{D0777E68-F9E8-4D1A-96DD-9810F93C0E46}" srcOrd="0" destOrd="4" presId="urn:microsoft.com/office/officeart/2008/layout/AlternatingPictureBlocks"/>
    <dgm:cxn modelId="{FD6A925D-83BA-4DB8-9069-73FBA6335701}" srcId="{2251184D-4BFB-408E-841B-3D9262B351D1}" destId="{9D4E399A-CBFD-4E1E-9F60-3C047028B580}" srcOrd="4" destOrd="0" parTransId="{F57112DB-860D-4A61-A1C9-7E792FFDF9CB}" sibTransId="{D5180D28-C960-421A-98F4-A09C37FFEAB5}"/>
    <dgm:cxn modelId="{E9A7EF5E-18DC-44B2-B3B3-AC103E62C764}" srcId="{7AC2B19B-1B0E-45CB-B0E2-F8D189FE687B}" destId="{2251184D-4BFB-408E-841B-3D9262B351D1}" srcOrd="0" destOrd="0" parTransId="{435AB8ED-CE79-459F-8EDB-95FD4591FF79}" sibTransId="{1892220A-DDF0-4121-A231-0CEE4FB2F772}"/>
    <dgm:cxn modelId="{B9900211-3FE4-40E4-8314-A5DCF5FED7A4}" type="presOf" srcId="{AFF97F41-4F41-4688-8FA1-807FD6BE9EFA}" destId="{1CDE0832-F336-44A9-BE42-1B4DE2148000}" srcOrd="0" destOrd="0" presId="urn:microsoft.com/office/officeart/2008/layout/AlternatingPictureBlocks"/>
    <dgm:cxn modelId="{69C808D0-7EE0-4B4E-9B77-2C9B581BD959}" type="presOf" srcId="{2251184D-4BFB-408E-841B-3D9262B351D1}" destId="{D0777E68-F9E8-4D1A-96DD-9810F93C0E46}" srcOrd="0" destOrd="0" presId="urn:microsoft.com/office/officeart/2008/layout/AlternatingPictureBlocks"/>
    <dgm:cxn modelId="{BBDFFCBB-9F48-4888-BEC1-172634138E70}" srcId="{2251184D-4BFB-408E-841B-3D9262B351D1}" destId="{7C02B10D-7E39-45E8-9978-782FD381C3C4}" srcOrd="0" destOrd="0" parTransId="{5713942C-71DC-4D36-BE56-82AC16150817}" sibTransId="{67D0EBA5-BB15-4956-BFC2-669DD5D87D26}"/>
    <dgm:cxn modelId="{89BFD35E-14DE-4ED4-9276-7C415514FBA4}" type="presOf" srcId="{355990EC-9E0C-433E-A769-BF7E117F04ED}" destId="{D0777E68-F9E8-4D1A-96DD-9810F93C0E46}" srcOrd="0" destOrd="3" presId="urn:microsoft.com/office/officeart/2008/layout/AlternatingPictureBlocks"/>
    <dgm:cxn modelId="{0AF91D78-3A10-46A1-A1B9-353B041872BA}" srcId="{2251184D-4BFB-408E-841B-3D9262B351D1}" destId="{355990EC-9E0C-433E-A769-BF7E117F04ED}" srcOrd="2" destOrd="0" parTransId="{2186FD5B-6D46-49AA-A405-A189C59D037F}" sibTransId="{AF3A6508-7AF3-4E2A-83BC-B3D5E3DEFABE}"/>
    <dgm:cxn modelId="{288CFA4F-E97B-47D6-9479-4FD171F65870}" srcId="{7AC2B19B-1B0E-45CB-B0E2-F8D189FE687B}" destId="{AFF97F41-4F41-4688-8FA1-807FD6BE9EFA}" srcOrd="1" destOrd="0" parTransId="{747A981F-3793-4FBC-9804-7E5F9165DE22}" sibTransId="{60E01E2E-BF81-41E7-A3D9-4D86148F958C}"/>
    <dgm:cxn modelId="{8F8CBA30-5262-4665-800F-2DDE0D465D96}" type="presOf" srcId="{2EBBB916-525F-415C-A376-5CB4BF9FE0D6}" destId="{D0777E68-F9E8-4D1A-96DD-9810F93C0E46}" srcOrd="0" destOrd="2" presId="urn:microsoft.com/office/officeart/2008/layout/AlternatingPictureBlocks"/>
    <dgm:cxn modelId="{45DC8DD2-4D01-4105-9A19-6AAAD43E86A6}" type="presOf" srcId="{7AC2B19B-1B0E-45CB-B0E2-F8D189FE687B}" destId="{229F41A3-4A77-40E2-9400-B1E084994970}" srcOrd="0" destOrd="0" presId="urn:microsoft.com/office/officeart/2008/layout/AlternatingPictureBlocks"/>
    <dgm:cxn modelId="{B5547248-85FB-4A06-B9A5-A93BC598253B}" type="presParOf" srcId="{229F41A3-4A77-40E2-9400-B1E084994970}" destId="{38FF1EFF-9036-439A-8A72-B59B6E261C9B}" srcOrd="0" destOrd="0" presId="urn:microsoft.com/office/officeart/2008/layout/AlternatingPictureBlocks"/>
    <dgm:cxn modelId="{DB17C585-6B7A-4AE9-B31C-95C279E9272A}" type="presParOf" srcId="{38FF1EFF-9036-439A-8A72-B59B6E261C9B}" destId="{D0777E68-F9E8-4D1A-96DD-9810F93C0E46}" srcOrd="0" destOrd="0" presId="urn:microsoft.com/office/officeart/2008/layout/AlternatingPictureBlocks"/>
    <dgm:cxn modelId="{B631A0FD-DC12-4705-958A-F4B18AEEE996}" type="presParOf" srcId="{38FF1EFF-9036-439A-8A72-B59B6E261C9B}" destId="{5B03BA6C-0C9C-454B-9A0F-637B484F7619}" srcOrd="1" destOrd="0" presId="urn:microsoft.com/office/officeart/2008/layout/AlternatingPictureBlocks"/>
    <dgm:cxn modelId="{0CB85369-7036-47B1-A6CC-C6CBC71BD14E}" type="presParOf" srcId="{229F41A3-4A77-40E2-9400-B1E084994970}" destId="{AF2BEC93-4F1F-456E-87D6-DF4523448C7A}" srcOrd="1" destOrd="0" presId="urn:microsoft.com/office/officeart/2008/layout/AlternatingPictureBlocks"/>
    <dgm:cxn modelId="{C6182A71-BC98-40FF-9D6F-0CF7544E0F06}" type="presParOf" srcId="{229F41A3-4A77-40E2-9400-B1E084994970}" destId="{BB52657E-C89C-4639-B9E6-34393DF807BF}" srcOrd="2" destOrd="0" presId="urn:microsoft.com/office/officeart/2008/layout/AlternatingPictureBlocks"/>
    <dgm:cxn modelId="{CF6A1B96-6E1F-4656-AB8E-5F8CF9750B9D}" type="presParOf" srcId="{BB52657E-C89C-4639-B9E6-34393DF807BF}" destId="{1CDE0832-F336-44A9-BE42-1B4DE2148000}" srcOrd="0" destOrd="0" presId="urn:microsoft.com/office/officeart/2008/layout/AlternatingPictureBlocks"/>
    <dgm:cxn modelId="{1369AB37-ACBC-4FB6-B7FC-9B3B8DA3A7EA}" type="presParOf" srcId="{BB52657E-C89C-4639-B9E6-34393DF807BF}" destId="{18B0455B-931C-49C9-B9EC-88654135322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AF996A-E38F-4860-899A-A8250DF32C33}" type="doc">
      <dgm:prSet loTypeId="urn:microsoft.com/office/officeart/2005/8/layout/vList5" loCatId="list" qsTypeId="urn:microsoft.com/office/officeart/2005/8/quickstyle/3d7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23B8E4D1-CBCA-41B7-BF0A-33CBBAAFA469}">
      <dgm:prSet phldrT="[Текст]" custT="1"/>
      <dgm:spPr/>
      <dgm:t>
        <a:bodyPr/>
        <a:lstStyle/>
        <a:p>
          <a:r>
            <a:rPr lang="ru-RU" sz="2500" b="1" dirty="0" smtClean="0">
              <a:solidFill>
                <a:schemeClr val="bg2">
                  <a:lumMod val="25000"/>
                </a:schemeClr>
              </a:solidFill>
              <a:latin typeface="+mj-lt"/>
              <a:cs typeface="Times New Roman" panose="02020603050405020304" pitchFamily="18" charset="0"/>
            </a:rPr>
            <a:t>Региональный проект </a:t>
          </a:r>
        </a:p>
        <a:p>
          <a:r>
            <a:rPr lang="ru-RU" sz="2500" b="1" dirty="0" smtClean="0">
              <a:solidFill>
                <a:schemeClr val="bg2">
                  <a:lumMod val="25000"/>
                </a:schemeClr>
              </a:solidFill>
              <a:latin typeface="+mj-lt"/>
              <a:cs typeface="Times New Roman" panose="02020603050405020304" pitchFamily="18" charset="0"/>
            </a:rPr>
            <a:t>«Современная школа»</a:t>
          </a:r>
          <a:endParaRPr lang="ru-RU" sz="2500" b="1" dirty="0">
            <a:solidFill>
              <a:schemeClr val="bg2">
                <a:lumMod val="25000"/>
              </a:schemeClr>
            </a:solidFill>
            <a:latin typeface="+mj-lt"/>
            <a:cs typeface="Times New Roman" panose="02020603050405020304" pitchFamily="18" charset="0"/>
          </a:endParaRPr>
        </a:p>
      </dgm:t>
    </dgm:pt>
    <dgm:pt modelId="{922E5D4A-E361-47E0-A922-1DF6497D65CC}" type="parTrans" cxnId="{7C409D59-8ED3-4F57-9BD0-969110DA1443}">
      <dgm:prSet/>
      <dgm:spPr/>
      <dgm:t>
        <a:bodyPr/>
        <a:lstStyle/>
        <a:p>
          <a:endParaRPr lang="ru-RU"/>
        </a:p>
      </dgm:t>
    </dgm:pt>
    <dgm:pt modelId="{118F9567-E4C2-4B34-A0CB-820826355376}" type="sibTrans" cxnId="{7C409D59-8ED3-4F57-9BD0-969110DA1443}">
      <dgm:prSet/>
      <dgm:spPr/>
      <dgm:t>
        <a:bodyPr/>
        <a:lstStyle/>
        <a:p>
          <a:endParaRPr lang="ru-RU"/>
        </a:p>
      </dgm:t>
    </dgm:pt>
    <dgm:pt modelId="{6C91FD12-2346-4268-AF56-27246DA0605F}">
      <dgm:prSet phldrT="[Текст]" custT="1"/>
      <dgm:spPr/>
      <dgm:t>
        <a:bodyPr/>
        <a:lstStyle/>
        <a:p>
          <a:pPr algn="just"/>
          <a:r>
            <a:rPr lang="ru-RU" sz="1700" b="1" dirty="0" smtClean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1.Число</a:t>
          </a:r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ru-RU" sz="1700" b="1" dirty="0" smtClean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общеобразовательных организаций, расположенных в сельской местности и малых городах, обновивших материально-техническую базу для реализации основных и дополнительных общеобразовательных программ цифрового, естественнонаучного и гуманитарного профилей, единиц нарастающим итогом к 2018 году.</a:t>
          </a:r>
          <a:endParaRPr lang="ru-RU" sz="1700" b="1" dirty="0">
            <a:solidFill>
              <a:schemeClr val="tx2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79FBE4A2-392F-414F-99D2-CD160B791E02}" type="parTrans" cxnId="{390F0C57-700C-467B-89CB-DA63051342F3}">
      <dgm:prSet/>
      <dgm:spPr/>
      <dgm:t>
        <a:bodyPr/>
        <a:lstStyle/>
        <a:p>
          <a:endParaRPr lang="ru-RU"/>
        </a:p>
      </dgm:t>
    </dgm:pt>
    <dgm:pt modelId="{A18FF2EA-FD7E-43D6-9561-3288A16A59A4}" type="sibTrans" cxnId="{390F0C57-700C-467B-89CB-DA63051342F3}">
      <dgm:prSet/>
      <dgm:spPr/>
      <dgm:t>
        <a:bodyPr/>
        <a:lstStyle/>
        <a:p>
          <a:endParaRPr lang="ru-RU"/>
        </a:p>
      </dgm:t>
    </dgm:pt>
    <dgm:pt modelId="{7E08C1B5-B5C3-4C62-B1E3-2047294281EB}">
      <dgm:prSet phldrT="[Текст]" custT="1"/>
      <dgm:spPr/>
      <dgm:t>
        <a:bodyPr/>
        <a:lstStyle/>
        <a:p>
          <a:pPr algn="just"/>
          <a:r>
            <a:rPr lang="ru-RU" sz="1700" b="1" dirty="0" smtClean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2.Численность обучающихся, охваченных основными и дополнительными общеобразовательными программами цифрового, естественнонаучного профилей, тыс. человек нарастающим итогом к 2018 году.</a:t>
          </a:r>
          <a:endParaRPr lang="ru-RU" sz="1700" b="1" dirty="0">
            <a:solidFill>
              <a:schemeClr val="tx2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99E810AE-AAB0-4DFB-82BC-F33F13E2B72E}" type="parTrans" cxnId="{60164B57-9CDB-4B63-8CD1-55498D73AD3E}">
      <dgm:prSet/>
      <dgm:spPr/>
      <dgm:t>
        <a:bodyPr/>
        <a:lstStyle/>
        <a:p>
          <a:endParaRPr lang="ru-RU"/>
        </a:p>
      </dgm:t>
    </dgm:pt>
    <dgm:pt modelId="{C63A7AA5-A93B-41B8-B2F9-447BA25A23F9}" type="sibTrans" cxnId="{60164B57-9CDB-4B63-8CD1-55498D73AD3E}">
      <dgm:prSet/>
      <dgm:spPr/>
      <dgm:t>
        <a:bodyPr/>
        <a:lstStyle/>
        <a:p>
          <a:endParaRPr lang="ru-RU"/>
        </a:p>
      </dgm:t>
    </dgm:pt>
    <dgm:pt modelId="{062B6ED2-DC80-45B3-BAF0-723BA2F3733D}">
      <dgm:prSet phldrT="[Текст]" custT="1"/>
      <dgm:spPr/>
      <dgm:t>
        <a:bodyPr/>
        <a:lstStyle/>
        <a:p>
          <a:pPr algn="just"/>
          <a:r>
            <a:rPr lang="ru-RU" sz="1700" b="1" i="1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 Целевое значение: 2020 – 0,003; 2021 - 0,007; </a:t>
          </a:r>
          <a:endParaRPr lang="ru-RU" sz="17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54B88466-BA9D-4384-878B-AA6109B2B075}" type="parTrans" cxnId="{E2E858F3-FBCE-4908-B931-59303C72B819}">
      <dgm:prSet/>
      <dgm:spPr/>
      <dgm:t>
        <a:bodyPr/>
        <a:lstStyle/>
        <a:p>
          <a:endParaRPr lang="ru-RU"/>
        </a:p>
      </dgm:t>
    </dgm:pt>
    <dgm:pt modelId="{9C341E66-7304-4026-9E67-F458B6DDA3AE}" type="sibTrans" cxnId="{E2E858F3-FBCE-4908-B931-59303C72B819}">
      <dgm:prSet/>
      <dgm:spPr/>
      <dgm:t>
        <a:bodyPr/>
        <a:lstStyle/>
        <a:p>
          <a:endParaRPr lang="ru-RU"/>
        </a:p>
      </dgm:t>
    </dgm:pt>
    <dgm:pt modelId="{E5BC0CC7-8B8B-4B27-8E08-09267982A2AE}">
      <dgm:prSet phldrT="[Текст]" custT="1"/>
      <dgm:spPr/>
      <dgm:t>
        <a:bodyPr/>
        <a:lstStyle/>
        <a:p>
          <a:pPr algn="just"/>
          <a:r>
            <a:rPr lang="ru-RU" sz="1700" b="1" i="1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 Целевое значение: 2020 – 0,700; 2021 – 4,120; </a:t>
          </a:r>
          <a:endParaRPr lang="ru-RU" sz="17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78557D00-673D-4A4B-8C35-3F611743E927}" type="parTrans" cxnId="{77F1B1BA-7F20-4045-8BE9-BDCF19549BA0}">
      <dgm:prSet/>
      <dgm:spPr/>
      <dgm:t>
        <a:bodyPr/>
        <a:lstStyle/>
        <a:p>
          <a:endParaRPr lang="ru-RU"/>
        </a:p>
      </dgm:t>
    </dgm:pt>
    <dgm:pt modelId="{B74E7E06-26CE-41F4-A8D6-D3F8A28A732E}" type="sibTrans" cxnId="{77F1B1BA-7F20-4045-8BE9-BDCF19549BA0}">
      <dgm:prSet/>
      <dgm:spPr/>
      <dgm:t>
        <a:bodyPr/>
        <a:lstStyle/>
        <a:p>
          <a:endParaRPr lang="ru-RU"/>
        </a:p>
      </dgm:t>
    </dgm:pt>
    <dgm:pt modelId="{DBB5E4C6-4513-4B15-89BB-71BA34C99A1F}">
      <dgm:prSet phldrT="[Текст]" custT="1"/>
      <dgm:spPr/>
      <dgm:t>
        <a:bodyPr/>
        <a:lstStyle/>
        <a:p>
          <a:pPr algn="just"/>
          <a:endParaRPr lang="ru-RU" sz="1800" b="1" dirty="0">
            <a:solidFill>
              <a:schemeClr val="tx2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77C940F0-F228-47F7-B441-A00D8519518A}" type="parTrans" cxnId="{9B2FC5F3-7859-494E-B5E4-C86EA95ACDF8}">
      <dgm:prSet/>
      <dgm:spPr/>
      <dgm:t>
        <a:bodyPr/>
        <a:lstStyle/>
        <a:p>
          <a:endParaRPr lang="ru-RU"/>
        </a:p>
      </dgm:t>
    </dgm:pt>
    <dgm:pt modelId="{0DCE254E-41F8-4FD4-BE21-6E1BA688FC7E}" type="sibTrans" cxnId="{9B2FC5F3-7859-494E-B5E4-C86EA95ACDF8}">
      <dgm:prSet/>
      <dgm:spPr/>
      <dgm:t>
        <a:bodyPr/>
        <a:lstStyle/>
        <a:p>
          <a:endParaRPr lang="ru-RU"/>
        </a:p>
      </dgm:t>
    </dgm:pt>
    <dgm:pt modelId="{6F3F991D-1B8F-448F-BC54-0999554778A5}">
      <dgm:prSet phldrT="[Текст]" custT="1"/>
      <dgm:spPr/>
      <dgm:t>
        <a:bodyPr/>
        <a:lstStyle/>
        <a:p>
          <a:pPr algn="just"/>
          <a:r>
            <a:rPr lang="ru-RU" sz="1700" b="1" i="1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2022 – 4,120;  2023 – 4,370;  2024 – 4,687</a:t>
          </a:r>
          <a:endParaRPr lang="ru-RU" sz="17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B8246087-41A6-4AB5-A273-1459BC935331}" type="parTrans" cxnId="{6E3F4EA1-3550-4658-9EB3-FD4C3EBEBE4A}">
      <dgm:prSet/>
      <dgm:spPr/>
      <dgm:t>
        <a:bodyPr/>
        <a:lstStyle/>
        <a:p>
          <a:endParaRPr lang="ru-RU"/>
        </a:p>
      </dgm:t>
    </dgm:pt>
    <dgm:pt modelId="{7B586DC1-BEC9-4E37-9116-6BFDD0495B73}" type="sibTrans" cxnId="{6E3F4EA1-3550-4658-9EB3-FD4C3EBEBE4A}">
      <dgm:prSet/>
      <dgm:spPr/>
      <dgm:t>
        <a:bodyPr/>
        <a:lstStyle/>
        <a:p>
          <a:endParaRPr lang="ru-RU"/>
        </a:p>
      </dgm:t>
    </dgm:pt>
    <dgm:pt modelId="{8DF2C5A8-FC45-4BC7-A2B4-D32C014ACCC3}">
      <dgm:prSet phldrT="[Текст]" custT="1"/>
      <dgm:spPr/>
      <dgm:t>
        <a:bodyPr/>
        <a:lstStyle/>
        <a:p>
          <a:pPr algn="just"/>
          <a:r>
            <a:rPr lang="ru-RU" sz="1700" b="1" i="1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2022 – 0,007;  2023 – 0,008;  2024 – 0,009</a:t>
          </a:r>
          <a:endParaRPr lang="ru-RU" sz="17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0A8398C8-CB5D-4DB9-A6E6-D2E204AD2958}" type="parTrans" cxnId="{EB54BF93-1C8F-4C04-B24C-C3EECF650EAB}">
      <dgm:prSet/>
      <dgm:spPr/>
      <dgm:t>
        <a:bodyPr/>
        <a:lstStyle/>
        <a:p>
          <a:endParaRPr lang="ru-RU"/>
        </a:p>
      </dgm:t>
    </dgm:pt>
    <dgm:pt modelId="{96DCC6E6-AF5A-483D-B5CD-9BB52874E91F}" type="sibTrans" cxnId="{EB54BF93-1C8F-4C04-B24C-C3EECF650EAB}">
      <dgm:prSet/>
      <dgm:spPr/>
      <dgm:t>
        <a:bodyPr/>
        <a:lstStyle/>
        <a:p>
          <a:endParaRPr lang="ru-RU"/>
        </a:p>
      </dgm:t>
    </dgm:pt>
    <dgm:pt modelId="{559929DD-C547-47FF-AEC6-06681EE969DF}" type="pres">
      <dgm:prSet presAssocID="{AFAF996A-E38F-4860-899A-A8250DF32C3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468056-4DFD-4B4C-AE5E-E27261F813B3}" type="pres">
      <dgm:prSet presAssocID="{23B8E4D1-CBCA-41B7-BF0A-33CBBAAFA469}" presName="linNode" presStyleCnt="0"/>
      <dgm:spPr/>
      <dgm:t>
        <a:bodyPr/>
        <a:lstStyle/>
        <a:p>
          <a:endParaRPr lang="ru-RU"/>
        </a:p>
      </dgm:t>
    </dgm:pt>
    <dgm:pt modelId="{1983FC29-7789-4DFC-AD6A-3C29617297E6}" type="pres">
      <dgm:prSet presAssocID="{23B8E4D1-CBCA-41B7-BF0A-33CBBAAFA469}" presName="parentText" presStyleLbl="node1" presStyleIdx="0" presStyleCnt="1" custScaleY="23068" custLinFactNeighborX="-2165" custLinFactNeighborY="-23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9E1519-9496-4947-8955-FE6E53A9229C}" type="pres">
      <dgm:prSet presAssocID="{23B8E4D1-CBCA-41B7-BF0A-33CBBAAFA469}" presName="descendantText" presStyleLbl="alignAccFollowNode1" presStyleIdx="0" presStyleCnt="1" custScaleX="95755" custScaleY="125122" custLinFactNeighborX="3909" custLinFactNeighborY="-1452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</dgm:ptLst>
  <dgm:cxnLst>
    <dgm:cxn modelId="{2D08B819-BCF3-461B-B904-DD2EB4DBA111}" type="presOf" srcId="{7E08C1B5-B5C3-4C62-B1E3-2047294281EB}" destId="{259E1519-9496-4947-8955-FE6E53A9229C}" srcOrd="0" destOrd="4" presId="urn:microsoft.com/office/officeart/2005/8/layout/vList5"/>
    <dgm:cxn modelId="{E2E858F3-FBCE-4908-B931-59303C72B819}" srcId="{23B8E4D1-CBCA-41B7-BF0A-33CBBAAFA469}" destId="{062B6ED2-DC80-45B3-BAF0-723BA2F3733D}" srcOrd="1" destOrd="0" parTransId="{54B88466-BA9D-4384-878B-AA6109B2B075}" sibTransId="{9C341E66-7304-4026-9E67-F458B6DDA3AE}"/>
    <dgm:cxn modelId="{AFBD8C4C-C8E3-4B76-B640-06ABC603CFB7}" type="presOf" srcId="{E5BC0CC7-8B8B-4B27-8E08-09267982A2AE}" destId="{259E1519-9496-4947-8955-FE6E53A9229C}" srcOrd="0" destOrd="5" presId="urn:microsoft.com/office/officeart/2005/8/layout/vList5"/>
    <dgm:cxn modelId="{E4D2911A-D61A-4855-8729-601AF35ACA5C}" type="presOf" srcId="{6C91FD12-2346-4268-AF56-27246DA0605F}" destId="{259E1519-9496-4947-8955-FE6E53A9229C}" srcOrd="0" destOrd="0" presId="urn:microsoft.com/office/officeart/2005/8/layout/vList5"/>
    <dgm:cxn modelId="{390F0C57-700C-467B-89CB-DA63051342F3}" srcId="{23B8E4D1-CBCA-41B7-BF0A-33CBBAAFA469}" destId="{6C91FD12-2346-4268-AF56-27246DA0605F}" srcOrd="0" destOrd="0" parTransId="{79FBE4A2-392F-414F-99D2-CD160B791E02}" sibTransId="{A18FF2EA-FD7E-43D6-9561-3288A16A59A4}"/>
    <dgm:cxn modelId="{CDD2C364-E38B-4D35-95FD-9FC899BFA728}" type="presOf" srcId="{6F3F991D-1B8F-448F-BC54-0999554778A5}" destId="{259E1519-9496-4947-8955-FE6E53A9229C}" srcOrd="0" destOrd="6" presId="urn:microsoft.com/office/officeart/2005/8/layout/vList5"/>
    <dgm:cxn modelId="{60164B57-9CDB-4B63-8CD1-55498D73AD3E}" srcId="{23B8E4D1-CBCA-41B7-BF0A-33CBBAAFA469}" destId="{7E08C1B5-B5C3-4C62-B1E3-2047294281EB}" srcOrd="4" destOrd="0" parTransId="{99E810AE-AAB0-4DFB-82BC-F33F13E2B72E}" sibTransId="{C63A7AA5-A93B-41B8-B2F9-447BA25A23F9}"/>
    <dgm:cxn modelId="{6E3F4EA1-3550-4658-9EB3-FD4C3EBEBE4A}" srcId="{23B8E4D1-CBCA-41B7-BF0A-33CBBAAFA469}" destId="{6F3F991D-1B8F-448F-BC54-0999554778A5}" srcOrd="6" destOrd="0" parTransId="{B8246087-41A6-4AB5-A273-1459BC935331}" sibTransId="{7B586DC1-BEC9-4E37-9116-6BFDD0495B73}"/>
    <dgm:cxn modelId="{84A78402-AA20-4B76-B154-8129142B0BB1}" type="presOf" srcId="{062B6ED2-DC80-45B3-BAF0-723BA2F3733D}" destId="{259E1519-9496-4947-8955-FE6E53A9229C}" srcOrd="0" destOrd="1" presId="urn:microsoft.com/office/officeart/2005/8/layout/vList5"/>
    <dgm:cxn modelId="{0A72BA7D-F6E8-4390-947E-ABE84815D71D}" type="presOf" srcId="{DBB5E4C6-4513-4B15-89BB-71BA34C99A1F}" destId="{259E1519-9496-4947-8955-FE6E53A9229C}" srcOrd="0" destOrd="3" presId="urn:microsoft.com/office/officeart/2005/8/layout/vList5"/>
    <dgm:cxn modelId="{308218D6-EDC7-43C3-AEE9-5D410B285772}" type="presOf" srcId="{23B8E4D1-CBCA-41B7-BF0A-33CBBAAFA469}" destId="{1983FC29-7789-4DFC-AD6A-3C29617297E6}" srcOrd="0" destOrd="0" presId="urn:microsoft.com/office/officeart/2005/8/layout/vList5"/>
    <dgm:cxn modelId="{00171EAA-ACB8-4C6C-8490-BAF328C1B0D9}" type="presOf" srcId="{AFAF996A-E38F-4860-899A-A8250DF32C33}" destId="{559929DD-C547-47FF-AEC6-06681EE969DF}" srcOrd="0" destOrd="0" presId="urn:microsoft.com/office/officeart/2005/8/layout/vList5"/>
    <dgm:cxn modelId="{C21B0F93-9838-4371-A877-9FEDA2390896}" type="presOf" srcId="{8DF2C5A8-FC45-4BC7-A2B4-D32C014ACCC3}" destId="{259E1519-9496-4947-8955-FE6E53A9229C}" srcOrd="0" destOrd="2" presId="urn:microsoft.com/office/officeart/2005/8/layout/vList5"/>
    <dgm:cxn modelId="{EB54BF93-1C8F-4C04-B24C-C3EECF650EAB}" srcId="{23B8E4D1-CBCA-41B7-BF0A-33CBBAAFA469}" destId="{8DF2C5A8-FC45-4BC7-A2B4-D32C014ACCC3}" srcOrd="2" destOrd="0" parTransId="{0A8398C8-CB5D-4DB9-A6E6-D2E204AD2958}" sibTransId="{96DCC6E6-AF5A-483D-B5CD-9BB52874E91F}"/>
    <dgm:cxn modelId="{7C409D59-8ED3-4F57-9BD0-969110DA1443}" srcId="{AFAF996A-E38F-4860-899A-A8250DF32C33}" destId="{23B8E4D1-CBCA-41B7-BF0A-33CBBAAFA469}" srcOrd="0" destOrd="0" parTransId="{922E5D4A-E361-47E0-A922-1DF6497D65CC}" sibTransId="{118F9567-E4C2-4B34-A0CB-820826355376}"/>
    <dgm:cxn modelId="{77F1B1BA-7F20-4045-8BE9-BDCF19549BA0}" srcId="{23B8E4D1-CBCA-41B7-BF0A-33CBBAAFA469}" destId="{E5BC0CC7-8B8B-4B27-8E08-09267982A2AE}" srcOrd="5" destOrd="0" parTransId="{78557D00-673D-4A4B-8C35-3F611743E927}" sibTransId="{B74E7E06-26CE-41F4-A8D6-D3F8A28A732E}"/>
    <dgm:cxn modelId="{9B2FC5F3-7859-494E-B5E4-C86EA95ACDF8}" srcId="{23B8E4D1-CBCA-41B7-BF0A-33CBBAAFA469}" destId="{DBB5E4C6-4513-4B15-89BB-71BA34C99A1F}" srcOrd="3" destOrd="0" parTransId="{77C940F0-F228-47F7-B441-A00D8519518A}" sibTransId="{0DCE254E-41F8-4FD4-BE21-6E1BA688FC7E}"/>
    <dgm:cxn modelId="{2260CBDF-4424-4ECE-84D8-E38B8CD9C73F}" type="presParOf" srcId="{559929DD-C547-47FF-AEC6-06681EE969DF}" destId="{23468056-4DFD-4B4C-AE5E-E27261F813B3}" srcOrd="0" destOrd="0" presId="urn:microsoft.com/office/officeart/2005/8/layout/vList5"/>
    <dgm:cxn modelId="{37553071-8BE2-46A9-B381-A534C2C79FEA}" type="presParOf" srcId="{23468056-4DFD-4B4C-AE5E-E27261F813B3}" destId="{1983FC29-7789-4DFC-AD6A-3C29617297E6}" srcOrd="0" destOrd="0" presId="urn:microsoft.com/office/officeart/2005/8/layout/vList5"/>
    <dgm:cxn modelId="{56F1680F-1D7B-4846-8197-61CEB45563F9}" type="presParOf" srcId="{23468056-4DFD-4B4C-AE5E-E27261F813B3}" destId="{259E1519-9496-4947-8955-FE6E53A9229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AF996A-E38F-4860-899A-A8250DF32C33}" type="doc">
      <dgm:prSet loTypeId="urn:microsoft.com/office/officeart/2005/8/layout/hList7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3B8E4D1-CBCA-41B7-BF0A-33CBBAAFA469}">
      <dgm:prSet phldrT="[Текст]" custT="1"/>
      <dgm:spPr/>
      <dgm:t>
        <a:bodyPr/>
        <a:lstStyle/>
        <a:p>
          <a:r>
            <a:rPr lang="ru-RU" sz="2500" b="1" dirty="0" smtClean="0">
              <a:latin typeface="+mj-lt"/>
              <a:cs typeface="Times New Roman" panose="02020603050405020304" pitchFamily="18" charset="0"/>
            </a:rPr>
            <a:t>Региональный проект </a:t>
          </a:r>
        </a:p>
        <a:p>
          <a:r>
            <a:rPr lang="ru-RU" sz="2500" b="1" dirty="0" smtClean="0">
              <a:latin typeface="+mj-lt"/>
              <a:cs typeface="Times New Roman" panose="02020603050405020304" pitchFamily="18" charset="0"/>
            </a:rPr>
            <a:t>«Современная школа»</a:t>
          </a:r>
          <a:endParaRPr lang="ru-RU" sz="2500" b="1" dirty="0">
            <a:latin typeface="+mj-lt"/>
            <a:cs typeface="Times New Roman" panose="02020603050405020304" pitchFamily="18" charset="0"/>
          </a:endParaRPr>
        </a:p>
      </dgm:t>
    </dgm:pt>
    <dgm:pt modelId="{922E5D4A-E361-47E0-A922-1DF6497D65CC}" type="parTrans" cxnId="{7C409D59-8ED3-4F57-9BD0-969110DA1443}">
      <dgm:prSet/>
      <dgm:spPr/>
      <dgm:t>
        <a:bodyPr/>
        <a:lstStyle/>
        <a:p>
          <a:endParaRPr lang="ru-RU"/>
        </a:p>
      </dgm:t>
    </dgm:pt>
    <dgm:pt modelId="{118F9567-E4C2-4B34-A0CB-820826355376}" type="sibTrans" cxnId="{7C409D59-8ED3-4F57-9BD0-969110DA1443}">
      <dgm:prSet/>
      <dgm:spPr/>
      <dgm:t>
        <a:bodyPr/>
        <a:lstStyle/>
        <a:p>
          <a:endParaRPr lang="ru-RU"/>
        </a:p>
      </dgm:t>
    </dgm:pt>
    <dgm:pt modelId="{443FB3F0-4BAB-4054-B80D-A8BE37D674BA}">
      <dgm:prSet custT="1"/>
      <dgm:spPr/>
      <dgm:t>
        <a:bodyPr/>
        <a:lstStyle/>
        <a:p>
          <a:r>
            <a:rPr lang="ru-RU" sz="1800" dirty="0" smtClean="0">
              <a:cs typeface="Times New Roman" panose="02020603050405020304" pitchFamily="18" charset="0"/>
            </a:rPr>
            <a:t>К 01 сентября 2020 года для достижения показателя запланировано создать три Центра образования цифрового и гуманитарного профилей «Точка роста»на базе НРМОБУ «Салымская СОШ № 1», НРМОБУ «Чеускинская СОШ», НРМОБУ «Сентябрьская СОШ»). </a:t>
          </a:r>
          <a:endParaRPr lang="ru-RU" sz="1800" dirty="0">
            <a:cs typeface="Times New Roman" panose="02020603050405020304" pitchFamily="18" charset="0"/>
          </a:endParaRPr>
        </a:p>
      </dgm:t>
    </dgm:pt>
    <dgm:pt modelId="{98AE45C4-9EE6-4C2F-A118-C02DAE91FBA2}" type="parTrans" cxnId="{148DDAFF-0C2D-4EE7-A029-260ECB05D64D}">
      <dgm:prSet/>
      <dgm:spPr/>
      <dgm:t>
        <a:bodyPr/>
        <a:lstStyle/>
        <a:p>
          <a:endParaRPr lang="ru-RU"/>
        </a:p>
      </dgm:t>
    </dgm:pt>
    <dgm:pt modelId="{8276AD5F-6C2C-4AC3-B4CD-22BCE20C37F3}" type="sibTrans" cxnId="{148DDAFF-0C2D-4EE7-A029-260ECB05D64D}">
      <dgm:prSet/>
      <dgm:spPr/>
      <dgm:t>
        <a:bodyPr/>
        <a:lstStyle/>
        <a:p>
          <a:endParaRPr lang="ru-RU"/>
        </a:p>
      </dgm:t>
    </dgm:pt>
    <dgm:pt modelId="{22A26808-201E-4C69-AD2F-9C0D0B5ECAD8}">
      <dgm:prSet custT="1"/>
      <dgm:spPr/>
      <dgm:t>
        <a:bodyPr/>
        <a:lstStyle/>
        <a:p>
          <a:pPr algn="ctr"/>
          <a:r>
            <a:rPr lang="ru-RU" sz="1800" dirty="0" smtClean="0">
              <a:cs typeface="Times New Roman" panose="02020603050405020304" pitchFamily="18" charset="0"/>
            </a:rPr>
            <a:t>16 работников из трех общеобразовательных учреждений закончили обучение по "Точкам роста" и получили сертификаты.  Направлена заявка для обучения  ещё  9  человек.</a:t>
          </a:r>
          <a:endParaRPr lang="ru-RU" sz="1700" dirty="0">
            <a:solidFill>
              <a:schemeClr val="bg1"/>
            </a:solidFill>
            <a:cs typeface="Times New Roman" panose="02020603050405020304" pitchFamily="18" charset="0"/>
          </a:endParaRPr>
        </a:p>
      </dgm:t>
    </dgm:pt>
    <dgm:pt modelId="{2E390D05-0E9B-448C-93CB-B7A2156EEAC4}" type="parTrans" cxnId="{CAE9A856-96A2-483E-B0FF-1344B575A4BA}">
      <dgm:prSet/>
      <dgm:spPr/>
      <dgm:t>
        <a:bodyPr/>
        <a:lstStyle/>
        <a:p>
          <a:endParaRPr lang="ru-RU"/>
        </a:p>
      </dgm:t>
    </dgm:pt>
    <dgm:pt modelId="{2160E3B4-3332-44A2-80C9-91C2F30A85AC}" type="sibTrans" cxnId="{CAE9A856-96A2-483E-B0FF-1344B575A4BA}">
      <dgm:prSet/>
      <dgm:spPr/>
      <dgm:t>
        <a:bodyPr/>
        <a:lstStyle/>
        <a:p>
          <a:endParaRPr lang="ru-RU"/>
        </a:p>
      </dgm:t>
    </dgm:pt>
    <dgm:pt modelId="{1FB306CD-46AF-4537-852E-08EE4DF3E764}" type="pres">
      <dgm:prSet presAssocID="{AFAF996A-E38F-4860-899A-A8250DF32C3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6F073D-E535-4B29-B227-E345DCA5B536}" type="pres">
      <dgm:prSet presAssocID="{AFAF996A-E38F-4860-899A-A8250DF32C33}" presName="fgShape" presStyleLbl="fgShp" presStyleIdx="0" presStyleCnt="1" custLinFactNeighborX="-47" custLinFactNeighborY="26377"/>
      <dgm:spPr/>
      <dgm:t>
        <a:bodyPr/>
        <a:lstStyle/>
        <a:p>
          <a:endParaRPr lang="ru-RU"/>
        </a:p>
      </dgm:t>
    </dgm:pt>
    <dgm:pt modelId="{77BBB5F5-D9CA-4BF9-AAC9-135159CC7957}" type="pres">
      <dgm:prSet presAssocID="{AFAF996A-E38F-4860-899A-A8250DF32C33}" presName="linComp" presStyleCnt="0"/>
      <dgm:spPr/>
      <dgm:t>
        <a:bodyPr/>
        <a:lstStyle/>
        <a:p>
          <a:endParaRPr lang="ru-RU"/>
        </a:p>
      </dgm:t>
    </dgm:pt>
    <dgm:pt modelId="{64B3DA7D-C3C5-458F-8DF7-63D7621D2402}" type="pres">
      <dgm:prSet presAssocID="{23B8E4D1-CBCA-41B7-BF0A-33CBBAAFA469}" presName="compNode" presStyleCnt="0"/>
      <dgm:spPr/>
      <dgm:t>
        <a:bodyPr/>
        <a:lstStyle/>
        <a:p>
          <a:endParaRPr lang="ru-RU"/>
        </a:p>
      </dgm:t>
    </dgm:pt>
    <dgm:pt modelId="{5B032AFF-DA0F-4691-B45A-C8028DA8FE1D}" type="pres">
      <dgm:prSet presAssocID="{23B8E4D1-CBCA-41B7-BF0A-33CBBAAFA469}" presName="bkgdShape" presStyleLbl="node1" presStyleIdx="0" presStyleCnt="3"/>
      <dgm:spPr/>
      <dgm:t>
        <a:bodyPr/>
        <a:lstStyle/>
        <a:p>
          <a:endParaRPr lang="ru-RU"/>
        </a:p>
      </dgm:t>
    </dgm:pt>
    <dgm:pt modelId="{4F1DB55B-4ED2-44A9-A2CE-5DB96972DA31}" type="pres">
      <dgm:prSet presAssocID="{23B8E4D1-CBCA-41B7-BF0A-33CBBAAFA46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4CEB6-76A9-44AA-A396-86AEC2A83502}" type="pres">
      <dgm:prSet presAssocID="{23B8E4D1-CBCA-41B7-BF0A-33CBBAAFA469}" presName="invisiNode" presStyleLbl="node1" presStyleIdx="0" presStyleCnt="3"/>
      <dgm:spPr/>
      <dgm:t>
        <a:bodyPr/>
        <a:lstStyle/>
        <a:p>
          <a:endParaRPr lang="ru-RU"/>
        </a:p>
      </dgm:t>
    </dgm:pt>
    <dgm:pt modelId="{3B5BB939-AFE3-4454-9524-25B613C5F773}" type="pres">
      <dgm:prSet presAssocID="{23B8E4D1-CBCA-41B7-BF0A-33CBBAAFA469}" presName="imagNode" presStyleLbl="fgImgPlace1" presStyleIdx="0" presStyleCnt="3" custLinFactNeighborX="1139" custLinFactNeighborY="-327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73B635F3-566F-4114-A6A7-8FDF11E382F4}" type="pres">
      <dgm:prSet presAssocID="{118F9567-E4C2-4B34-A0CB-82082635537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29BB7A-44B3-4E83-B223-C3C08AE8A59D}" type="pres">
      <dgm:prSet presAssocID="{443FB3F0-4BAB-4054-B80D-A8BE37D674BA}" presName="compNode" presStyleCnt="0"/>
      <dgm:spPr/>
      <dgm:t>
        <a:bodyPr/>
        <a:lstStyle/>
        <a:p>
          <a:endParaRPr lang="ru-RU"/>
        </a:p>
      </dgm:t>
    </dgm:pt>
    <dgm:pt modelId="{FF604657-316E-4E30-B849-221C23DFAC63}" type="pres">
      <dgm:prSet presAssocID="{443FB3F0-4BAB-4054-B80D-A8BE37D674BA}" presName="bkgdShape" presStyleLbl="node1" presStyleIdx="1" presStyleCnt="3"/>
      <dgm:spPr/>
      <dgm:t>
        <a:bodyPr/>
        <a:lstStyle/>
        <a:p>
          <a:endParaRPr lang="ru-RU"/>
        </a:p>
      </dgm:t>
    </dgm:pt>
    <dgm:pt modelId="{236BF424-D2B7-461D-9F09-6D42E5ABEB12}" type="pres">
      <dgm:prSet presAssocID="{443FB3F0-4BAB-4054-B80D-A8BE37D674BA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60CEC9-4F8D-4AFF-86E9-07691D9ACA05}" type="pres">
      <dgm:prSet presAssocID="{443FB3F0-4BAB-4054-B80D-A8BE37D674BA}" presName="invisiNode" presStyleLbl="node1" presStyleIdx="1" presStyleCnt="3"/>
      <dgm:spPr/>
      <dgm:t>
        <a:bodyPr/>
        <a:lstStyle/>
        <a:p>
          <a:endParaRPr lang="ru-RU"/>
        </a:p>
      </dgm:t>
    </dgm:pt>
    <dgm:pt modelId="{6DA1C402-4F88-4654-A718-5BBAC0ECE07A}" type="pres">
      <dgm:prSet presAssocID="{443FB3F0-4BAB-4054-B80D-A8BE37D674BA}" presName="imagNode" presStyleLbl="fgImgPlace1" presStyleIdx="1" presStyleCnt="3" custLinFactNeighborX="2213" custLinFactNeighborY="-705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489B0CF-7B8B-4D82-B306-EC589DE624D4}" type="pres">
      <dgm:prSet presAssocID="{8276AD5F-6C2C-4AC3-B4CD-22BCE20C37F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6857A81-BFF7-48C0-8BFD-943B4C9C404F}" type="pres">
      <dgm:prSet presAssocID="{22A26808-201E-4C69-AD2F-9C0D0B5ECAD8}" presName="compNode" presStyleCnt="0"/>
      <dgm:spPr/>
      <dgm:t>
        <a:bodyPr/>
        <a:lstStyle/>
        <a:p>
          <a:endParaRPr lang="ru-RU"/>
        </a:p>
      </dgm:t>
    </dgm:pt>
    <dgm:pt modelId="{4F643BFE-6CED-4F80-A34B-0F312C5D0118}" type="pres">
      <dgm:prSet presAssocID="{22A26808-201E-4C69-AD2F-9C0D0B5ECAD8}" presName="bkgdShape" presStyleLbl="node1" presStyleIdx="2" presStyleCnt="3" custLinFactNeighborX="-147" custLinFactNeighborY="1930"/>
      <dgm:spPr/>
      <dgm:t>
        <a:bodyPr/>
        <a:lstStyle/>
        <a:p>
          <a:endParaRPr lang="ru-RU"/>
        </a:p>
      </dgm:t>
    </dgm:pt>
    <dgm:pt modelId="{F8229427-C2D4-4ED1-A1CC-A8D92EDA689F}" type="pres">
      <dgm:prSet presAssocID="{22A26808-201E-4C69-AD2F-9C0D0B5ECAD8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50CCC3-3DDA-426B-8EC7-0940712F076A}" type="pres">
      <dgm:prSet presAssocID="{22A26808-201E-4C69-AD2F-9C0D0B5ECAD8}" presName="invisiNode" presStyleLbl="node1" presStyleIdx="2" presStyleCnt="3"/>
      <dgm:spPr/>
      <dgm:t>
        <a:bodyPr/>
        <a:lstStyle/>
        <a:p>
          <a:endParaRPr lang="ru-RU"/>
        </a:p>
      </dgm:t>
    </dgm:pt>
    <dgm:pt modelId="{82E779AD-59BC-4E85-B127-10509E86CBBA}" type="pres">
      <dgm:prSet presAssocID="{22A26808-201E-4C69-AD2F-9C0D0B5ECAD8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</dgm:ptLst>
  <dgm:cxnLst>
    <dgm:cxn modelId="{411B0047-96B6-4572-B336-F3512DC1E162}" type="presOf" srcId="{443FB3F0-4BAB-4054-B80D-A8BE37D674BA}" destId="{FF604657-316E-4E30-B849-221C23DFAC63}" srcOrd="0" destOrd="0" presId="urn:microsoft.com/office/officeart/2005/8/layout/hList7"/>
    <dgm:cxn modelId="{A498B1CA-76EA-465F-8688-61E3FFFBD628}" type="presOf" srcId="{23B8E4D1-CBCA-41B7-BF0A-33CBBAAFA469}" destId="{5B032AFF-DA0F-4691-B45A-C8028DA8FE1D}" srcOrd="0" destOrd="0" presId="urn:microsoft.com/office/officeart/2005/8/layout/hList7"/>
    <dgm:cxn modelId="{81F4B34B-85BB-4EDE-80D1-57AC09B34C62}" type="presOf" srcId="{443FB3F0-4BAB-4054-B80D-A8BE37D674BA}" destId="{236BF424-D2B7-461D-9F09-6D42E5ABEB12}" srcOrd="1" destOrd="0" presId="urn:microsoft.com/office/officeart/2005/8/layout/hList7"/>
    <dgm:cxn modelId="{2E95032A-06D2-4122-8D92-1CB243416EA5}" type="presOf" srcId="{23B8E4D1-CBCA-41B7-BF0A-33CBBAAFA469}" destId="{4F1DB55B-4ED2-44A9-A2CE-5DB96972DA31}" srcOrd="1" destOrd="0" presId="urn:microsoft.com/office/officeart/2005/8/layout/hList7"/>
    <dgm:cxn modelId="{148DDAFF-0C2D-4EE7-A029-260ECB05D64D}" srcId="{AFAF996A-E38F-4860-899A-A8250DF32C33}" destId="{443FB3F0-4BAB-4054-B80D-A8BE37D674BA}" srcOrd="1" destOrd="0" parTransId="{98AE45C4-9EE6-4C2F-A118-C02DAE91FBA2}" sibTransId="{8276AD5F-6C2C-4AC3-B4CD-22BCE20C37F3}"/>
    <dgm:cxn modelId="{BE95EE79-B871-4025-BAD5-37A78209883F}" type="presOf" srcId="{22A26808-201E-4C69-AD2F-9C0D0B5ECAD8}" destId="{4F643BFE-6CED-4F80-A34B-0F312C5D0118}" srcOrd="0" destOrd="0" presId="urn:microsoft.com/office/officeart/2005/8/layout/hList7"/>
    <dgm:cxn modelId="{CAE9A856-96A2-483E-B0FF-1344B575A4BA}" srcId="{AFAF996A-E38F-4860-899A-A8250DF32C33}" destId="{22A26808-201E-4C69-AD2F-9C0D0B5ECAD8}" srcOrd="2" destOrd="0" parTransId="{2E390D05-0E9B-448C-93CB-B7A2156EEAC4}" sibTransId="{2160E3B4-3332-44A2-80C9-91C2F30A85AC}"/>
    <dgm:cxn modelId="{7431392A-B572-49F8-8DA7-66F305BEAF09}" type="presOf" srcId="{AFAF996A-E38F-4860-899A-A8250DF32C33}" destId="{1FB306CD-46AF-4537-852E-08EE4DF3E764}" srcOrd="0" destOrd="0" presId="urn:microsoft.com/office/officeart/2005/8/layout/hList7"/>
    <dgm:cxn modelId="{A082435C-8B01-45E8-9675-538B237F90CD}" type="presOf" srcId="{118F9567-E4C2-4B34-A0CB-820826355376}" destId="{73B635F3-566F-4114-A6A7-8FDF11E382F4}" srcOrd="0" destOrd="0" presId="urn:microsoft.com/office/officeart/2005/8/layout/hList7"/>
    <dgm:cxn modelId="{67EE5747-D8D1-42A9-BC8D-A58F233ED252}" type="presOf" srcId="{8276AD5F-6C2C-4AC3-B4CD-22BCE20C37F3}" destId="{D489B0CF-7B8B-4D82-B306-EC589DE624D4}" srcOrd="0" destOrd="0" presId="urn:microsoft.com/office/officeart/2005/8/layout/hList7"/>
    <dgm:cxn modelId="{7C409D59-8ED3-4F57-9BD0-969110DA1443}" srcId="{AFAF996A-E38F-4860-899A-A8250DF32C33}" destId="{23B8E4D1-CBCA-41B7-BF0A-33CBBAAFA469}" srcOrd="0" destOrd="0" parTransId="{922E5D4A-E361-47E0-A922-1DF6497D65CC}" sibTransId="{118F9567-E4C2-4B34-A0CB-820826355376}"/>
    <dgm:cxn modelId="{4BD8106E-0770-455E-AE97-0AF5E0891C93}" type="presOf" srcId="{22A26808-201E-4C69-AD2F-9C0D0B5ECAD8}" destId="{F8229427-C2D4-4ED1-A1CC-A8D92EDA689F}" srcOrd="1" destOrd="0" presId="urn:microsoft.com/office/officeart/2005/8/layout/hList7"/>
    <dgm:cxn modelId="{0D992786-C06A-4A8D-BD57-DB3ED7326E41}" type="presParOf" srcId="{1FB306CD-46AF-4537-852E-08EE4DF3E764}" destId="{D26F073D-E535-4B29-B227-E345DCA5B536}" srcOrd="0" destOrd="0" presId="urn:microsoft.com/office/officeart/2005/8/layout/hList7"/>
    <dgm:cxn modelId="{5E398F5F-C1BD-4B5C-8AA8-1F6E1C717C75}" type="presParOf" srcId="{1FB306CD-46AF-4537-852E-08EE4DF3E764}" destId="{77BBB5F5-D9CA-4BF9-AAC9-135159CC7957}" srcOrd="1" destOrd="0" presId="urn:microsoft.com/office/officeart/2005/8/layout/hList7"/>
    <dgm:cxn modelId="{29604D73-60F4-4ED5-8AD5-69B00D60CE49}" type="presParOf" srcId="{77BBB5F5-D9CA-4BF9-AAC9-135159CC7957}" destId="{64B3DA7D-C3C5-458F-8DF7-63D7621D2402}" srcOrd="0" destOrd="0" presId="urn:microsoft.com/office/officeart/2005/8/layout/hList7"/>
    <dgm:cxn modelId="{93BD583E-B832-46DC-9EF0-BF7DF135614D}" type="presParOf" srcId="{64B3DA7D-C3C5-458F-8DF7-63D7621D2402}" destId="{5B032AFF-DA0F-4691-B45A-C8028DA8FE1D}" srcOrd="0" destOrd="0" presId="urn:microsoft.com/office/officeart/2005/8/layout/hList7"/>
    <dgm:cxn modelId="{9779C61A-B5D1-4265-B15F-45AEBB858FEF}" type="presParOf" srcId="{64B3DA7D-C3C5-458F-8DF7-63D7621D2402}" destId="{4F1DB55B-4ED2-44A9-A2CE-5DB96972DA31}" srcOrd="1" destOrd="0" presId="urn:microsoft.com/office/officeart/2005/8/layout/hList7"/>
    <dgm:cxn modelId="{967AF0B2-E678-435C-AA72-E0672405D61F}" type="presParOf" srcId="{64B3DA7D-C3C5-458F-8DF7-63D7621D2402}" destId="{CC64CEB6-76A9-44AA-A396-86AEC2A83502}" srcOrd="2" destOrd="0" presId="urn:microsoft.com/office/officeart/2005/8/layout/hList7"/>
    <dgm:cxn modelId="{EEB41A0F-C6D7-4A77-98A5-AE93D3F7BD95}" type="presParOf" srcId="{64B3DA7D-C3C5-458F-8DF7-63D7621D2402}" destId="{3B5BB939-AFE3-4454-9524-25B613C5F773}" srcOrd="3" destOrd="0" presId="urn:microsoft.com/office/officeart/2005/8/layout/hList7"/>
    <dgm:cxn modelId="{89EF281A-5114-4AF2-AEAB-17554C1C1F8D}" type="presParOf" srcId="{77BBB5F5-D9CA-4BF9-AAC9-135159CC7957}" destId="{73B635F3-566F-4114-A6A7-8FDF11E382F4}" srcOrd="1" destOrd="0" presId="urn:microsoft.com/office/officeart/2005/8/layout/hList7"/>
    <dgm:cxn modelId="{D04E3206-844C-4FF5-BBE2-22B39E112CEE}" type="presParOf" srcId="{77BBB5F5-D9CA-4BF9-AAC9-135159CC7957}" destId="{D629BB7A-44B3-4E83-B223-C3C08AE8A59D}" srcOrd="2" destOrd="0" presId="urn:microsoft.com/office/officeart/2005/8/layout/hList7"/>
    <dgm:cxn modelId="{A953452B-8649-4CEC-949D-68AC8D12C43C}" type="presParOf" srcId="{D629BB7A-44B3-4E83-B223-C3C08AE8A59D}" destId="{FF604657-316E-4E30-B849-221C23DFAC63}" srcOrd="0" destOrd="0" presId="urn:microsoft.com/office/officeart/2005/8/layout/hList7"/>
    <dgm:cxn modelId="{E1A031E5-1564-48C7-BB19-B1D4C1B539A2}" type="presParOf" srcId="{D629BB7A-44B3-4E83-B223-C3C08AE8A59D}" destId="{236BF424-D2B7-461D-9F09-6D42E5ABEB12}" srcOrd="1" destOrd="0" presId="urn:microsoft.com/office/officeart/2005/8/layout/hList7"/>
    <dgm:cxn modelId="{0B3A59B1-6E9E-41C9-A99A-53078F49AD50}" type="presParOf" srcId="{D629BB7A-44B3-4E83-B223-C3C08AE8A59D}" destId="{6860CEC9-4F8D-4AFF-86E9-07691D9ACA05}" srcOrd="2" destOrd="0" presId="urn:microsoft.com/office/officeart/2005/8/layout/hList7"/>
    <dgm:cxn modelId="{338FF8CF-3197-4345-B299-B3AD90A30890}" type="presParOf" srcId="{D629BB7A-44B3-4E83-B223-C3C08AE8A59D}" destId="{6DA1C402-4F88-4654-A718-5BBAC0ECE07A}" srcOrd="3" destOrd="0" presId="urn:microsoft.com/office/officeart/2005/8/layout/hList7"/>
    <dgm:cxn modelId="{088BFB39-B343-49D7-9BA1-44D0E1B3A20E}" type="presParOf" srcId="{77BBB5F5-D9CA-4BF9-AAC9-135159CC7957}" destId="{D489B0CF-7B8B-4D82-B306-EC589DE624D4}" srcOrd="3" destOrd="0" presId="urn:microsoft.com/office/officeart/2005/8/layout/hList7"/>
    <dgm:cxn modelId="{3A025DE9-A1C5-40EF-99B7-690173CBE078}" type="presParOf" srcId="{77BBB5F5-D9CA-4BF9-AAC9-135159CC7957}" destId="{B6857A81-BFF7-48C0-8BFD-943B4C9C404F}" srcOrd="4" destOrd="0" presId="urn:microsoft.com/office/officeart/2005/8/layout/hList7"/>
    <dgm:cxn modelId="{0BF58AE0-7418-4C04-A168-788EC79E8376}" type="presParOf" srcId="{B6857A81-BFF7-48C0-8BFD-943B4C9C404F}" destId="{4F643BFE-6CED-4F80-A34B-0F312C5D0118}" srcOrd="0" destOrd="0" presId="urn:microsoft.com/office/officeart/2005/8/layout/hList7"/>
    <dgm:cxn modelId="{4027EF11-89C6-4B6D-B0C9-6808317EA927}" type="presParOf" srcId="{B6857A81-BFF7-48C0-8BFD-943B4C9C404F}" destId="{F8229427-C2D4-4ED1-A1CC-A8D92EDA689F}" srcOrd="1" destOrd="0" presId="urn:microsoft.com/office/officeart/2005/8/layout/hList7"/>
    <dgm:cxn modelId="{604CBA70-2ABA-413B-9E58-7E4787649730}" type="presParOf" srcId="{B6857A81-BFF7-48C0-8BFD-943B4C9C404F}" destId="{B550CCC3-3DDA-426B-8EC7-0940712F076A}" srcOrd="2" destOrd="0" presId="urn:microsoft.com/office/officeart/2005/8/layout/hList7"/>
    <dgm:cxn modelId="{60C5D173-6CCE-47EA-A1B4-A0A77681F65E}" type="presParOf" srcId="{B6857A81-BFF7-48C0-8BFD-943B4C9C404F}" destId="{82E779AD-59BC-4E85-B127-10509E86CBB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F1DD0B-3C88-4FB1-8756-1F544EA5CCF2}" type="doc">
      <dgm:prSet loTypeId="urn:microsoft.com/office/officeart/2005/8/layout/list1" loCatId="list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8A135E92-FE91-46BA-AD7B-657BB1ECAF0E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Franklin Gothic Book" pitchFamily="34" charset="0"/>
              <a:cs typeface="Times New Roman" panose="02020603050405020304" pitchFamily="18" charset="0"/>
            </a:rPr>
            <a:t>Региональный проект </a:t>
          </a:r>
        </a:p>
        <a:p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Franklin Gothic Book" pitchFamily="34" charset="0"/>
              <a:cs typeface="Times New Roman" panose="02020603050405020304" pitchFamily="18" charset="0"/>
            </a:rPr>
            <a:t>«Успех каждого ребенка»</a:t>
          </a:r>
          <a:endParaRPr lang="ru-RU" sz="1800" b="1" dirty="0">
            <a:solidFill>
              <a:schemeClr val="accent1">
                <a:lumMod val="50000"/>
              </a:schemeClr>
            </a:solidFill>
            <a:latin typeface="Franklin Gothic Book" pitchFamily="34" charset="0"/>
            <a:cs typeface="Times New Roman" panose="02020603050405020304" pitchFamily="18" charset="0"/>
          </a:endParaRPr>
        </a:p>
      </dgm:t>
    </dgm:pt>
    <dgm:pt modelId="{D2B88F5B-6B02-40DA-A233-DF8D7A8B294E}" type="parTrans" cxnId="{5735F0A2-5472-4E41-BADB-57847E14A806}">
      <dgm:prSet/>
      <dgm:spPr/>
      <dgm:t>
        <a:bodyPr/>
        <a:lstStyle/>
        <a:p>
          <a:endParaRPr lang="ru-RU" sz="1600"/>
        </a:p>
      </dgm:t>
    </dgm:pt>
    <dgm:pt modelId="{58ABF4A5-C011-45C1-9358-0277A913B371}" type="sibTrans" cxnId="{5735F0A2-5472-4E41-BADB-57847E14A806}">
      <dgm:prSet/>
      <dgm:spPr/>
      <dgm:t>
        <a:bodyPr/>
        <a:lstStyle/>
        <a:p>
          <a:endParaRPr lang="ru-RU" sz="1600"/>
        </a:p>
      </dgm:t>
    </dgm:pt>
    <dgm:pt modelId="{B769E11C-8E7D-4C45-9F4C-2E3C824921EE}">
      <dgm:prSet phldrT="[Текст]" custT="1"/>
      <dgm:spPr/>
      <dgm:t>
        <a:bodyPr/>
        <a:lstStyle/>
        <a:p>
          <a:pPr marL="0" indent="0" algn="l"/>
          <a:r>
            <a:rPr lang="ru-RU" sz="1600" b="1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2.Число детей охваченных деятельностью детских технопарков «Кванториум» (мобильных технопарков «Кванториум»)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Федерации, тыс. человек, нарастающим итогом.</a:t>
          </a:r>
          <a:endParaRPr lang="ru-RU" sz="1600" b="1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5B06EB9F-278D-404C-A307-0003A9C2A3CD}" type="parTrans" cxnId="{6FD98C00-4A79-4D0E-85EF-A06C7681C2A4}">
      <dgm:prSet/>
      <dgm:spPr/>
      <dgm:t>
        <a:bodyPr/>
        <a:lstStyle/>
        <a:p>
          <a:endParaRPr lang="ru-RU" sz="1600"/>
        </a:p>
      </dgm:t>
    </dgm:pt>
    <dgm:pt modelId="{70EEE3B5-B1B2-4CDC-A408-B64F84C7D1D6}" type="sibTrans" cxnId="{6FD98C00-4A79-4D0E-85EF-A06C7681C2A4}">
      <dgm:prSet/>
      <dgm:spPr/>
      <dgm:t>
        <a:bodyPr/>
        <a:lstStyle/>
        <a:p>
          <a:endParaRPr lang="ru-RU" sz="1600"/>
        </a:p>
      </dgm:t>
    </dgm:pt>
    <dgm:pt modelId="{6963F526-B0A3-4E14-8F05-380D6506AAF3}">
      <dgm:prSet phldrT="[Текст]" custT="1"/>
      <dgm:spPr/>
      <dgm:t>
        <a:bodyPr/>
        <a:lstStyle/>
        <a:p>
          <a:pPr marL="0" indent="0" algn="l"/>
          <a:r>
            <a:rPr lang="ru-RU" sz="1600" b="1" i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Целевое значение: 2020 – 1,25; 2021 – 1,36; 2022 – 1,45; 2023 – 1,66; 2024 – 1,73</a:t>
          </a:r>
          <a:endParaRPr lang="ru-RU" sz="1600" b="1" i="1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022FFE98-EC0B-4715-938B-935576C9F1BF}" type="parTrans" cxnId="{545E7D62-394C-432D-B882-776882DBC24D}">
      <dgm:prSet/>
      <dgm:spPr/>
      <dgm:t>
        <a:bodyPr/>
        <a:lstStyle/>
        <a:p>
          <a:endParaRPr lang="ru-RU" sz="1600"/>
        </a:p>
      </dgm:t>
    </dgm:pt>
    <dgm:pt modelId="{0E9291CE-83A1-4272-9952-0BAB69266C31}" type="sibTrans" cxnId="{545E7D62-394C-432D-B882-776882DBC24D}">
      <dgm:prSet/>
      <dgm:spPr/>
      <dgm:t>
        <a:bodyPr/>
        <a:lstStyle/>
        <a:p>
          <a:endParaRPr lang="ru-RU" sz="1600"/>
        </a:p>
      </dgm:t>
    </dgm:pt>
    <dgm:pt modelId="{0E57B685-9F44-4642-8439-5822D6147D96}">
      <dgm:prSet phldrT="[Текст]" custT="1"/>
      <dgm:spPr/>
      <dgm:t>
        <a:bodyPr/>
        <a:lstStyle/>
        <a:p>
          <a:pPr marL="0" indent="0" algn="l"/>
          <a:r>
            <a:rPr lang="ru-RU" sz="1600" b="1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3.Число участников открытых онлайн – уроков, реализуемых с учетом опыта цикла открытых уроков «Проектория», «Уроки настоящего» или иных аналогичных по возможностям, функциям и результатам проектов, направленных на раннюю профориентацию, млн. человек, нарастающим итогом.</a:t>
          </a:r>
          <a:endParaRPr lang="ru-RU" sz="1600" b="1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91B3EBD2-AC2C-4540-8715-BBD26C9591CD}" type="parTrans" cxnId="{7383C7EE-B085-45B5-A657-F1DCC7592515}">
      <dgm:prSet/>
      <dgm:spPr/>
      <dgm:t>
        <a:bodyPr/>
        <a:lstStyle/>
        <a:p>
          <a:endParaRPr lang="ru-RU" sz="1600"/>
        </a:p>
      </dgm:t>
    </dgm:pt>
    <dgm:pt modelId="{DD443118-3D4D-44F6-A6E4-5AA741086C60}" type="sibTrans" cxnId="{7383C7EE-B085-45B5-A657-F1DCC7592515}">
      <dgm:prSet/>
      <dgm:spPr/>
      <dgm:t>
        <a:bodyPr/>
        <a:lstStyle/>
        <a:p>
          <a:endParaRPr lang="ru-RU" sz="1600"/>
        </a:p>
      </dgm:t>
    </dgm:pt>
    <dgm:pt modelId="{59C0BF27-3E15-4391-9011-EFEE2F4A58BD}">
      <dgm:prSet phldrT="[Текст]" custT="1"/>
      <dgm:spPr/>
      <dgm:t>
        <a:bodyPr/>
        <a:lstStyle/>
        <a:p>
          <a:pPr marL="0" indent="0" algn="l"/>
          <a:r>
            <a:rPr lang="ru-RU" sz="1600" b="1" i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Целевое значение:  2020 – 0,0020;  2021 – 0,0048;  2022 – 0,0048;                        2023 - 0,0048;  2024 – 0,0052</a:t>
          </a:r>
          <a:endParaRPr lang="ru-RU" sz="1600" b="1" i="1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980C1162-AE01-4D5C-B0B7-F5654675AA8A}" type="parTrans" cxnId="{95762DD4-3364-4A46-9F33-EC4549FEF07C}">
      <dgm:prSet/>
      <dgm:spPr/>
      <dgm:t>
        <a:bodyPr/>
        <a:lstStyle/>
        <a:p>
          <a:endParaRPr lang="ru-RU" sz="1600"/>
        </a:p>
      </dgm:t>
    </dgm:pt>
    <dgm:pt modelId="{497578C4-3AC4-4E2D-AFEF-F0B3939CD097}" type="sibTrans" cxnId="{95762DD4-3364-4A46-9F33-EC4549FEF07C}">
      <dgm:prSet/>
      <dgm:spPr/>
      <dgm:t>
        <a:bodyPr/>
        <a:lstStyle/>
        <a:p>
          <a:endParaRPr lang="ru-RU" sz="1600"/>
        </a:p>
      </dgm:t>
    </dgm:pt>
    <dgm:pt modelId="{D71AA3A1-F273-44F5-BDC3-6D7434E4F25C}">
      <dgm:prSet phldrT="[Текст]" custT="1"/>
      <dgm:spPr/>
      <dgm:t>
        <a:bodyPr/>
        <a:lstStyle/>
        <a:p>
          <a:pPr marL="0" indent="0" algn="l"/>
          <a:endParaRPr lang="ru-RU" sz="1600" b="1" i="1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69707ED6-C111-4258-9679-9CDB68D596EB}" type="parTrans" cxnId="{16297B7F-EB86-4456-A1D0-1A0C28CFB2B2}">
      <dgm:prSet/>
      <dgm:spPr/>
      <dgm:t>
        <a:bodyPr/>
        <a:lstStyle/>
        <a:p>
          <a:endParaRPr lang="ru-RU" sz="1600"/>
        </a:p>
      </dgm:t>
    </dgm:pt>
    <dgm:pt modelId="{AD0C1159-C15E-4EA9-936F-727859BAB1B3}" type="sibTrans" cxnId="{16297B7F-EB86-4456-A1D0-1A0C28CFB2B2}">
      <dgm:prSet/>
      <dgm:spPr/>
      <dgm:t>
        <a:bodyPr/>
        <a:lstStyle/>
        <a:p>
          <a:endParaRPr lang="ru-RU" sz="1600"/>
        </a:p>
      </dgm:t>
    </dgm:pt>
    <dgm:pt modelId="{A83BB358-60A8-4912-920C-87FFCEDC1E66}">
      <dgm:prSet phldrT="[Текст]" custT="1"/>
      <dgm:spPr/>
      <dgm:t>
        <a:bodyPr/>
        <a:lstStyle/>
        <a:p>
          <a:pPr marL="0" indent="0" algn="l"/>
          <a:endParaRPr lang="ru-RU" sz="1600" b="1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4F185F0D-E8E9-4BDD-80F7-F132B921FDAB}" type="parTrans" cxnId="{B871EB11-7E5D-419B-9E7F-62039E70C01D}">
      <dgm:prSet/>
      <dgm:spPr/>
      <dgm:t>
        <a:bodyPr/>
        <a:lstStyle/>
        <a:p>
          <a:endParaRPr lang="ru-RU" sz="1600"/>
        </a:p>
      </dgm:t>
    </dgm:pt>
    <dgm:pt modelId="{29D66347-ACBC-456E-B0CE-0CC28211EA32}" type="sibTrans" cxnId="{B871EB11-7E5D-419B-9E7F-62039E70C01D}">
      <dgm:prSet/>
      <dgm:spPr/>
      <dgm:t>
        <a:bodyPr/>
        <a:lstStyle/>
        <a:p>
          <a:endParaRPr lang="ru-RU" sz="1600"/>
        </a:p>
      </dgm:t>
    </dgm:pt>
    <dgm:pt modelId="{63A2F933-B9FB-4C44-A0A5-30C5A8AFA602}">
      <dgm:prSet phldrT="[Текст]" custT="1"/>
      <dgm:spPr/>
      <dgm:t>
        <a:bodyPr/>
        <a:lstStyle/>
        <a:p>
          <a:pPr marL="0" indent="0" algn="l"/>
          <a:endParaRPr lang="ru-RU" sz="1600" b="1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7A300F70-3BA0-46BC-AFE9-D84CD2C44B74}" type="parTrans" cxnId="{C3D278B2-E092-4184-A0E9-2DA6CCEAC5BB}">
      <dgm:prSet/>
      <dgm:spPr/>
      <dgm:t>
        <a:bodyPr/>
        <a:lstStyle/>
        <a:p>
          <a:endParaRPr lang="ru-RU" sz="1600"/>
        </a:p>
      </dgm:t>
    </dgm:pt>
    <dgm:pt modelId="{B3F668E2-AA11-410D-A62C-C1ADACCD61A7}" type="sibTrans" cxnId="{C3D278B2-E092-4184-A0E9-2DA6CCEAC5BB}">
      <dgm:prSet/>
      <dgm:spPr/>
      <dgm:t>
        <a:bodyPr/>
        <a:lstStyle/>
        <a:p>
          <a:endParaRPr lang="ru-RU" sz="1600"/>
        </a:p>
      </dgm:t>
    </dgm:pt>
    <dgm:pt modelId="{409397A1-DBEC-4D0E-BBD1-5FC9EF4667DD}">
      <dgm:prSet phldrT="[Текст]" custT="1"/>
      <dgm:spPr/>
      <dgm:t>
        <a:bodyPr/>
        <a:lstStyle/>
        <a:p>
          <a:pPr marL="0" indent="0" algn="l"/>
          <a:r>
            <a:rPr lang="ru-RU" sz="1600" b="1" i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Целевое значение:  2020 – 92,7;  2021 – 92,7;  2022 – 92,7;  2023 – 92,7;             2024 – 92,7</a:t>
          </a:r>
          <a:endParaRPr lang="ru-RU" sz="1600" b="1" i="1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0371CED2-0AA2-4E57-B902-07A6BBCE7C57}" type="sibTrans" cxnId="{922E0C6B-3597-4117-996D-AC44058B695C}">
      <dgm:prSet/>
      <dgm:spPr/>
      <dgm:t>
        <a:bodyPr/>
        <a:lstStyle/>
        <a:p>
          <a:endParaRPr lang="ru-RU" sz="1600"/>
        </a:p>
      </dgm:t>
    </dgm:pt>
    <dgm:pt modelId="{60EC7602-4F1D-493E-855E-3BFCF897AB41}" type="parTrans" cxnId="{922E0C6B-3597-4117-996D-AC44058B695C}">
      <dgm:prSet/>
      <dgm:spPr/>
      <dgm:t>
        <a:bodyPr/>
        <a:lstStyle/>
        <a:p>
          <a:endParaRPr lang="ru-RU" sz="1600"/>
        </a:p>
      </dgm:t>
    </dgm:pt>
    <dgm:pt modelId="{4253CCB0-EE2C-4662-AA0B-A2F4AFE490BF}">
      <dgm:prSet phldrT="[Текст]" custT="1"/>
      <dgm:spPr/>
      <dgm:t>
        <a:bodyPr/>
        <a:lstStyle/>
        <a:p>
          <a:pPr marL="0" indent="0" algn="l"/>
          <a:r>
            <a:rPr lang="ru-RU" sz="1600" b="1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1.Охват детей в возрасте от 5 – 18 лет программами дополнительного образования (удельный вес численности детей), получающих услуги дополнительного образования, в общей численности детей в возрасте от 5 до 18 лет, (%).</a:t>
          </a:r>
          <a:endParaRPr lang="ru-RU" sz="1600" b="1" dirty="0">
            <a:solidFill>
              <a:schemeClr val="accent3">
                <a:lumMod val="50000"/>
              </a:schemeClr>
            </a:solidFill>
            <a:latin typeface="Franklin Gothic Book" pitchFamily="34" charset="0"/>
            <a:cs typeface="Times New Roman" panose="02020603050405020304" pitchFamily="18" charset="0"/>
          </a:endParaRPr>
        </a:p>
      </dgm:t>
    </dgm:pt>
    <dgm:pt modelId="{D118AAB9-7083-43C0-9A50-A4F3F661B836}" type="parTrans" cxnId="{85FA794F-F9CB-45DD-869B-510BCEB2C057}">
      <dgm:prSet/>
      <dgm:spPr/>
      <dgm:t>
        <a:bodyPr/>
        <a:lstStyle/>
        <a:p>
          <a:endParaRPr lang="ru-RU" sz="1600"/>
        </a:p>
      </dgm:t>
    </dgm:pt>
    <dgm:pt modelId="{0484C4B5-A797-4B97-848D-6389EBAEE3DC}" type="sibTrans" cxnId="{85FA794F-F9CB-45DD-869B-510BCEB2C057}">
      <dgm:prSet/>
      <dgm:spPr/>
      <dgm:t>
        <a:bodyPr/>
        <a:lstStyle/>
        <a:p>
          <a:endParaRPr lang="ru-RU" sz="1600"/>
        </a:p>
      </dgm:t>
    </dgm:pt>
    <dgm:pt modelId="{C4AA4B1A-6C9E-41F4-9F79-B9EF4A1F51A6}" type="pres">
      <dgm:prSet presAssocID="{41F1DD0B-3C88-4FB1-8756-1F544EA5CCF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8B9049-F48D-4F6B-9E97-2F47692086CB}" type="pres">
      <dgm:prSet presAssocID="{8A135E92-FE91-46BA-AD7B-657BB1ECAF0E}" presName="parentLin" presStyleCnt="0"/>
      <dgm:spPr/>
      <dgm:t>
        <a:bodyPr/>
        <a:lstStyle/>
        <a:p>
          <a:endParaRPr lang="ru-RU"/>
        </a:p>
      </dgm:t>
    </dgm:pt>
    <dgm:pt modelId="{72E394E2-87A7-4EA4-8688-66096758BE76}" type="pres">
      <dgm:prSet presAssocID="{8A135E92-FE91-46BA-AD7B-657BB1ECAF0E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B7E6816-3B8C-4314-9458-EB35C1FB0C25}" type="pres">
      <dgm:prSet presAssocID="{8A135E92-FE91-46BA-AD7B-657BB1ECAF0E}" presName="parentText" presStyleLbl="node1" presStyleIdx="0" presStyleCnt="1" custScaleX="52829" custScaleY="61511" custLinFactX="16178" custLinFactNeighborX="100000" custLinFactNeighborY="111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75606-3945-4F21-B756-040599E0A750}" type="pres">
      <dgm:prSet presAssocID="{8A135E92-FE91-46BA-AD7B-657BB1ECAF0E}" presName="negativeSpace" presStyleCnt="0"/>
      <dgm:spPr/>
      <dgm:t>
        <a:bodyPr/>
        <a:lstStyle/>
        <a:p>
          <a:endParaRPr lang="ru-RU"/>
        </a:p>
      </dgm:t>
    </dgm:pt>
    <dgm:pt modelId="{12C68FAA-B476-461A-BBAC-88CEC6D7F793}" type="pres">
      <dgm:prSet presAssocID="{8A135E92-FE91-46BA-AD7B-657BB1ECAF0E}" presName="childText" presStyleLbl="conFgAcc1" presStyleIdx="0" presStyleCnt="1" custScaleX="100000" custScaleY="98133" custLinFactNeighborX="-394" custLinFactNeighborY="31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D98C00-4A79-4D0E-85EF-A06C7681C2A4}" srcId="{8A135E92-FE91-46BA-AD7B-657BB1ECAF0E}" destId="{B769E11C-8E7D-4C45-9F4C-2E3C824921EE}" srcOrd="3" destOrd="0" parTransId="{5B06EB9F-278D-404C-A307-0003A9C2A3CD}" sibTransId="{70EEE3B5-B1B2-4CDC-A408-B64F84C7D1D6}"/>
    <dgm:cxn modelId="{922E0C6B-3597-4117-996D-AC44058B695C}" srcId="{8A135E92-FE91-46BA-AD7B-657BB1ECAF0E}" destId="{409397A1-DBEC-4D0E-BBD1-5FC9EF4667DD}" srcOrd="1" destOrd="0" parTransId="{60EC7602-4F1D-493E-855E-3BFCF897AB41}" sibTransId="{0371CED2-0AA2-4E57-B902-07A6BBCE7C57}"/>
    <dgm:cxn modelId="{7383C7EE-B085-45B5-A657-F1DCC7592515}" srcId="{8A135E92-FE91-46BA-AD7B-657BB1ECAF0E}" destId="{0E57B685-9F44-4642-8439-5822D6147D96}" srcOrd="6" destOrd="0" parTransId="{91B3EBD2-AC2C-4540-8715-BBD26C9591CD}" sibTransId="{DD443118-3D4D-44F6-A6E4-5AA741086C60}"/>
    <dgm:cxn modelId="{95762DD4-3364-4A46-9F33-EC4549FEF07C}" srcId="{8A135E92-FE91-46BA-AD7B-657BB1ECAF0E}" destId="{59C0BF27-3E15-4391-9011-EFEE2F4A58BD}" srcOrd="7" destOrd="0" parTransId="{980C1162-AE01-4D5C-B0B7-F5654675AA8A}" sibTransId="{497578C4-3AC4-4E2D-AFEF-F0B3939CD097}"/>
    <dgm:cxn modelId="{4349ADFB-B308-4DB4-BD42-F8F4850E1A61}" type="presOf" srcId="{8A135E92-FE91-46BA-AD7B-657BB1ECAF0E}" destId="{DB7E6816-3B8C-4314-9458-EB35C1FB0C25}" srcOrd="1" destOrd="0" presId="urn:microsoft.com/office/officeart/2005/8/layout/list1"/>
    <dgm:cxn modelId="{B0A1A8A0-485B-4472-A359-862C376BEE1F}" type="presOf" srcId="{0E57B685-9F44-4642-8439-5822D6147D96}" destId="{12C68FAA-B476-461A-BBAC-88CEC6D7F793}" srcOrd="0" destOrd="6" presId="urn:microsoft.com/office/officeart/2005/8/layout/list1"/>
    <dgm:cxn modelId="{FB30B377-5E2F-4C46-A86A-5BD4526E7A13}" type="presOf" srcId="{D71AA3A1-F273-44F5-BDC3-6D7434E4F25C}" destId="{12C68FAA-B476-461A-BBAC-88CEC6D7F793}" srcOrd="0" destOrd="2" presId="urn:microsoft.com/office/officeart/2005/8/layout/list1"/>
    <dgm:cxn modelId="{22CEFD89-B293-4360-8223-24011B97C1FB}" type="presOf" srcId="{63A2F933-B9FB-4C44-A0A5-30C5A8AFA602}" destId="{12C68FAA-B476-461A-BBAC-88CEC6D7F793}" srcOrd="0" destOrd="8" presId="urn:microsoft.com/office/officeart/2005/8/layout/list1"/>
    <dgm:cxn modelId="{F6E5EECF-8886-4606-A983-84414FEAF1CF}" type="presOf" srcId="{41F1DD0B-3C88-4FB1-8756-1F544EA5CCF2}" destId="{C4AA4B1A-6C9E-41F4-9F79-B9EF4A1F51A6}" srcOrd="0" destOrd="0" presId="urn:microsoft.com/office/officeart/2005/8/layout/list1"/>
    <dgm:cxn modelId="{5735F0A2-5472-4E41-BADB-57847E14A806}" srcId="{41F1DD0B-3C88-4FB1-8756-1F544EA5CCF2}" destId="{8A135E92-FE91-46BA-AD7B-657BB1ECAF0E}" srcOrd="0" destOrd="0" parTransId="{D2B88F5B-6B02-40DA-A233-DF8D7A8B294E}" sibTransId="{58ABF4A5-C011-45C1-9358-0277A913B371}"/>
    <dgm:cxn modelId="{BEAA1E3E-CBCC-4B08-A4CB-26EC633CAA96}" type="presOf" srcId="{6963F526-B0A3-4E14-8F05-380D6506AAF3}" destId="{12C68FAA-B476-461A-BBAC-88CEC6D7F793}" srcOrd="0" destOrd="4" presId="urn:microsoft.com/office/officeart/2005/8/layout/list1"/>
    <dgm:cxn modelId="{545E7D62-394C-432D-B882-776882DBC24D}" srcId="{8A135E92-FE91-46BA-AD7B-657BB1ECAF0E}" destId="{6963F526-B0A3-4E14-8F05-380D6506AAF3}" srcOrd="4" destOrd="0" parTransId="{022FFE98-EC0B-4715-938B-935576C9F1BF}" sibTransId="{0E9291CE-83A1-4272-9952-0BAB69266C31}"/>
    <dgm:cxn modelId="{85FA794F-F9CB-45DD-869B-510BCEB2C057}" srcId="{8A135E92-FE91-46BA-AD7B-657BB1ECAF0E}" destId="{4253CCB0-EE2C-4662-AA0B-A2F4AFE490BF}" srcOrd="0" destOrd="0" parTransId="{D118AAB9-7083-43C0-9A50-A4F3F661B836}" sibTransId="{0484C4B5-A797-4B97-848D-6389EBAEE3DC}"/>
    <dgm:cxn modelId="{B871EB11-7E5D-419B-9E7F-62039E70C01D}" srcId="{8A135E92-FE91-46BA-AD7B-657BB1ECAF0E}" destId="{A83BB358-60A8-4912-920C-87FFCEDC1E66}" srcOrd="5" destOrd="0" parTransId="{4F185F0D-E8E9-4BDD-80F7-F132B921FDAB}" sibTransId="{29D66347-ACBC-456E-B0CE-0CC28211EA32}"/>
    <dgm:cxn modelId="{0CAC162C-697A-4DC7-9F37-04604EF1D457}" type="presOf" srcId="{B769E11C-8E7D-4C45-9F4C-2E3C824921EE}" destId="{12C68FAA-B476-461A-BBAC-88CEC6D7F793}" srcOrd="0" destOrd="3" presId="urn:microsoft.com/office/officeart/2005/8/layout/list1"/>
    <dgm:cxn modelId="{C3D278B2-E092-4184-A0E9-2DA6CCEAC5BB}" srcId="{8A135E92-FE91-46BA-AD7B-657BB1ECAF0E}" destId="{63A2F933-B9FB-4C44-A0A5-30C5A8AFA602}" srcOrd="8" destOrd="0" parTransId="{7A300F70-3BA0-46BC-AFE9-D84CD2C44B74}" sibTransId="{B3F668E2-AA11-410D-A62C-C1ADACCD61A7}"/>
    <dgm:cxn modelId="{E91D7120-40C5-4AD7-9F89-31D1C9CEFC49}" type="presOf" srcId="{8A135E92-FE91-46BA-AD7B-657BB1ECAF0E}" destId="{72E394E2-87A7-4EA4-8688-66096758BE76}" srcOrd="0" destOrd="0" presId="urn:microsoft.com/office/officeart/2005/8/layout/list1"/>
    <dgm:cxn modelId="{7C392998-02E2-4C23-A9B8-748D570FD71F}" type="presOf" srcId="{59C0BF27-3E15-4391-9011-EFEE2F4A58BD}" destId="{12C68FAA-B476-461A-BBAC-88CEC6D7F793}" srcOrd="0" destOrd="7" presId="urn:microsoft.com/office/officeart/2005/8/layout/list1"/>
    <dgm:cxn modelId="{CD90E1DB-3245-4105-9CC8-2C831D088D49}" type="presOf" srcId="{A83BB358-60A8-4912-920C-87FFCEDC1E66}" destId="{12C68FAA-B476-461A-BBAC-88CEC6D7F793}" srcOrd="0" destOrd="5" presId="urn:microsoft.com/office/officeart/2005/8/layout/list1"/>
    <dgm:cxn modelId="{EB57AF9F-1E11-43F2-9D89-27749149792D}" type="presOf" srcId="{4253CCB0-EE2C-4662-AA0B-A2F4AFE490BF}" destId="{12C68FAA-B476-461A-BBAC-88CEC6D7F793}" srcOrd="0" destOrd="0" presId="urn:microsoft.com/office/officeart/2005/8/layout/list1"/>
    <dgm:cxn modelId="{16297B7F-EB86-4456-A1D0-1A0C28CFB2B2}" srcId="{8A135E92-FE91-46BA-AD7B-657BB1ECAF0E}" destId="{D71AA3A1-F273-44F5-BDC3-6D7434E4F25C}" srcOrd="2" destOrd="0" parTransId="{69707ED6-C111-4258-9679-9CDB68D596EB}" sibTransId="{AD0C1159-C15E-4EA9-936F-727859BAB1B3}"/>
    <dgm:cxn modelId="{514344AB-A0FD-4EF9-A325-46DFEA335199}" type="presOf" srcId="{409397A1-DBEC-4D0E-BBD1-5FC9EF4667DD}" destId="{12C68FAA-B476-461A-BBAC-88CEC6D7F793}" srcOrd="0" destOrd="1" presId="urn:microsoft.com/office/officeart/2005/8/layout/list1"/>
    <dgm:cxn modelId="{C3215619-666D-4EE7-898F-7EB9FDDA4DDC}" type="presParOf" srcId="{C4AA4B1A-6C9E-41F4-9F79-B9EF4A1F51A6}" destId="{B28B9049-F48D-4F6B-9E97-2F47692086CB}" srcOrd="0" destOrd="0" presId="urn:microsoft.com/office/officeart/2005/8/layout/list1"/>
    <dgm:cxn modelId="{4AF478DC-9DA1-47F3-BBC8-F376725FA1B7}" type="presParOf" srcId="{B28B9049-F48D-4F6B-9E97-2F47692086CB}" destId="{72E394E2-87A7-4EA4-8688-66096758BE76}" srcOrd="0" destOrd="0" presId="urn:microsoft.com/office/officeart/2005/8/layout/list1"/>
    <dgm:cxn modelId="{2674F4A5-A93B-4750-B5FD-BE2063C774A4}" type="presParOf" srcId="{B28B9049-F48D-4F6B-9E97-2F47692086CB}" destId="{DB7E6816-3B8C-4314-9458-EB35C1FB0C25}" srcOrd="1" destOrd="0" presId="urn:microsoft.com/office/officeart/2005/8/layout/list1"/>
    <dgm:cxn modelId="{FB6E4049-8D8C-4E8D-B368-1809360188F5}" type="presParOf" srcId="{C4AA4B1A-6C9E-41F4-9F79-B9EF4A1F51A6}" destId="{EF375606-3945-4F21-B756-040599E0A750}" srcOrd="1" destOrd="0" presId="urn:microsoft.com/office/officeart/2005/8/layout/list1"/>
    <dgm:cxn modelId="{169274C6-0B5E-4373-867C-E0EC4370652F}" type="presParOf" srcId="{C4AA4B1A-6C9E-41F4-9F79-B9EF4A1F51A6}" destId="{12C68FAA-B476-461A-BBAC-88CEC6D7F79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F1DD0B-3C88-4FB1-8756-1F544EA5CCF2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A135E92-FE91-46BA-AD7B-657BB1ECAF0E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Региональный проект </a:t>
          </a:r>
        </a:p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«Успех каждого ребенка»</a:t>
          </a:r>
        </a:p>
        <a:p>
          <a:endParaRPr lang="ru-RU" sz="2000" b="1" dirty="0">
            <a:latin typeface="+mn-lt"/>
            <a:cs typeface="Times New Roman" panose="02020603050405020304" pitchFamily="18" charset="0"/>
          </a:endParaRPr>
        </a:p>
      </dgm:t>
    </dgm:pt>
    <dgm:pt modelId="{D2B88F5B-6B02-40DA-A233-DF8D7A8B294E}" type="parTrans" cxnId="{5735F0A2-5472-4E41-BADB-57847E14A806}">
      <dgm:prSet/>
      <dgm:spPr/>
      <dgm:t>
        <a:bodyPr/>
        <a:lstStyle/>
        <a:p>
          <a:endParaRPr lang="ru-RU"/>
        </a:p>
      </dgm:t>
    </dgm:pt>
    <dgm:pt modelId="{58ABF4A5-C011-45C1-9358-0277A913B371}" type="sibTrans" cxnId="{5735F0A2-5472-4E41-BADB-57847E14A806}">
      <dgm:prSet/>
      <dgm:spPr/>
      <dgm:t>
        <a:bodyPr/>
        <a:lstStyle/>
        <a:p>
          <a:endParaRPr lang="ru-RU"/>
        </a:p>
      </dgm:t>
    </dgm:pt>
    <dgm:pt modelId="{43C8F6EB-51E3-42B9-BCAE-51FE7750F0DE}">
      <dgm:prSet custT="1"/>
      <dgm:spPr/>
      <dgm:t>
        <a:bodyPr/>
        <a:lstStyle/>
        <a:p>
          <a:r>
            <a:rPr lang="ru-RU" sz="1600" b="1" dirty="0" smtClean="0">
              <a:latin typeface="+mn-lt"/>
              <a:cs typeface="Times New Roman" panose="02020603050405020304" pitchFamily="18" charset="0"/>
            </a:rPr>
            <a:t>В 2020 году запланировано создание детского технопарка «Кванториум» по модели Квантолаб в Сингапайской школе. </a:t>
          </a:r>
          <a:endParaRPr lang="ru-RU" sz="1600" b="1" dirty="0">
            <a:latin typeface="+mn-lt"/>
            <a:cs typeface="Times New Roman" panose="02020603050405020304" pitchFamily="18" charset="0"/>
          </a:endParaRPr>
        </a:p>
      </dgm:t>
    </dgm:pt>
    <dgm:pt modelId="{2411A027-1B53-4ABC-9D7D-DD2B2CD7D0DA}" type="parTrans" cxnId="{46ACC6EA-2F13-458E-A84F-B44F95CC2529}">
      <dgm:prSet/>
      <dgm:spPr/>
      <dgm:t>
        <a:bodyPr/>
        <a:lstStyle/>
        <a:p>
          <a:endParaRPr lang="ru-RU"/>
        </a:p>
      </dgm:t>
    </dgm:pt>
    <dgm:pt modelId="{15D67483-A02F-4DA8-9650-68BE35571E4F}" type="sibTrans" cxnId="{46ACC6EA-2F13-458E-A84F-B44F95CC2529}">
      <dgm:prSet/>
      <dgm:spPr/>
      <dgm:t>
        <a:bodyPr/>
        <a:lstStyle/>
        <a:p>
          <a:endParaRPr lang="ru-RU"/>
        </a:p>
      </dgm:t>
    </dgm:pt>
    <dgm:pt modelId="{F1064D58-A01E-4D8B-9908-0E1014925131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b="1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600" b="1" dirty="0" smtClean="0">
              <a:latin typeface="+mn-lt"/>
              <a:cs typeface="Times New Roman" panose="02020603050405020304" pitchFamily="18" charset="0"/>
            </a:rPr>
            <a:t>Число участников открытых онлайн-уроков, направленных на раннюю профориентацию в Нефтеюганском районе составило 3947 обучающихся. </a:t>
          </a:r>
          <a:endParaRPr lang="ru-RU" sz="1600" b="1" dirty="0">
            <a:latin typeface="+mn-lt"/>
            <a:cs typeface="Times New Roman" panose="02020603050405020304" pitchFamily="18" charset="0"/>
          </a:endParaRPr>
        </a:p>
      </dgm:t>
    </dgm:pt>
    <dgm:pt modelId="{A8D5DDF5-E8B0-48B6-A000-17B8B559478F}" type="parTrans" cxnId="{89628031-1D29-4244-873F-9319EC52A33B}">
      <dgm:prSet/>
      <dgm:spPr/>
      <dgm:t>
        <a:bodyPr/>
        <a:lstStyle/>
        <a:p>
          <a:endParaRPr lang="ru-RU"/>
        </a:p>
      </dgm:t>
    </dgm:pt>
    <dgm:pt modelId="{AB35EAA4-0162-41BE-A281-78A2D5931241}" type="sibTrans" cxnId="{89628031-1D29-4244-873F-9319EC52A33B}">
      <dgm:prSet/>
      <dgm:spPr/>
      <dgm:t>
        <a:bodyPr/>
        <a:lstStyle/>
        <a:p>
          <a:endParaRPr lang="ru-RU"/>
        </a:p>
      </dgm:t>
    </dgm:pt>
    <dgm:pt modelId="{274F9008-6EF0-4C53-8DA5-57529C51D211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500" b="1" dirty="0" smtClean="0">
            <a:latin typeface="+mn-lt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latin typeface="+mn-lt"/>
              <a:cs typeface="Times New Roman" panose="02020603050405020304" pitchFamily="18" charset="0"/>
            </a:rPr>
            <a:t>Разработан и реализуется  проект «Модельный центр «ТЕХНОLab» и  «Медиа кванториум» в Центре развития творчества детей и юношества.</a:t>
          </a:r>
        </a:p>
        <a:p>
          <a:endParaRPr lang="ru-RU" sz="1500" b="1" dirty="0">
            <a:latin typeface="+mn-lt"/>
            <a:cs typeface="Times New Roman" panose="02020603050405020304" pitchFamily="18" charset="0"/>
          </a:endParaRPr>
        </a:p>
      </dgm:t>
    </dgm:pt>
    <dgm:pt modelId="{3D4FD5CC-ACFB-4C3B-96D9-83F932D06785}" type="parTrans" cxnId="{DFFB5B84-7CCC-449F-9188-CF442C99BB0D}">
      <dgm:prSet/>
      <dgm:spPr/>
      <dgm:t>
        <a:bodyPr/>
        <a:lstStyle/>
        <a:p>
          <a:endParaRPr lang="ru-RU"/>
        </a:p>
      </dgm:t>
    </dgm:pt>
    <dgm:pt modelId="{15FA7FDF-57FF-43B7-AC73-B35AC51753F7}" type="sibTrans" cxnId="{DFFB5B84-7CCC-449F-9188-CF442C99BB0D}">
      <dgm:prSet/>
      <dgm:spPr/>
      <dgm:t>
        <a:bodyPr/>
        <a:lstStyle/>
        <a:p>
          <a:endParaRPr lang="ru-RU"/>
        </a:p>
      </dgm:t>
    </dgm:pt>
    <dgm:pt modelId="{7413AC07-CF38-4489-B50C-CDE1666DBF31}">
      <dgm:prSet custT="1"/>
      <dgm:spPr/>
      <dgm:t>
        <a:bodyPr/>
        <a:lstStyle/>
        <a:p>
          <a:r>
            <a:rPr lang="ru-RU" sz="1600" b="1" dirty="0" smtClean="0">
              <a:latin typeface="+mn-lt"/>
              <a:cs typeface="Times New Roman" panose="02020603050405020304" pitchFamily="18" charset="0"/>
            </a:rPr>
            <a:t>В  2020 году  показатель «Доля детей в возрасте от 5 до 18 лет, охват дополнительным образованием» будет сохранен на уровне 94,4%.</a:t>
          </a:r>
          <a:endParaRPr lang="ru-RU" sz="1600" b="1" dirty="0">
            <a:latin typeface="+mn-lt"/>
            <a:cs typeface="Times New Roman" panose="02020603050405020304" pitchFamily="18" charset="0"/>
          </a:endParaRPr>
        </a:p>
      </dgm:t>
    </dgm:pt>
    <dgm:pt modelId="{E6CFD4C5-3C96-4B29-B7E4-E4FE872A6244}" type="parTrans" cxnId="{FC0FD6FA-FF33-4091-9AC6-40C0750530C4}">
      <dgm:prSet/>
      <dgm:spPr/>
      <dgm:t>
        <a:bodyPr/>
        <a:lstStyle/>
        <a:p>
          <a:endParaRPr lang="ru-RU"/>
        </a:p>
      </dgm:t>
    </dgm:pt>
    <dgm:pt modelId="{928F599D-061A-4142-A9A9-461ADEF5A9F2}" type="sibTrans" cxnId="{FC0FD6FA-FF33-4091-9AC6-40C0750530C4}">
      <dgm:prSet/>
      <dgm:spPr/>
      <dgm:t>
        <a:bodyPr/>
        <a:lstStyle/>
        <a:p>
          <a:endParaRPr lang="ru-RU"/>
        </a:p>
      </dgm:t>
    </dgm:pt>
    <dgm:pt modelId="{B45BC277-AE95-4C78-B211-B20E6DA2A4AA}">
      <dgm:prSet custT="1"/>
      <dgm:spPr/>
      <dgm:t>
        <a:bodyPr/>
        <a:lstStyle/>
        <a:p>
          <a:pPr algn="ctr"/>
          <a:r>
            <a:rPr lang="ru-RU" sz="1600" b="1" dirty="0" smtClean="0">
              <a:latin typeface="+mn-lt"/>
              <a:cs typeface="Times New Roman" panose="02020603050405020304" pitchFamily="18" charset="0"/>
            </a:rPr>
            <a:t>Все общеобразовательные организации Нефтеюганского района зарегистрированы на информационной сервисной онлайн- платформе «Билет в будущее», 95 учеников 6-11 классов. </a:t>
          </a:r>
          <a:endParaRPr lang="ru-RU" sz="1600" b="1" dirty="0">
            <a:latin typeface="+mn-lt"/>
            <a:cs typeface="Times New Roman" panose="02020603050405020304" pitchFamily="18" charset="0"/>
          </a:endParaRPr>
        </a:p>
      </dgm:t>
    </dgm:pt>
    <dgm:pt modelId="{8E1E161B-F397-4D1A-BFA8-A3639A03AC8C}" type="parTrans" cxnId="{D3C5317B-5FC1-40C1-A22F-AF28767651F6}">
      <dgm:prSet/>
      <dgm:spPr/>
      <dgm:t>
        <a:bodyPr/>
        <a:lstStyle/>
        <a:p>
          <a:endParaRPr lang="ru-RU"/>
        </a:p>
      </dgm:t>
    </dgm:pt>
    <dgm:pt modelId="{8B6EB648-8F4A-4C4A-B81F-277CCAEF4C28}" type="sibTrans" cxnId="{D3C5317B-5FC1-40C1-A22F-AF28767651F6}">
      <dgm:prSet/>
      <dgm:spPr/>
      <dgm:t>
        <a:bodyPr/>
        <a:lstStyle/>
        <a:p>
          <a:endParaRPr lang="ru-RU"/>
        </a:p>
      </dgm:t>
    </dgm:pt>
    <dgm:pt modelId="{52693448-8D86-4BD8-8747-906A82191087}" type="pres">
      <dgm:prSet presAssocID="{41F1DD0B-3C88-4FB1-8756-1F544EA5CCF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B0DBEC-18D2-4EBD-88A7-6923CFAC803C}" type="pres">
      <dgm:prSet presAssocID="{8A135E92-FE91-46BA-AD7B-657BB1ECAF0E}" presName="compNode" presStyleCnt="0"/>
      <dgm:spPr/>
      <dgm:t>
        <a:bodyPr/>
        <a:lstStyle/>
        <a:p>
          <a:endParaRPr lang="ru-RU"/>
        </a:p>
      </dgm:t>
    </dgm:pt>
    <dgm:pt modelId="{B1712047-138D-45B9-AA67-A6BF0AA2F030}" type="pres">
      <dgm:prSet presAssocID="{8A135E92-FE91-46BA-AD7B-657BB1ECAF0E}" presName="aNode" presStyleLbl="bgShp" presStyleIdx="0" presStyleCnt="1" custLinFactNeighborX="1069"/>
      <dgm:spPr/>
      <dgm:t>
        <a:bodyPr/>
        <a:lstStyle/>
        <a:p>
          <a:endParaRPr lang="ru-RU"/>
        </a:p>
      </dgm:t>
    </dgm:pt>
    <dgm:pt modelId="{22C156D4-F8FA-488D-BF58-A980A82B66AF}" type="pres">
      <dgm:prSet presAssocID="{8A135E92-FE91-46BA-AD7B-657BB1ECAF0E}" presName="textNode" presStyleLbl="bgShp" presStyleIdx="0" presStyleCnt="1"/>
      <dgm:spPr/>
      <dgm:t>
        <a:bodyPr/>
        <a:lstStyle/>
        <a:p>
          <a:endParaRPr lang="ru-RU"/>
        </a:p>
      </dgm:t>
    </dgm:pt>
    <dgm:pt modelId="{AD3820DB-C2D5-409E-89AD-783B4EAF9E28}" type="pres">
      <dgm:prSet presAssocID="{8A135E92-FE91-46BA-AD7B-657BB1ECAF0E}" presName="compChildNode" presStyleCnt="0"/>
      <dgm:spPr/>
      <dgm:t>
        <a:bodyPr/>
        <a:lstStyle/>
        <a:p>
          <a:endParaRPr lang="ru-RU"/>
        </a:p>
      </dgm:t>
    </dgm:pt>
    <dgm:pt modelId="{C938BFB7-DD9F-4D59-9ACE-96C9B93B3090}" type="pres">
      <dgm:prSet presAssocID="{8A135E92-FE91-46BA-AD7B-657BB1ECAF0E}" presName="theInnerList" presStyleCnt="0"/>
      <dgm:spPr/>
      <dgm:t>
        <a:bodyPr/>
        <a:lstStyle/>
        <a:p>
          <a:endParaRPr lang="ru-RU"/>
        </a:p>
      </dgm:t>
    </dgm:pt>
    <dgm:pt modelId="{561FF49E-8BA9-4ECD-8DD0-51F1CD763989}" type="pres">
      <dgm:prSet presAssocID="{7413AC07-CF38-4489-B50C-CDE1666DBF31}" presName="childNode" presStyleLbl="node1" presStyleIdx="0" presStyleCnt="5" custScaleY="314638" custLinFactY="-206423" custLinFactNeighborX="-597" custLinFactNeighborY="-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D7854-7C93-4528-AAF4-5B01D094ED32}" type="pres">
      <dgm:prSet presAssocID="{7413AC07-CF38-4489-B50C-CDE1666DBF31}" presName="aSpace2" presStyleCnt="0"/>
      <dgm:spPr/>
      <dgm:t>
        <a:bodyPr/>
        <a:lstStyle/>
        <a:p>
          <a:endParaRPr lang="ru-RU"/>
        </a:p>
      </dgm:t>
    </dgm:pt>
    <dgm:pt modelId="{7444AE88-D1E3-4BA2-A459-8D5013D075C8}" type="pres">
      <dgm:prSet presAssocID="{43C8F6EB-51E3-42B9-BCAE-51FE7750F0DE}" presName="childNode" presStyleLbl="node1" presStyleIdx="1" presStyleCnt="5" custScaleY="330596" custLinFactY="-169030" custLinFactNeighborX="-597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DA1A30-4272-4673-B154-10A423996DAA}" type="pres">
      <dgm:prSet presAssocID="{43C8F6EB-51E3-42B9-BCAE-51FE7750F0DE}" presName="aSpace2" presStyleCnt="0"/>
      <dgm:spPr/>
      <dgm:t>
        <a:bodyPr/>
        <a:lstStyle/>
        <a:p>
          <a:endParaRPr lang="ru-RU"/>
        </a:p>
      </dgm:t>
    </dgm:pt>
    <dgm:pt modelId="{05F05A0A-A656-4143-A5DE-2C63FD3985B8}" type="pres">
      <dgm:prSet presAssocID="{F1064D58-A01E-4D8B-9908-0E1014925131}" presName="childNode" presStyleLbl="node1" presStyleIdx="2" presStyleCnt="5" custScaleY="337771" custLinFactY="-93551" custLinFactNeighborX="-59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61A2F6-702C-4C67-8FEC-876C93F27FFC}" type="pres">
      <dgm:prSet presAssocID="{F1064D58-A01E-4D8B-9908-0E1014925131}" presName="aSpace2" presStyleCnt="0"/>
      <dgm:spPr/>
      <dgm:t>
        <a:bodyPr/>
        <a:lstStyle/>
        <a:p>
          <a:endParaRPr lang="ru-RU"/>
        </a:p>
      </dgm:t>
    </dgm:pt>
    <dgm:pt modelId="{897B5DDE-46B6-417D-96E8-BEB425CE6120}" type="pres">
      <dgm:prSet presAssocID="{274F9008-6EF0-4C53-8DA5-57529C51D211}" presName="childNode" presStyleLbl="node1" presStyleIdx="3" presStyleCnt="5" custScaleY="316056" custLinFactY="-56804" custLinFactNeighborX="-69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B3485-02EF-4A66-B6A8-EF285989A530}" type="pres">
      <dgm:prSet presAssocID="{274F9008-6EF0-4C53-8DA5-57529C51D211}" presName="aSpace2" presStyleCnt="0"/>
      <dgm:spPr/>
      <dgm:t>
        <a:bodyPr/>
        <a:lstStyle/>
        <a:p>
          <a:endParaRPr lang="ru-RU"/>
        </a:p>
      </dgm:t>
    </dgm:pt>
    <dgm:pt modelId="{E46B82CA-4C6B-42E0-9305-760C8BB86F86}" type="pres">
      <dgm:prSet presAssocID="{B45BC277-AE95-4C78-B211-B20E6DA2A4AA}" presName="childNode" presStyleLbl="node1" presStyleIdx="4" presStyleCnt="5" custScaleX="100356" custScaleY="634456" custLinFactY="-9139" custLinFactNeighborX="8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C71EFF-7B7E-4A4B-B938-46BF0D6B3F52}" type="presOf" srcId="{8A135E92-FE91-46BA-AD7B-657BB1ECAF0E}" destId="{B1712047-138D-45B9-AA67-A6BF0AA2F030}" srcOrd="0" destOrd="0" presId="urn:microsoft.com/office/officeart/2005/8/layout/lProcess2"/>
    <dgm:cxn modelId="{E5396A62-FBFE-4A8E-9259-F7D8B09ADFF4}" type="presOf" srcId="{41F1DD0B-3C88-4FB1-8756-1F544EA5CCF2}" destId="{52693448-8D86-4BD8-8747-906A82191087}" srcOrd="0" destOrd="0" presId="urn:microsoft.com/office/officeart/2005/8/layout/lProcess2"/>
    <dgm:cxn modelId="{8C70638D-FD61-4B3A-9E1A-1F3B9FA089E1}" type="presOf" srcId="{43C8F6EB-51E3-42B9-BCAE-51FE7750F0DE}" destId="{7444AE88-D1E3-4BA2-A459-8D5013D075C8}" srcOrd="0" destOrd="0" presId="urn:microsoft.com/office/officeart/2005/8/layout/lProcess2"/>
    <dgm:cxn modelId="{4D18EF67-02C3-491B-8C51-1D0BC006F60F}" type="presOf" srcId="{7413AC07-CF38-4489-B50C-CDE1666DBF31}" destId="{561FF49E-8BA9-4ECD-8DD0-51F1CD763989}" srcOrd="0" destOrd="0" presId="urn:microsoft.com/office/officeart/2005/8/layout/lProcess2"/>
    <dgm:cxn modelId="{B6567290-69B8-470F-A8E9-05D1879BFF20}" type="presOf" srcId="{8A135E92-FE91-46BA-AD7B-657BB1ECAF0E}" destId="{22C156D4-F8FA-488D-BF58-A980A82B66AF}" srcOrd="1" destOrd="0" presId="urn:microsoft.com/office/officeart/2005/8/layout/lProcess2"/>
    <dgm:cxn modelId="{46ACC6EA-2F13-458E-A84F-B44F95CC2529}" srcId="{8A135E92-FE91-46BA-AD7B-657BB1ECAF0E}" destId="{43C8F6EB-51E3-42B9-BCAE-51FE7750F0DE}" srcOrd="1" destOrd="0" parTransId="{2411A027-1B53-4ABC-9D7D-DD2B2CD7D0DA}" sibTransId="{15D67483-A02F-4DA8-9650-68BE35571E4F}"/>
    <dgm:cxn modelId="{5735F0A2-5472-4E41-BADB-57847E14A806}" srcId="{41F1DD0B-3C88-4FB1-8756-1F544EA5CCF2}" destId="{8A135E92-FE91-46BA-AD7B-657BB1ECAF0E}" srcOrd="0" destOrd="0" parTransId="{D2B88F5B-6B02-40DA-A233-DF8D7A8B294E}" sibTransId="{58ABF4A5-C011-45C1-9358-0277A913B371}"/>
    <dgm:cxn modelId="{FC0FD6FA-FF33-4091-9AC6-40C0750530C4}" srcId="{8A135E92-FE91-46BA-AD7B-657BB1ECAF0E}" destId="{7413AC07-CF38-4489-B50C-CDE1666DBF31}" srcOrd="0" destOrd="0" parTransId="{E6CFD4C5-3C96-4B29-B7E4-E4FE872A6244}" sibTransId="{928F599D-061A-4142-A9A9-461ADEF5A9F2}"/>
    <dgm:cxn modelId="{BD26F0B7-5A10-4584-A6EE-779862AAC5F4}" type="presOf" srcId="{B45BC277-AE95-4C78-B211-B20E6DA2A4AA}" destId="{E46B82CA-4C6B-42E0-9305-760C8BB86F86}" srcOrd="0" destOrd="0" presId="urn:microsoft.com/office/officeart/2005/8/layout/lProcess2"/>
    <dgm:cxn modelId="{D3C5317B-5FC1-40C1-A22F-AF28767651F6}" srcId="{8A135E92-FE91-46BA-AD7B-657BB1ECAF0E}" destId="{B45BC277-AE95-4C78-B211-B20E6DA2A4AA}" srcOrd="4" destOrd="0" parTransId="{8E1E161B-F397-4D1A-BFA8-A3639A03AC8C}" sibTransId="{8B6EB648-8F4A-4C4A-B81F-277CCAEF4C28}"/>
    <dgm:cxn modelId="{DFFB5B84-7CCC-449F-9188-CF442C99BB0D}" srcId="{8A135E92-FE91-46BA-AD7B-657BB1ECAF0E}" destId="{274F9008-6EF0-4C53-8DA5-57529C51D211}" srcOrd="3" destOrd="0" parTransId="{3D4FD5CC-ACFB-4C3B-96D9-83F932D06785}" sibTransId="{15FA7FDF-57FF-43B7-AC73-B35AC51753F7}"/>
    <dgm:cxn modelId="{89628031-1D29-4244-873F-9319EC52A33B}" srcId="{8A135E92-FE91-46BA-AD7B-657BB1ECAF0E}" destId="{F1064D58-A01E-4D8B-9908-0E1014925131}" srcOrd="2" destOrd="0" parTransId="{A8D5DDF5-E8B0-48B6-A000-17B8B559478F}" sibTransId="{AB35EAA4-0162-41BE-A281-78A2D5931241}"/>
    <dgm:cxn modelId="{9F2B602A-793A-4026-86E4-85E785BE7DE9}" type="presOf" srcId="{F1064D58-A01E-4D8B-9908-0E1014925131}" destId="{05F05A0A-A656-4143-A5DE-2C63FD3985B8}" srcOrd="0" destOrd="0" presId="urn:microsoft.com/office/officeart/2005/8/layout/lProcess2"/>
    <dgm:cxn modelId="{98553146-4DCE-477E-BD9C-9B07D109243A}" type="presOf" srcId="{274F9008-6EF0-4C53-8DA5-57529C51D211}" destId="{897B5DDE-46B6-417D-96E8-BEB425CE6120}" srcOrd="0" destOrd="0" presId="urn:microsoft.com/office/officeart/2005/8/layout/lProcess2"/>
    <dgm:cxn modelId="{27D9A754-F189-4969-9073-A349B0E3C5B6}" type="presParOf" srcId="{52693448-8D86-4BD8-8747-906A82191087}" destId="{EFB0DBEC-18D2-4EBD-88A7-6923CFAC803C}" srcOrd="0" destOrd="0" presId="urn:microsoft.com/office/officeart/2005/8/layout/lProcess2"/>
    <dgm:cxn modelId="{026AB83E-A25F-40C6-AB5F-E36707FA2741}" type="presParOf" srcId="{EFB0DBEC-18D2-4EBD-88A7-6923CFAC803C}" destId="{B1712047-138D-45B9-AA67-A6BF0AA2F030}" srcOrd="0" destOrd="0" presId="urn:microsoft.com/office/officeart/2005/8/layout/lProcess2"/>
    <dgm:cxn modelId="{3930204C-C500-470D-AE41-2E62DD6F4878}" type="presParOf" srcId="{EFB0DBEC-18D2-4EBD-88A7-6923CFAC803C}" destId="{22C156D4-F8FA-488D-BF58-A980A82B66AF}" srcOrd="1" destOrd="0" presId="urn:microsoft.com/office/officeart/2005/8/layout/lProcess2"/>
    <dgm:cxn modelId="{0C9799DC-929C-4131-A3B3-7134EC92A646}" type="presParOf" srcId="{EFB0DBEC-18D2-4EBD-88A7-6923CFAC803C}" destId="{AD3820DB-C2D5-409E-89AD-783B4EAF9E28}" srcOrd="2" destOrd="0" presId="urn:microsoft.com/office/officeart/2005/8/layout/lProcess2"/>
    <dgm:cxn modelId="{FA323B52-1A7C-4258-AA63-9AB8B93F8859}" type="presParOf" srcId="{AD3820DB-C2D5-409E-89AD-783B4EAF9E28}" destId="{C938BFB7-DD9F-4D59-9ACE-96C9B93B3090}" srcOrd="0" destOrd="0" presId="urn:microsoft.com/office/officeart/2005/8/layout/lProcess2"/>
    <dgm:cxn modelId="{C3F8E334-151E-4725-811E-76F49ED1CDF4}" type="presParOf" srcId="{C938BFB7-DD9F-4D59-9ACE-96C9B93B3090}" destId="{561FF49E-8BA9-4ECD-8DD0-51F1CD763989}" srcOrd="0" destOrd="0" presId="urn:microsoft.com/office/officeart/2005/8/layout/lProcess2"/>
    <dgm:cxn modelId="{617A48BF-5775-43DE-935A-EB3541723BF4}" type="presParOf" srcId="{C938BFB7-DD9F-4D59-9ACE-96C9B93B3090}" destId="{CB9D7854-7C93-4528-AAF4-5B01D094ED32}" srcOrd="1" destOrd="0" presId="urn:microsoft.com/office/officeart/2005/8/layout/lProcess2"/>
    <dgm:cxn modelId="{C5A99967-6B80-4CFE-A288-572E39F81F6D}" type="presParOf" srcId="{C938BFB7-DD9F-4D59-9ACE-96C9B93B3090}" destId="{7444AE88-D1E3-4BA2-A459-8D5013D075C8}" srcOrd="2" destOrd="0" presId="urn:microsoft.com/office/officeart/2005/8/layout/lProcess2"/>
    <dgm:cxn modelId="{3D62B288-C7F6-4722-ABCA-AD6333BB9F89}" type="presParOf" srcId="{C938BFB7-DD9F-4D59-9ACE-96C9B93B3090}" destId="{DEDA1A30-4272-4673-B154-10A423996DAA}" srcOrd="3" destOrd="0" presId="urn:microsoft.com/office/officeart/2005/8/layout/lProcess2"/>
    <dgm:cxn modelId="{6CA620A1-1CD1-4498-BA15-F6CA72C1D992}" type="presParOf" srcId="{C938BFB7-DD9F-4D59-9ACE-96C9B93B3090}" destId="{05F05A0A-A656-4143-A5DE-2C63FD3985B8}" srcOrd="4" destOrd="0" presId="urn:microsoft.com/office/officeart/2005/8/layout/lProcess2"/>
    <dgm:cxn modelId="{A753585C-51D6-494C-A648-821468DD6F5A}" type="presParOf" srcId="{C938BFB7-DD9F-4D59-9ACE-96C9B93B3090}" destId="{E361A2F6-702C-4C67-8FEC-876C93F27FFC}" srcOrd="5" destOrd="0" presId="urn:microsoft.com/office/officeart/2005/8/layout/lProcess2"/>
    <dgm:cxn modelId="{A855B263-BEFB-45A7-8B19-A8A06F40DAC1}" type="presParOf" srcId="{C938BFB7-DD9F-4D59-9ACE-96C9B93B3090}" destId="{897B5DDE-46B6-417D-96E8-BEB425CE6120}" srcOrd="6" destOrd="0" presId="urn:microsoft.com/office/officeart/2005/8/layout/lProcess2"/>
    <dgm:cxn modelId="{BCD936DA-B152-4BFD-8EA8-99A619CFD74E}" type="presParOf" srcId="{C938BFB7-DD9F-4D59-9ACE-96C9B93B3090}" destId="{8B3B3485-02EF-4A66-B6A8-EF285989A530}" srcOrd="7" destOrd="0" presId="urn:microsoft.com/office/officeart/2005/8/layout/lProcess2"/>
    <dgm:cxn modelId="{99558515-40E3-4141-8823-FB857209C882}" type="presParOf" srcId="{C938BFB7-DD9F-4D59-9ACE-96C9B93B3090}" destId="{E46B82CA-4C6B-42E0-9305-760C8BB86F86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5B8D605-FF5D-4DAF-9AB1-8E07A5F310EF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0A4D77-4F58-4AEB-8274-7961041A3446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2000" b="1" dirty="0" smtClean="0">
              <a:latin typeface="+mn-lt"/>
              <a:cs typeface="Times New Roman" panose="02020603050405020304" pitchFamily="18" charset="0"/>
            </a:rPr>
            <a:t>Региональный проект: «Цифровая образовательная среда»</a:t>
          </a:r>
          <a:endParaRPr lang="ru-RU" sz="2000" b="1" dirty="0">
            <a:latin typeface="+mn-lt"/>
            <a:cs typeface="Times New Roman" panose="02020603050405020304" pitchFamily="18" charset="0"/>
          </a:endParaRPr>
        </a:p>
      </dgm:t>
    </dgm:pt>
    <dgm:pt modelId="{013B17CA-C945-43A6-99D1-D9960EE48ED6}" type="parTrans" cxnId="{539AB363-2DA3-4A1B-A672-43F9BC1C5C07}">
      <dgm:prSet/>
      <dgm:spPr/>
      <dgm:t>
        <a:bodyPr/>
        <a:lstStyle/>
        <a:p>
          <a:endParaRPr lang="ru-RU"/>
        </a:p>
      </dgm:t>
    </dgm:pt>
    <dgm:pt modelId="{F98A547A-5465-40AD-B471-97CBB2828F8F}" type="sibTrans" cxnId="{539AB363-2DA3-4A1B-A672-43F9BC1C5C07}">
      <dgm:prSet/>
      <dgm:spPr/>
      <dgm:t>
        <a:bodyPr/>
        <a:lstStyle/>
        <a:p>
          <a:endParaRPr lang="ru-RU"/>
        </a:p>
      </dgm:t>
    </dgm:pt>
    <dgm:pt modelId="{66BDD4F6-C661-4A37-BD6B-2A96A9883252}">
      <dgm:prSet phldrT="[Текст]" custT="1"/>
      <dgm:spPr/>
      <dgm:t>
        <a:bodyPr/>
        <a:lstStyle/>
        <a:p>
          <a:pPr algn="just"/>
          <a:r>
            <a:rPr lang="ru-RU" sz="1400" b="1" dirty="0" smtClean="0">
              <a:solidFill>
                <a:schemeClr val="accent6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1.Доля обучающихся, по программам общего образования, дополнительного образования и среднего профессионального образования, для которых формируется цифровой образовательный профиль и индивидуальный план обучения с использованием федеральной информационно-сервисной платформы цифровой образовательной среды, в общем числе обучающихся по указанным программам, %</a:t>
          </a:r>
          <a:endParaRPr lang="ru-RU" sz="1400" b="1" dirty="0">
            <a:solidFill>
              <a:schemeClr val="accent6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76F5FFBF-269F-46A9-B3A4-800EE320D4AF}" type="parTrans" cxnId="{19FF463D-13A0-43CB-B3AA-06B72D49E361}">
      <dgm:prSet/>
      <dgm:spPr/>
      <dgm:t>
        <a:bodyPr/>
        <a:lstStyle/>
        <a:p>
          <a:endParaRPr lang="ru-RU"/>
        </a:p>
      </dgm:t>
    </dgm:pt>
    <dgm:pt modelId="{777D5C65-4B48-4F89-B35C-4FB04902FADA}" type="sibTrans" cxnId="{19FF463D-13A0-43CB-B3AA-06B72D49E361}">
      <dgm:prSet/>
      <dgm:spPr/>
      <dgm:t>
        <a:bodyPr/>
        <a:lstStyle/>
        <a:p>
          <a:endParaRPr lang="ru-RU"/>
        </a:p>
      </dgm:t>
    </dgm:pt>
    <dgm:pt modelId="{0E83CC94-D183-46D4-84DA-762FAECBE365}">
      <dgm:prSet phldrT="[Текст]" custT="1"/>
      <dgm:spPr/>
      <dgm:t>
        <a:bodyPr/>
        <a:lstStyle/>
        <a:p>
          <a:pPr algn="just"/>
          <a:r>
            <a:rPr lang="ru-RU" sz="1400" b="1" dirty="0" smtClean="0">
              <a:solidFill>
                <a:schemeClr val="accent6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2.Доля образовательных организаций, реализующих программы общего образования, дополнительного образования детей и среднего профессионального образования, осуществляющих образовательную деятельность с использованием федеральной  информационно-сервисной платформы цифровой образовательной среды, в общем числе образовательных организаций, %</a:t>
          </a:r>
          <a:endParaRPr lang="ru-RU" sz="1400" b="1" dirty="0">
            <a:solidFill>
              <a:schemeClr val="accent6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CAC3E76A-B0A9-49D3-80F6-CC9FAB9379E8}" type="parTrans" cxnId="{38DE6DF3-74FB-4D53-AEB7-312C0725F922}">
      <dgm:prSet/>
      <dgm:spPr/>
      <dgm:t>
        <a:bodyPr/>
        <a:lstStyle/>
        <a:p>
          <a:endParaRPr lang="ru-RU"/>
        </a:p>
      </dgm:t>
    </dgm:pt>
    <dgm:pt modelId="{A5BE590F-3C6D-40C6-90FD-3108D61AED52}" type="sibTrans" cxnId="{38DE6DF3-74FB-4D53-AEB7-312C0725F922}">
      <dgm:prSet/>
      <dgm:spPr/>
      <dgm:t>
        <a:bodyPr/>
        <a:lstStyle/>
        <a:p>
          <a:endParaRPr lang="ru-RU"/>
        </a:p>
      </dgm:t>
    </dgm:pt>
    <dgm:pt modelId="{875E1CC6-96F0-4282-B91E-1CC244339E5C}">
      <dgm:prSet phldrT="[Текст]" custT="1"/>
      <dgm:spPr/>
      <dgm:t>
        <a:bodyPr/>
        <a:lstStyle/>
        <a:p>
          <a:pPr algn="just"/>
          <a:r>
            <a:rPr lang="ru-RU" sz="1400" b="1" i="1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Целевое значение: 2020 – 15;  2021 – 30;  2022 – 50;  2023 – 80;  2024 – 90</a:t>
          </a:r>
          <a:endParaRPr lang="ru-RU" sz="14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022847B2-D592-47F6-812E-9E8DCCDC91A3}" type="parTrans" cxnId="{C5E976FC-4D08-4C54-BC66-4EC8039DEF2A}">
      <dgm:prSet/>
      <dgm:spPr/>
      <dgm:t>
        <a:bodyPr/>
        <a:lstStyle/>
        <a:p>
          <a:endParaRPr lang="ru-RU"/>
        </a:p>
      </dgm:t>
    </dgm:pt>
    <dgm:pt modelId="{9BFF7B08-1635-4D82-BA7D-589F99E6BF4E}" type="sibTrans" cxnId="{C5E976FC-4D08-4C54-BC66-4EC8039DEF2A}">
      <dgm:prSet/>
      <dgm:spPr/>
      <dgm:t>
        <a:bodyPr/>
        <a:lstStyle/>
        <a:p>
          <a:endParaRPr lang="ru-RU"/>
        </a:p>
      </dgm:t>
    </dgm:pt>
    <dgm:pt modelId="{CA36AFE8-DABE-46D8-A400-7898AE38FE52}">
      <dgm:prSet phldrT="[Текст]" custT="1"/>
      <dgm:spPr/>
      <dgm:t>
        <a:bodyPr/>
        <a:lstStyle/>
        <a:p>
          <a:pPr algn="just"/>
          <a:r>
            <a:rPr lang="ru-RU" sz="1400" b="1" i="1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Целевое значение: 2020 – 15;  2021 – 40;  2022 – 60;  2023 – 85;  2024 – 95</a:t>
          </a:r>
          <a:endParaRPr lang="ru-RU" sz="14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8ADEF8AB-FD89-46DB-8557-7E56295D3085}" type="parTrans" cxnId="{192189FE-324C-4A4B-8060-AB00B72B3857}">
      <dgm:prSet/>
      <dgm:spPr/>
      <dgm:t>
        <a:bodyPr/>
        <a:lstStyle/>
        <a:p>
          <a:endParaRPr lang="ru-RU"/>
        </a:p>
      </dgm:t>
    </dgm:pt>
    <dgm:pt modelId="{7793D097-54F6-4804-86D2-C8755920DAE3}" type="sibTrans" cxnId="{192189FE-324C-4A4B-8060-AB00B72B3857}">
      <dgm:prSet/>
      <dgm:spPr/>
      <dgm:t>
        <a:bodyPr/>
        <a:lstStyle/>
        <a:p>
          <a:endParaRPr lang="ru-RU"/>
        </a:p>
      </dgm:t>
    </dgm:pt>
    <dgm:pt modelId="{0A1CB2B4-ED01-45D6-BD09-83AB5C1E73E2}">
      <dgm:prSet phldrT="[Текст]" custT="1"/>
      <dgm:spPr/>
      <dgm:t>
        <a:bodyPr/>
        <a:lstStyle/>
        <a:p>
          <a:pPr algn="just"/>
          <a:r>
            <a:rPr lang="ru-RU" sz="1400" b="1" dirty="0" smtClean="0">
              <a:solidFill>
                <a:schemeClr val="accent6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3.Доля педагогических работников общего образования, прошедших повышение квалификации в рамках периодической аттестации в цифровой форме с использованием информационного ресурса «одного окна» («Современная цифровая образовательная среда в Российской Федерации»), в общем числе педагогических работников общего образования, %</a:t>
          </a:r>
          <a:endParaRPr lang="ru-RU" sz="1400" b="1" dirty="0">
            <a:solidFill>
              <a:schemeClr val="accent6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74898317-06C2-4693-AD1E-BC3961A7BB9E}" type="parTrans" cxnId="{18A2C6C0-7B66-40DC-A440-2D832098917A}">
      <dgm:prSet/>
      <dgm:spPr/>
      <dgm:t>
        <a:bodyPr/>
        <a:lstStyle/>
        <a:p>
          <a:endParaRPr lang="ru-RU"/>
        </a:p>
      </dgm:t>
    </dgm:pt>
    <dgm:pt modelId="{5CB7ACB1-1041-411F-A60C-1B8F9F740F62}" type="sibTrans" cxnId="{18A2C6C0-7B66-40DC-A440-2D832098917A}">
      <dgm:prSet/>
      <dgm:spPr/>
      <dgm:t>
        <a:bodyPr/>
        <a:lstStyle/>
        <a:p>
          <a:endParaRPr lang="ru-RU"/>
        </a:p>
      </dgm:t>
    </dgm:pt>
    <dgm:pt modelId="{2C8C5347-5ABB-4E41-9045-A2ED719BC39F}">
      <dgm:prSet phldrT="[Текст]" custT="1"/>
      <dgm:spPr/>
      <dgm:t>
        <a:bodyPr/>
        <a:lstStyle/>
        <a:p>
          <a:pPr algn="just"/>
          <a:r>
            <a:rPr lang="ru-RU" sz="1400" b="1" i="1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Целевое значение: 2020 – 5;  2021 – 10;  2022 – 25;  2023 – 35;  2024 – 50</a:t>
          </a:r>
          <a:endParaRPr lang="ru-RU" sz="1400" b="1" i="1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75F52BA4-7EEA-4716-8F55-27F84201477C}" type="parTrans" cxnId="{88A8CFA0-B9EE-45DC-840C-5B52CDE40CD8}">
      <dgm:prSet/>
      <dgm:spPr/>
      <dgm:t>
        <a:bodyPr/>
        <a:lstStyle/>
        <a:p>
          <a:endParaRPr lang="ru-RU"/>
        </a:p>
      </dgm:t>
    </dgm:pt>
    <dgm:pt modelId="{A1BBD34D-5ECF-42A7-8782-1F83F8F54A48}" type="sibTrans" cxnId="{88A8CFA0-B9EE-45DC-840C-5B52CDE40CD8}">
      <dgm:prSet/>
      <dgm:spPr/>
      <dgm:t>
        <a:bodyPr/>
        <a:lstStyle/>
        <a:p>
          <a:endParaRPr lang="ru-RU"/>
        </a:p>
      </dgm:t>
    </dgm:pt>
    <dgm:pt modelId="{405C5EB6-737A-482B-9BC6-FA284D6967D1}">
      <dgm:prSet phldrT="[Текст]" custT="1"/>
      <dgm:spPr/>
      <dgm:t>
        <a:bodyPr/>
        <a:lstStyle/>
        <a:p>
          <a:pPr algn="just"/>
          <a:endParaRPr lang="ru-RU" sz="1400" b="1" dirty="0">
            <a:solidFill>
              <a:schemeClr val="accent6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06F59511-93A0-45D0-8C6C-601955E9F651}" type="parTrans" cxnId="{2762B5FD-0B2F-4BCB-9CE4-22F929C5B67C}">
      <dgm:prSet/>
      <dgm:spPr/>
      <dgm:t>
        <a:bodyPr/>
        <a:lstStyle/>
        <a:p>
          <a:endParaRPr lang="ru-RU"/>
        </a:p>
      </dgm:t>
    </dgm:pt>
    <dgm:pt modelId="{A3AC6FDD-9842-441D-B1FE-53D8C6CA9FC8}" type="sibTrans" cxnId="{2762B5FD-0B2F-4BCB-9CE4-22F929C5B67C}">
      <dgm:prSet/>
      <dgm:spPr/>
      <dgm:t>
        <a:bodyPr/>
        <a:lstStyle/>
        <a:p>
          <a:endParaRPr lang="ru-RU"/>
        </a:p>
      </dgm:t>
    </dgm:pt>
    <dgm:pt modelId="{8B28D0F9-2444-4C90-AF95-DADA2C957052}">
      <dgm:prSet phldrT="[Текст]" custT="1"/>
      <dgm:spPr/>
      <dgm:t>
        <a:bodyPr/>
        <a:lstStyle/>
        <a:p>
          <a:pPr algn="just"/>
          <a:endParaRPr lang="ru-RU" sz="1400" b="1" dirty="0">
            <a:solidFill>
              <a:schemeClr val="accent6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AB572F95-86E4-4A0A-A961-9F57203BBFC0}" type="parTrans" cxnId="{839F17BE-026F-4695-8485-90E660F20C1C}">
      <dgm:prSet/>
      <dgm:spPr/>
      <dgm:t>
        <a:bodyPr/>
        <a:lstStyle/>
        <a:p>
          <a:endParaRPr lang="ru-RU"/>
        </a:p>
      </dgm:t>
    </dgm:pt>
    <dgm:pt modelId="{D56BD2E7-E6EF-49F8-8FD8-E14813BFBE66}" type="sibTrans" cxnId="{839F17BE-026F-4695-8485-90E660F20C1C}">
      <dgm:prSet/>
      <dgm:spPr/>
      <dgm:t>
        <a:bodyPr/>
        <a:lstStyle/>
        <a:p>
          <a:endParaRPr lang="ru-RU"/>
        </a:p>
      </dgm:t>
    </dgm:pt>
    <dgm:pt modelId="{6A57C1ED-A21B-4061-A0FF-3BB1EFC07D69}">
      <dgm:prSet phldrT="[Текст]" custT="1"/>
      <dgm:spPr/>
      <dgm:t>
        <a:bodyPr/>
        <a:lstStyle/>
        <a:p>
          <a:pPr algn="just"/>
          <a:endParaRPr lang="ru-RU" sz="1500" b="1" dirty="0">
            <a:solidFill>
              <a:schemeClr val="accent6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17E3291A-37B0-455F-932F-F106AB9583BB}" type="parTrans" cxnId="{D7A740D8-8BD6-41D2-9591-BAF3F79B3CB3}">
      <dgm:prSet/>
      <dgm:spPr/>
      <dgm:t>
        <a:bodyPr/>
        <a:lstStyle/>
        <a:p>
          <a:endParaRPr lang="ru-RU"/>
        </a:p>
      </dgm:t>
    </dgm:pt>
    <dgm:pt modelId="{555CE8E5-F35B-48C9-9A8F-E5CF04169ECB}" type="sibTrans" cxnId="{D7A740D8-8BD6-41D2-9591-BAF3F79B3CB3}">
      <dgm:prSet/>
      <dgm:spPr/>
      <dgm:t>
        <a:bodyPr/>
        <a:lstStyle/>
        <a:p>
          <a:endParaRPr lang="ru-RU"/>
        </a:p>
      </dgm:t>
    </dgm:pt>
    <dgm:pt modelId="{68F39834-B74C-444A-863C-3CE5EF1A1C07}" type="pres">
      <dgm:prSet presAssocID="{F5B8D605-FF5D-4DAF-9AB1-8E07A5F310E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1FF8A3-8FFC-4DFA-A999-6C0B23EAE32D}" type="pres">
      <dgm:prSet presAssocID="{2F0A4D77-4F58-4AEB-8274-7961041A3446}" presName="linNode" presStyleCnt="0"/>
      <dgm:spPr/>
      <dgm:t>
        <a:bodyPr/>
        <a:lstStyle/>
        <a:p>
          <a:endParaRPr lang="ru-RU"/>
        </a:p>
      </dgm:t>
    </dgm:pt>
    <dgm:pt modelId="{D7700C2B-1BAC-4F53-BB67-E5036C487FBE}" type="pres">
      <dgm:prSet presAssocID="{2F0A4D77-4F58-4AEB-8274-7961041A3446}" presName="parentText" presStyleLbl="node1" presStyleIdx="0" presStyleCnt="1" custScaleX="90883" custScaleY="16972" custLinFactNeighborX="-1508" custLinFactNeighborY="-148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D74EA2-880F-4AED-8E90-82DFDE953972}" type="pres">
      <dgm:prSet presAssocID="{2F0A4D77-4F58-4AEB-8274-7961041A3446}" presName="descendantText" presStyleLbl="alignAccFollowNode1" presStyleIdx="0" presStyleCnt="1" custScaleX="100025" custScaleY="112915" custLinFactNeighborX="2379" custLinFactNeighborY="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46E6EF-2B70-434A-A326-D040C932D29F}" type="presOf" srcId="{405C5EB6-737A-482B-9BC6-FA284D6967D1}" destId="{53D74EA2-880F-4AED-8E90-82DFDE953972}" srcOrd="0" destOrd="2" presId="urn:microsoft.com/office/officeart/2005/8/layout/vList5"/>
    <dgm:cxn modelId="{1CD72B62-DA3D-4055-A3F6-595F19DF1CEB}" type="presOf" srcId="{8B28D0F9-2444-4C90-AF95-DADA2C957052}" destId="{53D74EA2-880F-4AED-8E90-82DFDE953972}" srcOrd="0" destOrd="5" presId="urn:microsoft.com/office/officeart/2005/8/layout/vList5"/>
    <dgm:cxn modelId="{0D6E32A0-FAB1-479C-887B-CCCB293F6972}" type="presOf" srcId="{2F0A4D77-4F58-4AEB-8274-7961041A3446}" destId="{D7700C2B-1BAC-4F53-BB67-E5036C487FBE}" srcOrd="0" destOrd="0" presId="urn:microsoft.com/office/officeart/2005/8/layout/vList5"/>
    <dgm:cxn modelId="{19FF463D-13A0-43CB-B3AA-06B72D49E361}" srcId="{2F0A4D77-4F58-4AEB-8274-7961041A3446}" destId="{66BDD4F6-C661-4A37-BD6B-2A96A9883252}" srcOrd="0" destOrd="0" parTransId="{76F5FFBF-269F-46A9-B3A4-800EE320D4AF}" sibTransId="{777D5C65-4B48-4F89-B35C-4FB04902FADA}"/>
    <dgm:cxn modelId="{295CF6A1-2593-4686-B9FD-D14BF8720732}" type="presOf" srcId="{0A1CB2B4-ED01-45D6-BD09-83AB5C1E73E2}" destId="{53D74EA2-880F-4AED-8E90-82DFDE953972}" srcOrd="0" destOrd="6" presId="urn:microsoft.com/office/officeart/2005/8/layout/vList5"/>
    <dgm:cxn modelId="{2762B5FD-0B2F-4BCB-9CE4-22F929C5B67C}" srcId="{2F0A4D77-4F58-4AEB-8274-7961041A3446}" destId="{405C5EB6-737A-482B-9BC6-FA284D6967D1}" srcOrd="2" destOrd="0" parTransId="{06F59511-93A0-45D0-8C6C-601955E9F651}" sibTransId="{A3AC6FDD-9842-441D-B1FE-53D8C6CA9FC8}"/>
    <dgm:cxn modelId="{C5E976FC-4D08-4C54-BC66-4EC8039DEF2A}" srcId="{2F0A4D77-4F58-4AEB-8274-7961041A3446}" destId="{875E1CC6-96F0-4282-B91E-1CC244339E5C}" srcOrd="1" destOrd="0" parTransId="{022847B2-D592-47F6-812E-9E8DCCDC91A3}" sibTransId="{9BFF7B08-1635-4D82-BA7D-589F99E6BF4E}"/>
    <dgm:cxn modelId="{88A8CFA0-B9EE-45DC-840C-5B52CDE40CD8}" srcId="{2F0A4D77-4F58-4AEB-8274-7961041A3446}" destId="{2C8C5347-5ABB-4E41-9045-A2ED719BC39F}" srcOrd="7" destOrd="0" parTransId="{75F52BA4-7EEA-4716-8F55-27F84201477C}" sibTransId="{A1BBD34D-5ECF-42A7-8782-1F83F8F54A48}"/>
    <dgm:cxn modelId="{5A83AE32-5E2D-4AA7-B782-93C952642039}" type="presOf" srcId="{0E83CC94-D183-46D4-84DA-762FAECBE365}" destId="{53D74EA2-880F-4AED-8E90-82DFDE953972}" srcOrd="0" destOrd="3" presId="urn:microsoft.com/office/officeart/2005/8/layout/vList5"/>
    <dgm:cxn modelId="{4078C9F2-12F7-45DA-BD0B-4FF7CDA2D3A1}" type="presOf" srcId="{875E1CC6-96F0-4282-B91E-1CC244339E5C}" destId="{53D74EA2-880F-4AED-8E90-82DFDE953972}" srcOrd="0" destOrd="1" presId="urn:microsoft.com/office/officeart/2005/8/layout/vList5"/>
    <dgm:cxn modelId="{D7A740D8-8BD6-41D2-9591-BAF3F79B3CB3}" srcId="{2F0A4D77-4F58-4AEB-8274-7961041A3446}" destId="{6A57C1ED-A21B-4061-A0FF-3BB1EFC07D69}" srcOrd="8" destOrd="0" parTransId="{17E3291A-37B0-455F-932F-F106AB9583BB}" sibTransId="{555CE8E5-F35B-48C9-9A8F-E5CF04169ECB}"/>
    <dgm:cxn modelId="{E1EF1C6D-3D3B-4B4C-ABBC-04686BBDF138}" type="presOf" srcId="{66BDD4F6-C661-4A37-BD6B-2A96A9883252}" destId="{53D74EA2-880F-4AED-8E90-82DFDE953972}" srcOrd="0" destOrd="0" presId="urn:microsoft.com/office/officeart/2005/8/layout/vList5"/>
    <dgm:cxn modelId="{839F17BE-026F-4695-8485-90E660F20C1C}" srcId="{2F0A4D77-4F58-4AEB-8274-7961041A3446}" destId="{8B28D0F9-2444-4C90-AF95-DADA2C957052}" srcOrd="5" destOrd="0" parTransId="{AB572F95-86E4-4A0A-A961-9F57203BBFC0}" sibTransId="{D56BD2E7-E6EF-49F8-8FD8-E14813BFBE66}"/>
    <dgm:cxn modelId="{38DE6DF3-74FB-4D53-AEB7-312C0725F922}" srcId="{2F0A4D77-4F58-4AEB-8274-7961041A3446}" destId="{0E83CC94-D183-46D4-84DA-762FAECBE365}" srcOrd="3" destOrd="0" parTransId="{CAC3E76A-B0A9-49D3-80F6-CC9FAB9379E8}" sibTransId="{A5BE590F-3C6D-40C6-90FD-3108D61AED52}"/>
    <dgm:cxn modelId="{539AB363-2DA3-4A1B-A672-43F9BC1C5C07}" srcId="{F5B8D605-FF5D-4DAF-9AB1-8E07A5F310EF}" destId="{2F0A4D77-4F58-4AEB-8274-7961041A3446}" srcOrd="0" destOrd="0" parTransId="{013B17CA-C945-43A6-99D1-D9960EE48ED6}" sibTransId="{F98A547A-5465-40AD-B471-97CBB2828F8F}"/>
    <dgm:cxn modelId="{18A2C6C0-7B66-40DC-A440-2D832098917A}" srcId="{2F0A4D77-4F58-4AEB-8274-7961041A3446}" destId="{0A1CB2B4-ED01-45D6-BD09-83AB5C1E73E2}" srcOrd="6" destOrd="0" parTransId="{74898317-06C2-4693-AD1E-BC3961A7BB9E}" sibTransId="{5CB7ACB1-1041-411F-A60C-1B8F9F740F62}"/>
    <dgm:cxn modelId="{11A514F2-65FB-40DE-9CB8-5A1498644473}" type="presOf" srcId="{CA36AFE8-DABE-46D8-A400-7898AE38FE52}" destId="{53D74EA2-880F-4AED-8E90-82DFDE953972}" srcOrd="0" destOrd="4" presId="urn:microsoft.com/office/officeart/2005/8/layout/vList5"/>
    <dgm:cxn modelId="{3F24983C-B644-43BF-A5F4-4EF5C42E5F9F}" type="presOf" srcId="{F5B8D605-FF5D-4DAF-9AB1-8E07A5F310EF}" destId="{68F39834-B74C-444A-863C-3CE5EF1A1C07}" srcOrd="0" destOrd="0" presId="urn:microsoft.com/office/officeart/2005/8/layout/vList5"/>
    <dgm:cxn modelId="{192189FE-324C-4A4B-8060-AB00B72B3857}" srcId="{2F0A4D77-4F58-4AEB-8274-7961041A3446}" destId="{CA36AFE8-DABE-46D8-A400-7898AE38FE52}" srcOrd="4" destOrd="0" parTransId="{8ADEF8AB-FD89-46DB-8557-7E56295D3085}" sibTransId="{7793D097-54F6-4804-86D2-C8755920DAE3}"/>
    <dgm:cxn modelId="{5FF72189-FBBA-463D-904F-91D88B1681AD}" type="presOf" srcId="{6A57C1ED-A21B-4061-A0FF-3BB1EFC07D69}" destId="{53D74EA2-880F-4AED-8E90-82DFDE953972}" srcOrd="0" destOrd="8" presId="urn:microsoft.com/office/officeart/2005/8/layout/vList5"/>
    <dgm:cxn modelId="{807CE3FA-810C-410B-831A-044C15BC0C51}" type="presOf" srcId="{2C8C5347-5ABB-4E41-9045-A2ED719BC39F}" destId="{53D74EA2-880F-4AED-8E90-82DFDE953972}" srcOrd="0" destOrd="7" presId="urn:microsoft.com/office/officeart/2005/8/layout/vList5"/>
    <dgm:cxn modelId="{CBAD6B55-40A3-4438-A75B-6AF1C27787E9}" type="presParOf" srcId="{68F39834-B74C-444A-863C-3CE5EF1A1C07}" destId="{E51FF8A3-8FFC-4DFA-A999-6C0B23EAE32D}" srcOrd="0" destOrd="0" presId="urn:microsoft.com/office/officeart/2005/8/layout/vList5"/>
    <dgm:cxn modelId="{E9AB0C7A-D032-4E19-B83C-D4F3F4F48FD0}" type="presParOf" srcId="{E51FF8A3-8FFC-4DFA-A999-6C0B23EAE32D}" destId="{D7700C2B-1BAC-4F53-BB67-E5036C487FBE}" srcOrd="0" destOrd="0" presId="urn:microsoft.com/office/officeart/2005/8/layout/vList5"/>
    <dgm:cxn modelId="{6769E86A-7CA9-4B48-A11F-609B91665270}" type="presParOf" srcId="{E51FF8A3-8FFC-4DFA-A999-6C0B23EAE32D}" destId="{53D74EA2-880F-4AED-8E90-82DFDE953972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E404AE-3DF9-4A48-A333-A7E2055C4FBD}" type="doc">
      <dgm:prSet loTypeId="urn:microsoft.com/office/officeart/2008/layout/PictureAccent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FB8350D-2DBC-47A3-BACE-0C63C263931D}">
      <dgm:prSet phldrT="[Текст]" custT="1"/>
      <dgm:spPr/>
      <dgm:t>
        <a:bodyPr/>
        <a:lstStyle/>
        <a:p>
          <a:pPr algn="ctr"/>
          <a:r>
            <a:rPr lang="ru-RU" sz="2200" b="1" dirty="0" smtClean="0">
              <a:latin typeface="+mn-lt"/>
              <a:cs typeface="Times New Roman" panose="02020603050405020304" pitchFamily="18" charset="0"/>
            </a:rPr>
            <a:t>Региональный проект: «Цифровая образовательная среда»</a:t>
          </a:r>
          <a:endParaRPr lang="ru-RU" sz="2200" b="1" dirty="0">
            <a:latin typeface="+mn-lt"/>
            <a:cs typeface="Times New Roman" panose="02020603050405020304" pitchFamily="18" charset="0"/>
          </a:endParaRPr>
        </a:p>
      </dgm:t>
    </dgm:pt>
    <dgm:pt modelId="{B02E452B-0F9A-4083-8950-880AAB844A80}" type="parTrans" cxnId="{A6C346C3-A8F3-44F3-9FEA-04E6DC21E613}">
      <dgm:prSet/>
      <dgm:spPr/>
      <dgm:t>
        <a:bodyPr/>
        <a:lstStyle/>
        <a:p>
          <a:endParaRPr lang="ru-RU"/>
        </a:p>
      </dgm:t>
    </dgm:pt>
    <dgm:pt modelId="{E533B175-6B88-4435-878C-1950A252E1B6}" type="sibTrans" cxnId="{A6C346C3-A8F3-44F3-9FEA-04E6DC21E613}">
      <dgm:prSet/>
      <dgm:spPr/>
      <dgm:t>
        <a:bodyPr/>
        <a:lstStyle/>
        <a:p>
          <a:endParaRPr lang="ru-RU"/>
        </a:p>
      </dgm:t>
    </dgm:pt>
    <dgm:pt modelId="{B0C7E1C5-E1E7-46DE-8B15-3EFE59EB8DA9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В 100% общеобразовательных организациях  достигнут показатель по увеличению скорости интернет не менее 50 Мбит/с. </a:t>
          </a:r>
          <a:endParaRPr lang="ru-RU" sz="18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5F6D9AAA-EB70-41A0-8E46-FBFDB83717B6}" type="parTrans" cxnId="{0A9EEAE4-02B0-4267-9FA7-FB1A3600C7A6}">
      <dgm:prSet/>
      <dgm:spPr/>
      <dgm:t>
        <a:bodyPr/>
        <a:lstStyle/>
        <a:p>
          <a:endParaRPr lang="ru-RU"/>
        </a:p>
      </dgm:t>
    </dgm:pt>
    <dgm:pt modelId="{0313A30C-676B-41E3-96C1-438195895E63}" type="sibTrans" cxnId="{0A9EEAE4-02B0-4267-9FA7-FB1A3600C7A6}">
      <dgm:prSet/>
      <dgm:spPr/>
      <dgm:t>
        <a:bodyPr/>
        <a:lstStyle/>
        <a:p>
          <a:endParaRPr lang="ru-RU"/>
        </a:p>
      </dgm:t>
    </dgm:pt>
    <dgm:pt modelId="{427E980B-8BB4-4908-998C-A3676E46A0CE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Количество педагогических работников общеобразовательных учреждений Нефтеюганского района,  зарегистрированных на информационном ресурсе "одного окна" ("Современная цифровая образовательная среда в РФ") составляет 152 человека. </a:t>
          </a:r>
          <a:endParaRPr lang="ru-RU" sz="18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E4C8E865-628D-4EEB-B387-903EB16E9B8A}" type="parTrans" cxnId="{5EBBBB76-E014-44D5-87F9-7EF68233B95B}">
      <dgm:prSet/>
      <dgm:spPr/>
      <dgm:t>
        <a:bodyPr/>
        <a:lstStyle/>
        <a:p>
          <a:endParaRPr lang="ru-RU"/>
        </a:p>
      </dgm:t>
    </dgm:pt>
    <dgm:pt modelId="{EA2E7502-9819-49C1-AD8C-57E3942678C6}" type="sibTrans" cxnId="{5EBBBB76-E014-44D5-87F9-7EF68233B95B}">
      <dgm:prSet/>
      <dgm:spPr/>
      <dgm:t>
        <a:bodyPr/>
        <a:lstStyle/>
        <a:p>
          <a:endParaRPr lang="ru-RU"/>
        </a:p>
      </dgm:t>
    </dgm:pt>
    <dgm:pt modelId="{3A80F1F8-929A-4DEE-8E38-3647F4E02930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48 педагогических работников общего образования начали прохождение курсов повышения квалификации в рамках периодической аттестации в цифровой форме с использованием информационного ресурса "одного окна».</a:t>
          </a:r>
          <a:endParaRPr lang="ru-RU" sz="18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gm:t>
    </dgm:pt>
    <dgm:pt modelId="{1A03566C-D774-42CC-BE75-A6B6F107A64C}" type="parTrans" cxnId="{51D4B28E-838F-46AA-9305-EDE32BC4C534}">
      <dgm:prSet/>
      <dgm:spPr/>
      <dgm:t>
        <a:bodyPr/>
        <a:lstStyle/>
        <a:p>
          <a:endParaRPr lang="ru-RU"/>
        </a:p>
      </dgm:t>
    </dgm:pt>
    <dgm:pt modelId="{5321A8ED-7141-40C9-B8B8-642FE6BA4C66}" type="sibTrans" cxnId="{51D4B28E-838F-46AA-9305-EDE32BC4C534}">
      <dgm:prSet/>
      <dgm:spPr/>
      <dgm:t>
        <a:bodyPr/>
        <a:lstStyle/>
        <a:p>
          <a:endParaRPr lang="ru-RU"/>
        </a:p>
      </dgm:t>
    </dgm:pt>
    <dgm:pt modelId="{73C0EE0A-BDAC-42E3-AB69-DE66AAF57374}" type="pres">
      <dgm:prSet presAssocID="{4CE404AE-3DF9-4A48-A333-A7E2055C4FB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0F6E37E-DFDD-406E-8661-E920A1554BA7}" type="pres">
      <dgm:prSet presAssocID="{0FB8350D-2DBC-47A3-BACE-0C63C263931D}" presName="root" presStyleCnt="0">
        <dgm:presLayoutVars>
          <dgm:chMax/>
          <dgm:chPref val="4"/>
        </dgm:presLayoutVars>
      </dgm:prSet>
      <dgm:spPr/>
    </dgm:pt>
    <dgm:pt modelId="{B7BDC6FF-B4C9-441A-ACDB-675466C3DF96}" type="pres">
      <dgm:prSet presAssocID="{0FB8350D-2DBC-47A3-BACE-0C63C263931D}" presName="rootComposite" presStyleCnt="0">
        <dgm:presLayoutVars/>
      </dgm:prSet>
      <dgm:spPr/>
    </dgm:pt>
    <dgm:pt modelId="{9F028992-BA7F-442C-B566-7DABAA11BD58}" type="pres">
      <dgm:prSet presAssocID="{0FB8350D-2DBC-47A3-BACE-0C63C263931D}" presName="rootText" presStyleLbl="node0" presStyleIdx="0" presStyleCnt="1" custScaleX="105528" custLinFactNeighborX="3483" custLinFactNeighborY="627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A86BBB2A-4901-4108-A760-CE1970047465}" type="pres">
      <dgm:prSet presAssocID="{0FB8350D-2DBC-47A3-BACE-0C63C263931D}" presName="childShape" presStyleCnt="0">
        <dgm:presLayoutVars>
          <dgm:chMax val="0"/>
          <dgm:chPref val="0"/>
        </dgm:presLayoutVars>
      </dgm:prSet>
      <dgm:spPr/>
    </dgm:pt>
    <dgm:pt modelId="{511A161C-BFE7-429A-8907-3C970B179331}" type="pres">
      <dgm:prSet presAssocID="{B0C7E1C5-E1E7-46DE-8B15-3EFE59EB8DA9}" presName="childComposite" presStyleCnt="0">
        <dgm:presLayoutVars>
          <dgm:chMax val="0"/>
          <dgm:chPref val="0"/>
        </dgm:presLayoutVars>
      </dgm:prSet>
      <dgm:spPr/>
    </dgm:pt>
    <dgm:pt modelId="{065C50D5-88A0-4D66-9AC9-AAD8F40B1959}" type="pres">
      <dgm:prSet presAssocID="{B0C7E1C5-E1E7-46DE-8B15-3EFE59EB8DA9}" presName="Image" presStyleLbl="node1" presStyleIdx="0" presStyleCnt="3" custScaleX="223307" custScaleY="128722" custLinFactNeighborX="-53145" custLinFactNeighborY="-74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C61B40E-F981-4839-9D98-079DBC409EFA}" type="pres">
      <dgm:prSet presAssocID="{B0C7E1C5-E1E7-46DE-8B15-3EFE59EB8DA9}" presName="childText" presStyleLbl="lnNode1" presStyleIdx="0" presStyleCnt="3" custScaleX="111257" custLinFactNeighborX="9604" custLinFactNeighborY="-36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EFFF8D-C8F0-45EF-814D-405C0BA83CAA}" type="pres">
      <dgm:prSet presAssocID="{427E980B-8BB4-4908-998C-A3676E46A0CE}" presName="childComposite" presStyleCnt="0">
        <dgm:presLayoutVars>
          <dgm:chMax val="0"/>
          <dgm:chPref val="0"/>
        </dgm:presLayoutVars>
      </dgm:prSet>
      <dgm:spPr/>
    </dgm:pt>
    <dgm:pt modelId="{BF270D2F-2885-4B8C-9794-F044E01CE3CA}" type="pres">
      <dgm:prSet presAssocID="{427E980B-8BB4-4908-998C-A3676E46A0CE}" presName="Image" presStyleLbl="node1" presStyleIdx="1" presStyleCnt="3" custScaleX="215693" custScaleY="129295" custLinFactNeighborX="-58386" custLinFactNeighborY="-680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83B4E2C-CC6E-4950-B932-88CB3FD21527}" type="pres">
      <dgm:prSet presAssocID="{427E980B-8BB4-4908-998C-A3676E46A0CE}" presName="childText" presStyleLbl="lnNode1" presStyleIdx="1" presStyleCnt="3" custScaleX="110691" custScaleY="144558" custLinFactNeighborX="9268" custLinFactNeighborY="-47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5578B6-09E4-466A-9CBC-49BF8B9DA049}" type="pres">
      <dgm:prSet presAssocID="{3A80F1F8-929A-4DEE-8E38-3647F4E02930}" presName="childComposite" presStyleCnt="0">
        <dgm:presLayoutVars>
          <dgm:chMax val="0"/>
          <dgm:chPref val="0"/>
        </dgm:presLayoutVars>
      </dgm:prSet>
      <dgm:spPr/>
    </dgm:pt>
    <dgm:pt modelId="{7BE9EDEF-C731-44C9-8E4B-1D20AACBAF60}" type="pres">
      <dgm:prSet presAssocID="{3A80F1F8-929A-4DEE-8E38-3647F4E02930}" presName="Image" presStyleLbl="node1" presStyleIdx="2" presStyleCnt="3" custScaleX="218378" custScaleY="134743" custLinFactNeighborX="-59599" custLinFactNeighborY="-1344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85FFDCA-B68C-4EE1-A1CD-C94E263FA253}" type="pres">
      <dgm:prSet presAssocID="{3A80F1F8-929A-4DEE-8E38-3647F4E02930}" presName="childText" presStyleLbl="lnNode1" presStyleIdx="2" presStyleCnt="3" custScaleX="109682" custScaleY="121205" custLinFactNeighborX="9439" custLinFactNeighborY="-52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618593-7B96-4CD1-907A-CAB9B3A9E160}" type="presOf" srcId="{427E980B-8BB4-4908-998C-A3676E46A0CE}" destId="{783B4E2C-CC6E-4950-B932-88CB3FD21527}" srcOrd="0" destOrd="0" presId="urn:microsoft.com/office/officeart/2008/layout/PictureAccentList"/>
    <dgm:cxn modelId="{16503C9E-D0FA-43C2-BD93-5CA1F674FC50}" type="presOf" srcId="{B0C7E1C5-E1E7-46DE-8B15-3EFE59EB8DA9}" destId="{CC61B40E-F981-4839-9D98-079DBC409EFA}" srcOrd="0" destOrd="0" presId="urn:microsoft.com/office/officeart/2008/layout/PictureAccentList"/>
    <dgm:cxn modelId="{0A9EEAE4-02B0-4267-9FA7-FB1A3600C7A6}" srcId="{0FB8350D-2DBC-47A3-BACE-0C63C263931D}" destId="{B0C7E1C5-E1E7-46DE-8B15-3EFE59EB8DA9}" srcOrd="0" destOrd="0" parTransId="{5F6D9AAA-EB70-41A0-8E46-FBFDB83717B6}" sibTransId="{0313A30C-676B-41E3-96C1-438195895E63}"/>
    <dgm:cxn modelId="{4E8342D3-24E8-4C91-B962-AF7D74134CEF}" type="presOf" srcId="{3A80F1F8-929A-4DEE-8E38-3647F4E02930}" destId="{A85FFDCA-B68C-4EE1-A1CD-C94E263FA253}" srcOrd="0" destOrd="0" presId="urn:microsoft.com/office/officeart/2008/layout/PictureAccentList"/>
    <dgm:cxn modelId="{A6C346C3-A8F3-44F3-9FEA-04E6DC21E613}" srcId="{4CE404AE-3DF9-4A48-A333-A7E2055C4FBD}" destId="{0FB8350D-2DBC-47A3-BACE-0C63C263931D}" srcOrd="0" destOrd="0" parTransId="{B02E452B-0F9A-4083-8950-880AAB844A80}" sibTransId="{E533B175-6B88-4435-878C-1950A252E1B6}"/>
    <dgm:cxn modelId="{06A645EC-CBFE-40E9-AB88-4F35D0B745E5}" type="presOf" srcId="{4CE404AE-3DF9-4A48-A333-A7E2055C4FBD}" destId="{73C0EE0A-BDAC-42E3-AB69-DE66AAF57374}" srcOrd="0" destOrd="0" presId="urn:microsoft.com/office/officeart/2008/layout/PictureAccentList"/>
    <dgm:cxn modelId="{51D4B28E-838F-46AA-9305-EDE32BC4C534}" srcId="{0FB8350D-2DBC-47A3-BACE-0C63C263931D}" destId="{3A80F1F8-929A-4DEE-8E38-3647F4E02930}" srcOrd="2" destOrd="0" parTransId="{1A03566C-D774-42CC-BE75-A6B6F107A64C}" sibTransId="{5321A8ED-7141-40C9-B8B8-642FE6BA4C66}"/>
    <dgm:cxn modelId="{ACACB1AD-D39D-4343-8C0C-C9D75E6230D2}" type="presOf" srcId="{0FB8350D-2DBC-47A3-BACE-0C63C263931D}" destId="{9F028992-BA7F-442C-B566-7DABAA11BD58}" srcOrd="0" destOrd="0" presId="urn:microsoft.com/office/officeart/2008/layout/PictureAccentList"/>
    <dgm:cxn modelId="{5EBBBB76-E014-44D5-87F9-7EF68233B95B}" srcId="{0FB8350D-2DBC-47A3-BACE-0C63C263931D}" destId="{427E980B-8BB4-4908-998C-A3676E46A0CE}" srcOrd="1" destOrd="0" parTransId="{E4C8E865-628D-4EEB-B387-903EB16E9B8A}" sibTransId="{EA2E7502-9819-49C1-AD8C-57E3942678C6}"/>
    <dgm:cxn modelId="{B4E24C04-F54A-4F6A-8F7E-BB2F40236DA6}" type="presParOf" srcId="{73C0EE0A-BDAC-42E3-AB69-DE66AAF57374}" destId="{80F6E37E-DFDD-406E-8661-E920A1554BA7}" srcOrd="0" destOrd="0" presId="urn:microsoft.com/office/officeart/2008/layout/PictureAccentList"/>
    <dgm:cxn modelId="{1CBE1E6F-D00D-44A9-B8C8-E2A45FCCC8D8}" type="presParOf" srcId="{80F6E37E-DFDD-406E-8661-E920A1554BA7}" destId="{B7BDC6FF-B4C9-441A-ACDB-675466C3DF96}" srcOrd="0" destOrd="0" presId="urn:microsoft.com/office/officeart/2008/layout/PictureAccentList"/>
    <dgm:cxn modelId="{0574688F-68C2-4A83-B647-487D555542E5}" type="presParOf" srcId="{B7BDC6FF-B4C9-441A-ACDB-675466C3DF96}" destId="{9F028992-BA7F-442C-B566-7DABAA11BD58}" srcOrd="0" destOrd="0" presId="urn:microsoft.com/office/officeart/2008/layout/PictureAccentList"/>
    <dgm:cxn modelId="{5712E4BA-795D-476D-B437-D978F29D2499}" type="presParOf" srcId="{80F6E37E-DFDD-406E-8661-E920A1554BA7}" destId="{A86BBB2A-4901-4108-A760-CE1970047465}" srcOrd="1" destOrd="0" presId="urn:microsoft.com/office/officeart/2008/layout/PictureAccentList"/>
    <dgm:cxn modelId="{274D34B5-3EA8-411C-95E8-38E3DA3D0A0B}" type="presParOf" srcId="{A86BBB2A-4901-4108-A760-CE1970047465}" destId="{511A161C-BFE7-429A-8907-3C970B179331}" srcOrd="0" destOrd="0" presId="urn:microsoft.com/office/officeart/2008/layout/PictureAccentList"/>
    <dgm:cxn modelId="{F2E75458-355E-4D76-9D12-EB1C3D3DEE4E}" type="presParOf" srcId="{511A161C-BFE7-429A-8907-3C970B179331}" destId="{065C50D5-88A0-4D66-9AC9-AAD8F40B1959}" srcOrd="0" destOrd="0" presId="urn:microsoft.com/office/officeart/2008/layout/PictureAccentList"/>
    <dgm:cxn modelId="{121CD2BA-AC28-4741-BBF6-881CF29AE7CB}" type="presParOf" srcId="{511A161C-BFE7-429A-8907-3C970B179331}" destId="{CC61B40E-F981-4839-9D98-079DBC409EFA}" srcOrd="1" destOrd="0" presId="urn:microsoft.com/office/officeart/2008/layout/PictureAccentList"/>
    <dgm:cxn modelId="{F6B26457-F69E-4979-B3C6-E6F141705733}" type="presParOf" srcId="{A86BBB2A-4901-4108-A760-CE1970047465}" destId="{49EFFF8D-C8F0-45EF-814D-405C0BA83CAA}" srcOrd="1" destOrd="0" presId="urn:microsoft.com/office/officeart/2008/layout/PictureAccentList"/>
    <dgm:cxn modelId="{D28BF782-14FF-423B-BC24-66681268C30C}" type="presParOf" srcId="{49EFFF8D-C8F0-45EF-814D-405C0BA83CAA}" destId="{BF270D2F-2885-4B8C-9794-F044E01CE3CA}" srcOrd="0" destOrd="0" presId="urn:microsoft.com/office/officeart/2008/layout/PictureAccentList"/>
    <dgm:cxn modelId="{B2FEA96E-4834-4D50-B799-8F64A9F7DB86}" type="presParOf" srcId="{49EFFF8D-C8F0-45EF-814D-405C0BA83CAA}" destId="{783B4E2C-CC6E-4950-B932-88CB3FD21527}" srcOrd="1" destOrd="0" presId="urn:microsoft.com/office/officeart/2008/layout/PictureAccentList"/>
    <dgm:cxn modelId="{38A2B291-F38B-47ED-87C1-F87C0608EF18}" type="presParOf" srcId="{A86BBB2A-4901-4108-A760-CE1970047465}" destId="{1A5578B6-09E4-466A-9CBC-49BF8B9DA049}" srcOrd="2" destOrd="0" presId="urn:microsoft.com/office/officeart/2008/layout/PictureAccentList"/>
    <dgm:cxn modelId="{468CCEBD-1CCD-4EE5-AF0D-E1E592333260}" type="presParOf" srcId="{1A5578B6-09E4-466A-9CBC-49BF8B9DA049}" destId="{7BE9EDEF-C731-44C9-8E4B-1D20AACBAF60}" srcOrd="0" destOrd="0" presId="urn:microsoft.com/office/officeart/2008/layout/PictureAccentList"/>
    <dgm:cxn modelId="{AB7843EC-AFD8-40EE-927E-A04FA893AE6E}" type="presParOf" srcId="{1A5578B6-09E4-466A-9CBC-49BF8B9DA049}" destId="{A85FFDCA-B68C-4EE1-A1CD-C94E263FA25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17813-6FAA-4E76-8606-8F2CFA795A25}">
      <dsp:nvSpPr>
        <dsp:cNvPr id="0" name=""/>
        <dsp:cNvSpPr/>
      </dsp:nvSpPr>
      <dsp:spPr>
        <a:xfrm rot="5400000">
          <a:off x="3878506" y="-20983"/>
          <a:ext cx="6196834" cy="662015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tint val="40000"/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445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50" b="1" kern="1200" dirty="0">
            <a:solidFill>
              <a:schemeClr val="tx2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445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50" b="1" kern="1200" dirty="0">
            <a:solidFill>
              <a:schemeClr val="tx2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445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50" b="1" kern="1200" dirty="0">
            <a:solidFill>
              <a:schemeClr val="tx2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445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50" b="1" kern="1200" dirty="0">
            <a:solidFill>
              <a:schemeClr val="tx2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b="1" kern="1200" dirty="0">
            <a:solidFill>
              <a:schemeClr val="tx2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1.Численность воспитанников в возрасте до трех лет, посещающих государственные и муниципальные организации, осуществляющие образовательную деятельность по образовательным программам дошкольного образования, присмотр и </a:t>
          </a:r>
          <a:r>
            <a:rPr lang="ru-RU" sz="1500" b="1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уход, (чел).</a:t>
          </a:r>
          <a:endParaRPr lang="ru-RU" sz="1500" b="1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i="1" kern="12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Целевое значение: 2020 – 428; 2021 – 428; 2022 – 428; 2023 – 428;  2024 – 428</a:t>
          </a:r>
          <a:endParaRPr lang="ru-RU" sz="15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b="1" kern="1200" dirty="0">
            <a:solidFill>
              <a:schemeClr val="tx2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2.Численность воспитанников в возрасте до  трех лет, посещающих частные организации, осуществляющие образовательную деятельность по образовательным программам дошкольного образования, присмотр и </a:t>
          </a:r>
          <a:r>
            <a:rPr lang="ru-RU" sz="1500" b="1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уход, (чел).</a:t>
          </a:r>
          <a:endParaRPr lang="ru-RU" sz="1500" b="1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i="1" kern="12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Целевое значение: 2020 – 60; 2021 – 60; 2022 – 60; 2023 – 60;    2024 – 60</a:t>
          </a:r>
          <a:endParaRPr lang="ru-RU" sz="15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3.Доступность дошкольного образования для детей в возрасте от полутора до трех лет, (%).</a:t>
          </a:r>
          <a:endParaRPr lang="ru-RU" sz="1500" b="1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i="1" kern="12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Целевое значение: 2020 – 100; 2021 -  100; 2022 – 100; 2023 – 100;  2024 – 100</a:t>
          </a:r>
          <a:endParaRPr lang="ru-RU" sz="15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ctr" defTabSz="6445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50" b="1" i="1" kern="1200" dirty="0" smtClean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sp:txBody>
      <dsp:txXfrm rot="-5400000">
        <a:off x="3666847" y="493182"/>
        <a:ext cx="6317648" cy="5591824"/>
      </dsp:txXfrm>
    </dsp:sp>
    <dsp:sp modelId="{758DCFA2-72C2-4C41-A5F0-F2BA28BEC230}">
      <dsp:nvSpPr>
        <dsp:cNvPr id="0" name=""/>
        <dsp:cNvSpPr/>
      </dsp:nvSpPr>
      <dsp:spPr>
        <a:xfrm>
          <a:off x="36140" y="2248080"/>
          <a:ext cx="3594960" cy="182634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Региональный проект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«Содействие занятости женщин – создание условий для детей в возрасте до 3 лет</a:t>
          </a:r>
          <a:r>
            <a:rPr lang="ru-RU" sz="19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9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295" y="2337235"/>
        <a:ext cx="3416650" cy="164803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70F197-C5A0-4CF9-9C24-1A1CE768F1B7}">
      <dsp:nvSpPr>
        <dsp:cNvPr id="0" name=""/>
        <dsp:cNvSpPr/>
      </dsp:nvSpPr>
      <dsp:spPr>
        <a:xfrm>
          <a:off x="3130932" y="24606"/>
          <a:ext cx="4109924" cy="2184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2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Региональный проект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2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«Учитель будущего»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7030A0"/>
              </a:solidFill>
              <a:latin typeface="+mn-lt"/>
              <a:cs typeface="Times New Roman" panose="02020603050405020304" pitchFamily="18" charset="0"/>
            </a:rPr>
            <a:t>(реализация с 2021 года)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4926" y="88600"/>
        <a:ext cx="3981936" cy="2056926"/>
      </dsp:txXfrm>
    </dsp:sp>
    <dsp:sp modelId="{E5E1980C-6923-45BB-86E3-13AD0805E75B}">
      <dsp:nvSpPr>
        <dsp:cNvPr id="0" name=""/>
        <dsp:cNvSpPr/>
      </dsp:nvSpPr>
      <dsp:spPr>
        <a:xfrm>
          <a:off x="1470918" y="4825217"/>
          <a:ext cx="7296506" cy="1381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7030A0"/>
              </a:solidFill>
              <a:latin typeface="+mn-lt"/>
              <a:cs typeface="Times New Roman" panose="02020603050405020304" pitchFamily="18" charset="0"/>
            </a:rPr>
            <a:t>Показатели  для региона и муниципалитетов на 2020 год отсутствуют (запрос на изменение в портфеле проектов "Образование" № 10 от 14.05.2020)</a:t>
          </a:r>
        </a:p>
      </dsp:txBody>
      <dsp:txXfrm>
        <a:off x="1511395" y="4865694"/>
        <a:ext cx="7215552" cy="13010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6C82C-E78A-469B-8D54-F0EF7CDF842C}">
      <dsp:nvSpPr>
        <dsp:cNvPr id="0" name=""/>
        <dsp:cNvSpPr/>
      </dsp:nvSpPr>
      <dsp:spPr>
        <a:xfrm>
          <a:off x="6629382" y="2829664"/>
          <a:ext cx="3433328" cy="20126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Региональный проект: «Социальная активность»</a:t>
          </a:r>
          <a:endParaRPr lang="ru-RU" sz="2000" b="1" kern="1200" dirty="0">
            <a:latin typeface="+mn-lt"/>
            <a:cs typeface="Times New Roman" panose="02020603050405020304" pitchFamily="18" charset="0"/>
          </a:endParaRPr>
        </a:p>
      </dsp:txBody>
      <dsp:txXfrm>
        <a:off x="6727631" y="2927913"/>
        <a:ext cx="3236830" cy="1816133"/>
      </dsp:txXfrm>
    </dsp:sp>
    <dsp:sp modelId="{D0DA6C52-39CB-4161-B2B2-EFDA0ED4D5FE}">
      <dsp:nvSpPr>
        <dsp:cNvPr id="0" name=""/>
        <dsp:cNvSpPr/>
      </dsp:nvSpPr>
      <dsp:spPr>
        <a:xfrm rot="11192307">
          <a:off x="5208364" y="3558054"/>
          <a:ext cx="14256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5654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48EA3A-0C7E-4057-BE88-DDABFB1B86E3}">
      <dsp:nvSpPr>
        <dsp:cNvPr id="0" name=""/>
        <dsp:cNvSpPr/>
      </dsp:nvSpPr>
      <dsp:spPr>
        <a:xfrm>
          <a:off x="185740" y="2074629"/>
          <a:ext cx="5027260" cy="222830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+mn-lt"/>
            <a:cs typeface="Times New Roman" panose="02020603050405020304" pitchFamily="18" charset="0"/>
          </a:endParaRP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Общая численность граждан, вовлеченных центрами (сообществами, объединениями) поддержки добровольчества (</a:t>
          </a:r>
          <a:r>
            <a:rPr lang="ru-RU" sz="1400" b="1" kern="1200" dirty="0" err="1" smtClean="0">
              <a:latin typeface="+mn-lt"/>
              <a:cs typeface="Times New Roman" panose="02020603050405020304" pitchFamily="18" charset="0"/>
            </a:rPr>
            <a:t>волонтерства</a:t>
          </a: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деятельность, млн чел.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Целевое значение: 2020 – 0,000625; 2021 – 0,000662;   2022 – 0,000699; 2023 – 0,000721; 2024 – 0,000765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+mn-lt"/>
            <a:cs typeface="Times New Roman" panose="02020603050405020304" pitchFamily="18" charset="0"/>
          </a:endParaRPr>
        </a:p>
      </dsp:txBody>
      <dsp:txXfrm>
        <a:off x="294517" y="2183406"/>
        <a:ext cx="4809706" cy="2010754"/>
      </dsp:txXfrm>
    </dsp:sp>
    <dsp:sp modelId="{5DD9E851-594F-4AC0-BF85-9478876FBD11}">
      <dsp:nvSpPr>
        <dsp:cNvPr id="0" name=""/>
        <dsp:cNvSpPr/>
      </dsp:nvSpPr>
      <dsp:spPr>
        <a:xfrm rot="7008945">
          <a:off x="7707790" y="4921990"/>
          <a:ext cx="1785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595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4DFF5C-3C80-4877-85F1-51AFAF55B407}">
      <dsp:nvSpPr>
        <dsp:cNvPr id="0" name=""/>
        <dsp:cNvSpPr/>
      </dsp:nvSpPr>
      <dsp:spPr>
        <a:xfrm>
          <a:off x="4256945" y="5001685"/>
          <a:ext cx="6136816" cy="170708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Доля молодежи, задействованной в мероприятиях по вовлечению в творческую деятельность, от общего числа молодежи в субъекте Российской Федерации, %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Целевое значение: 2020 – 33; 2021 – 36; 2022 – 39; 2023 – 42;                            2024 - 45</a:t>
          </a:r>
          <a:endParaRPr lang="ru-RU" sz="1400" b="1" kern="1200" dirty="0">
            <a:latin typeface="+mn-lt"/>
            <a:cs typeface="Times New Roman" panose="02020603050405020304" pitchFamily="18" charset="0"/>
          </a:endParaRPr>
        </a:p>
      </dsp:txBody>
      <dsp:txXfrm>
        <a:off x="4340278" y="5085018"/>
        <a:ext cx="5970150" cy="1540421"/>
      </dsp:txXfrm>
    </dsp:sp>
    <dsp:sp modelId="{F2326442-D186-4BCF-B5AE-0A4AFD9F3D25}">
      <dsp:nvSpPr>
        <dsp:cNvPr id="0" name=""/>
        <dsp:cNvSpPr/>
      </dsp:nvSpPr>
      <dsp:spPr>
        <a:xfrm rot="12461230">
          <a:off x="4612548" y="2438192"/>
          <a:ext cx="213931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39312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21F5E7-833B-423C-972D-19FAA49D74CE}">
      <dsp:nvSpPr>
        <dsp:cNvPr id="0" name=""/>
        <dsp:cNvSpPr/>
      </dsp:nvSpPr>
      <dsp:spPr>
        <a:xfrm>
          <a:off x="195258" y="249886"/>
          <a:ext cx="5856335" cy="169129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Численность обучающихся, вовлеченных в деятельность общественных объединений на базе образовательных организаций общего образования, среднего и  высшего профессионального образования, млн. человек накопительным итогом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Целевое значение:  2020 – 0,002777; 2021 - 0,003826;                                   2022 –  0,004926;  2023 – 0,006058;  2024 – 0,007253 </a:t>
          </a:r>
          <a:endParaRPr lang="ru-RU" sz="1400" b="1" kern="1200" dirty="0">
            <a:latin typeface="+mn-lt"/>
            <a:cs typeface="Times New Roman" panose="02020603050405020304" pitchFamily="18" charset="0"/>
          </a:endParaRPr>
        </a:p>
      </dsp:txBody>
      <dsp:txXfrm>
        <a:off x="277820" y="332448"/>
        <a:ext cx="5691211" cy="152617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28992-BA7F-442C-B566-7DABAA11BD58}">
      <dsp:nvSpPr>
        <dsp:cNvPr id="0" name=""/>
        <dsp:cNvSpPr/>
      </dsp:nvSpPr>
      <dsp:spPr>
        <a:xfrm>
          <a:off x="986654" y="10903"/>
          <a:ext cx="8757027" cy="10231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+mn-lt"/>
              <a:cs typeface="Times New Roman" panose="02020603050405020304" pitchFamily="18" charset="0"/>
            </a:rPr>
            <a:t>Региональный проект: «Социальная активность»</a:t>
          </a:r>
          <a:endParaRPr lang="ru-RU" sz="2200" b="1" kern="1200" dirty="0">
            <a:latin typeface="+mn-lt"/>
            <a:cs typeface="Times New Roman" panose="02020603050405020304" pitchFamily="18" charset="0"/>
          </a:endParaRPr>
        </a:p>
      </dsp:txBody>
      <dsp:txXfrm>
        <a:off x="1016620" y="40869"/>
        <a:ext cx="8697095" cy="963170"/>
      </dsp:txXfrm>
    </dsp:sp>
    <dsp:sp modelId="{065C50D5-88A0-4D66-9AC9-AAD8F40B1959}">
      <dsp:nvSpPr>
        <dsp:cNvPr id="0" name=""/>
        <dsp:cNvSpPr/>
      </dsp:nvSpPr>
      <dsp:spPr>
        <a:xfrm>
          <a:off x="0" y="1443752"/>
          <a:ext cx="2880462" cy="157618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C61B40E-F981-4839-9D98-079DBC409EFA}">
      <dsp:nvSpPr>
        <dsp:cNvPr id="0" name=""/>
        <dsp:cNvSpPr/>
      </dsp:nvSpPr>
      <dsp:spPr>
        <a:xfrm>
          <a:off x="3030692" y="1219205"/>
          <a:ext cx="7121585" cy="196683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Волонтерские объединения организованы на базе образовательных учреждений, учреждений культуры и социальной защиты населения. Деятельность осуществляют 15 волонтерских (395 человек), 14 детских и молодежных общественных объединения  (776 человек), 5 юнармейских отрядов (149 человек), 2 поисковых отряда (28 человек) и 13  школьных ученических самоуправлений (1401 человек).</a:t>
          </a:r>
          <a:r>
            <a:rPr lang="ru-RU" sz="1800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</a:t>
          </a:r>
          <a:endParaRPr lang="ru-RU" sz="1800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sp:txBody>
      <dsp:txXfrm>
        <a:off x="3126722" y="1315235"/>
        <a:ext cx="6929525" cy="1774772"/>
      </dsp:txXfrm>
    </dsp:sp>
    <dsp:sp modelId="{7BE9EDEF-C731-44C9-8E4B-1D20AACBAF60}">
      <dsp:nvSpPr>
        <dsp:cNvPr id="0" name=""/>
        <dsp:cNvSpPr/>
      </dsp:nvSpPr>
      <dsp:spPr>
        <a:xfrm>
          <a:off x="0" y="3360075"/>
          <a:ext cx="2958343" cy="156291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85FFDCA-B68C-4EE1-A1CD-C94E263FA253}">
      <dsp:nvSpPr>
        <dsp:cNvPr id="0" name=""/>
        <dsp:cNvSpPr/>
      </dsp:nvSpPr>
      <dsp:spPr>
        <a:xfrm>
          <a:off x="2963167" y="3428995"/>
          <a:ext cx="7189110" cy="135468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    Ежегодно проводится слет детских, молодежных и волонтерских объединений Нефтеюганского района, количество  участников – 140 человек.                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sp:txBody>
      <dsp:txXfrm>
        <a:off x="3029309" y="3495137"/>
        <a:ext cx="7056826" cy="1222405"/>
      </dsp:txXfrm>
    </dsp:sp>
    <dsp:sp modelId="{D12D7957-C6E9-4376-90AB-E0AC69DC780E}">
      <dsp:nvSpPr>
        <dsp:cNvPr id="0" name=""/>
        <dsp:cNvSpPr/>
      </dsp:nvSpPr>
      <dsp:spPr>
        <a:xfrm>
          <a:off x="0" y="5049386"/>
          <a:ext cx="2920303" cy="150275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912AC0A-0783-46FC-8CFE-795DD22A59B8}">
      <dsp:nvSpPr>
        <dsp:cNvPr id="0" name=""/>
        <dsp:cNvSpPr/>
      </dsp:nvSpPr>
      <dsp:spPr>
        <a:xfrm>
          <a:off x="3097737" y="5029201"/>
          <a:ext cx="7054540" cy="135468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Состоялся районный праздник «Счастье есть!», посвящённый  Дню молодёжи России,  в формате онлайн фестиваля творчества молодежи в социальной сети «</a:t>
          </a:r>
          <a:r>
            <a:rPr lang="ru-RU" sz="1700" kern="1200" dirty="0" err="1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Инстаграм</a:t>
          </a:r>
          <a:r>
            <a:rPr lang="ru-RU" sz="1700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». </a:t>
          </a:r>
          <a:endParaRPr lang="ru-RU" sz="1700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sp:txBody>
      <dsp:txXfrm>
        <a:off x="3163879" y="5095343"/>
        <a:ext cx="6922256" cy="122240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C9840-0D70-45D9-B258-B39AA1835B76}">
      <dsp:nvSpPr>
        <dsp:cNvPr id="0" name=""/>
        <dsp:cNvSpPr/>
      </dsp:nvSpPr>
      <dsp:spPr>
        <a:xfrm>
          <a:off x="0" y="0"/>
          <a:ext cx="10392887" cy="30467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kern="1200" dirty="0" smtClean="0">
            <a:latin typeface="+mn-lt"/>
            <a:cs typeface="Times New Roman" panose="02020603050405020304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1" kern="1200" dirty="0" smtClean="0">
            <a:latin typeface="+mn-lt"/>
            <a:cs typeface="Times New Roman" panose="02020603050405020304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+mn-lt"/>
              <a:cs typeface="Times New Roman" panose="02020603050405020304" pitchFamily="18" charset="0"/>
            </a:rPr>
            <a:t>«Формирование комфортной городской среды»</a:t>
          </a:r>
        </a:p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+mn-lt"/>
              <a:cs typeface="Times New Roman" panose="02020603050405020304" pitchFamily="18" charset="0"/>
            </a:rPr>
            <a:t> Заключены муниципальные контракты на  благоустройство общественной территории парк "Сердце Югры" в гп.Пойковский, на выполнение работ по благоустройству общественной территории парка "Сердце Югры" (наружное освещение).                                                                               </a:t>
          </a:r>
        </a:p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1.Количество благоустроенных общественных пространств, включенных в государственные (муниципальные) программы формирования современной городской среды, шт.</a:t>
          </a:r>
          <a:r>
            <a:rPr lang="ru-RU" sz="1400" b="0" kern="1200" dirty="0" smtClean="0">
              <a:latin typeface="+mn-lt"/>
              <a:cs typeface="Times New Roman" panose="02020603050405020304" pitchFamily="18" charset="0"/>
            </a:rPr>
            <a:t>                                             </a:t>
          </a:r>
        </a:p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+mn-lt"/>
              <a:cs typeface="Times New Roman" panose="02020603050405020304" pitchFamily="18" charset="0"/>
            </a:rPr>
            <a:t>Целевое значение:</a:t>
          </a:r>
          <a:r>
            <a:rPr lang="ru-RU" sz="1500" kern="1200" dirty="0" smtClean="0">
              <a:latin typeface="+mn-lt"/>
              <a:cs typeface="Times New Roman" panose="02020603050405020304" pitchFamily="18" charset="0"/>
            </a:rPr>
            <a:t>  2020 – 1</a:t>
          </a:r>
        </a:p>
        <a:p>
          <a:pPr lvl="0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latin typeface="+mn-lt"/>
              <a:cs typeface="Times New Roman" panose="02020603050405020304" pitchFamily="18" charset="0"/>
            </a:rPr>
            <a:t>2. Доля граждан, принявших участие в  решении вопросов развития городской среды от общего количества граждан в возрасте от 14 лет, проживающих в муниципальном образованиях, на территории которых реализуются проекты по созданию комфортной городской среды, %.</a:t>
          </a:r>
          <a:endParaRPr lang="ru-RU" sz="1400" b="0" i="0" kern="1200" dirty="0" smtClean="0">
            <a:latin typeface="+mn-lt"/>
            <a:cs typeface="Times New Roman" panose="02020603050405020304" pitchFamily="18" charset="0"/>
          </a:endParaRPr>
        </a:p>
        <a:p>
          <a:pPr lvl="0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+mn-lt"/>
              <a:cs typeface="Times New Roman" panose="02020603050405020304" pitchFamily="18" charset="0"/>
            </a:rPr>
            <a:t>Целевое значение:  </a:t>
          </a:r>
          <a:r>
            <a:rPr lang="ru-RU" sz="1500" b="0" kern="1200" dirty="0" smtClean="0">
              <a:latin typeface="+mn-lt"/>
              <a:cs typeface="Times New Roman" panose="02020603050405020304" pitchFamily="18" charset="0"/>
            </a:rPr>
            <a:t>2020 -  12;  2021 – 15; 2022 – 20; 2023 – 25; 2024-30 </a:t>
          </a:r>
          <a:endParaRPr lang="ru-RU" sz="1500" b="0" i="0" kern="1200" dirty="0" smtClean="0">
            <a:latin typeface="+mn-lt"/>
            <a:cs typeface="Times New Roman" panose="02020603050405020304" pitchFamily="18" charset="0"/>
          </a:endParaRPr>
        </a:p>
        <a:p>
          <a:pPr lvl="0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 smtClean="0">
            <a:latin typeface="+mn-lt"/>
            <a:cs typeface="Times New Roman" panose="02020603050405020304" pitchFamily="18" charset="0"/>
          </a:endParaRPr>
        </a:p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n-lt"/>
            <a:cs typeface="Times New Roman" panose="02020603050405020304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2243582" y="0"/>
        <a:ext cx="8149304" cy="3046772"/>
      </dsp:txXfrm>
    </dsp:sp>
    <dsp:sp modelId="{D8A3BD00-5BA4-44E7-AD78-9A712D487409}">
      <dsp:nvSpPr>
        <dsp:cNvPr id="0" name=""/>
        <dsp:cNvSpPr/>
      </dsp:nvSpPr>
      <dsp:spPr>
        <a:xfrm>
          <a:off x="21538" y="498444"/>
          <a:ext cx="2199285" cy="212917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dk2"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318319-EC59-435B-AE09-B52BB2C51956}">
      <dsp:nvSpPr>
        <dsp:cNvPr id="0" name=""/>
        <dsp:cNvSpPr/>
      </dsp:nvSpPr>
      <dsp:spPr>
        <a:xfrm>
          <a:off x="0" y="3171574"/>
          <a:ext cx="10429034" cy="20316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+mn-lt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+mn-lt"/>
              <a:cs typeface="Times New Roman" panose="02020603050405020304" pitchFamily="18" charset="0"/>
            </a:rPr>
            <a:t>«Обеспечение устойчивого сокращения непригодного для проживания жилищного фонда»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+mn-lt"/>
              <a:cs typeface="Times New Roman" panose="02020603050405020304" pitchFamily="18" charset="0"/>
            </a:rPr>
            <a:t>В гп.Пойковский произведена выплата выкупной стоимости за изымаемое жилое помещение в полном объеме по 22 жилым помещениям, в сп.Сингапай произведена выплата выкупной стоимости за изымаемое жилое помещение в полном объеме по 5 жилым помещениям.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  <a:cs typeface="Times New Roman" panose="02020603050405020304" pitchFamily="18" charset="0"/>
            </a:rPr>
            <a:t>Общее количество квадратных метров расселенного непригодного жилищного фонда.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n-lt"/>
              <a:cs typeface="Times New Roman" panose="02020603050405020304" pitchFamily="18" charset="0"/>
            </a:rPr>
            <a:t>Целевое значение: </a:t>
          </a:r>
          <a:r>
            <a:rPr lang="ru-RU" sz="1600" b="0" kern="1200" dirty="0" smtClean="0">
              <a:latin typeface="+mn-lt"/>
              <a:cs typeface="Times New Roman" panose="02020603050405020304" pitchFamily="18" charset="0"/>
            </a:rPr>
            <a:t>2020 – 0,011; 2021 – 0,012; 2022 – 0,011; 2023 – 0,009; 2024 – 0,000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5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5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ru-RU" sz="145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1386" y="3171574"/>
        <a:ext cx="8177648" cy="2031638"/>
      </dsp:txXfrm>
    </dsp:sp>
    <dsp:sp modelId="{9E620F0C-2CD8-48A3-ACCD-AFC21516AA97}">
      <dsp:nvSpPr>
        <dsp:cNvPr id="0" name=""/>
        <dsp:cNvSpPr/>
      </dsp:nvSpPr>
      <dsp:spPr>
        <a:xfrm>
          <a:off x="87214" y="3294650"/>
          <a:ext cx="2088673" cy="16951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dk2"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48C139F-01A1-4A4C-B642-A794029F0BFA}">
      <dsp:nvSpPr>
        <dsp:cNvPr id="0" name=""/>
        <dsp:cNvSpPr/>
      </dsp:nvSpPr>
      <dsp:spPr>
        <a:xfrm>
          <a:off x="57382" y="5306582"/>
          <a:ext cx="10338403" cy="15608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b="1" kern="1200" dirty="0" smtClean="0">
            <a:latin typeface="+mn-lt"/>
            <a:cs typeface="Times New Roman" panose="02020603050405020304" pitchFamily="18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b="1" kern="1200" dirty="0" smtClean="0">
            <a:latin typeface="+mn-lt"/>
            <a:cs typeface="Times New Roman" panose="02020603050405020304" pitchFamily="18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+mn-lt"/>
              <a:cs typeface="Times New Roman" panose="02020603050405020304" pitchFamily="18" charset="0"/>
            </a:rPr>
            <a:t>«Жилье»</a:t>
          </a:r>
        </a:p>
        <a:p>
          <a:pPr lvl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+mn-lt"/>
              <a:cs typeface="Times New Roman" panose="02020603050405020304" pitchFamily="18" charset="0"/>
            </a:rPr>
            <a:t>На территории Нефтеюганского района введено в эксплуатацию </a:t>
          </a:r>
          <a:r>
            <a:rPr lang="ru-RU" sz="1400" b="0" kern="1200" dirty="0" smtClean="0">
              <a:latin typeface="+mn-lt"/>
              <a:cs typeface="Times New Roman" panose="02020603050405020304" pitchFamily="18" charset="0"/>
            </a:rPr>
            <a:t>0,006189 </a:t>
          </a:r>
          <a:r>
            <a:rPr lang="ru-RU" sz="1400" b="0" kern="1200" dirty="0" err="1" smtClean="0">
              <a:latin typeface="+mn-lt"/>
              <a:cs typeface="Times New Roman" panose="02020603050405020304" pitchFamily="18" charset="0"/>
            </a:rPr>
            <a:t>млн.кв.м</a:t>
          </a:r>
          <a:r>
            <a:rPr lang="ru-RU" sz="1400" b="0" kern="1200" dirty="0" smtClean="0">
              <a:latin typeface="+mn-lt"/>
              <a:cs typeface="Times New Roman" panose="02020603050405020304" pitchFamily="18" charset="0"/>
            </a:rPr>
            <a:t>. жилья в том числе:  многоквартирные жилые дома – 0;  индивидуальные жилые дома – </a:t>
          </a:r>
          <a:r>
            <a:rPr lang="ru-RU" sz="1400" b="0" kern="1200" dirty="0" smtClean="0">
              <a:latin typeface="+mn-lt"/>
              <a:cs typeface="Times New Roman" panose="02020603050405020304" pitchFamily="18" charset="0"/>
            </a:rPr>
            <a:t>0,006189 </a:t>
          </a:r>
          <a:r>
            <a:rPr lang="ru-RU" sz="1400" b="0" kern="1200" dirty="0" err="1" smtClean="0">
              <a:latin typeface="+mn-lt"/>
              <a:cs typeface="Times New Roman" panose="02020603050405020304" pitchFamily="18" charset="0"/>
            </a:rPr>
            <a:t>млн.кв.м</a:t>
          </a:r>
          <a:r>
            <a:rPr lang="ru-RU" sz="1400" b="0" kern="1200" dirty="0" smtClean="0">
              <a:latin typeface="+mn-lt"/>
              <a:cs typeface="Times New Roman" panose="02020603050405020304" pitchFamily="18" charset="0"/>
            </a:rPr>
            <a:t>. жилья (77 домов).</a:t>
          </a:r>
        </a:p>
        <a:p>
          <a:pPr lvl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+mn-lt"/>
              <a:cs typeface="Times New Roman" panose="02020603050405020304" pitchFamily="18" charset="0"/>
            </a:rPr>
            <a:t>Увеличение объема жилищного строительства.                                    </a:t>
          </a:r>
        </a:p>
        <a:p>
          <a:pPr lvl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+mn-lt"/>
              <a:cs typeface="Times New Roman" panose="02020603050405020304" pitchFamily="18" charset="0"/>
            </a:rPr>
            <a:t>Целевое значение: </a:t>
          </a:r>
          <a:r>
            <a:rPr lang="ru-RU" sz="1500" b="0" kern="1200" dirty="0" smtClean="0">
              <a:latin typeface="+mn-lt"/>
              <a:cs typeface="Times New Roman" panose="02020603050405020304" pitchFamily="18" charset="0"/>
            </a:rPr>
            <a:t>2020 – 0,023;  2021 – 0,032; 2022 – 0,025;  2023 – 0,023;  2024 – 0,024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kern="1200" dirty="0" smtClean="0">
            <a:latin typeface="+mn-lt"/>
            <a:cs typeface="Times New Roman" panose="02020603050405020304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9203" y="5306582"/>
        <a:ext cx="8106582" cy="1560873"/>
      </dsp:txXfrm>
    </dsp:sp>
    <dsp:sp modelId="{1DA1348A-AEE4-4C4E-A225-3886437921FF}">
      <dsp:nvSpPr>
        <dsp:cNvPr id="0" name=""/>
        <dsp:cNvSpPr/>
      </dsp:nvSpPr>
      <dsp:spPr>
        <a:xfrm>
          <a:off x="87224" y="5370822"/>
          <a:ext cx="2107706" cy="14634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dk2"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5CED5-6B04-478E-9D9E-9A8088FD172A}">
      <dsp:nvSpPr>
        <dsp:cNvPr id="0" name=""/>
        <dsp:cNvSpPr/>
      </dsp:nvSpPr>
      <dsp:spPr>
        <a:xfrm>
          <a:off x="6751078" y="1931725"/>
          <a:ext cx="3177233" cy="2658903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Региональный проект       «Чистая вода»</a:t>
          </a:r>
          <a:endParaRPr lang="ru-RU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51104" y="2554560"/>
        <a:ext cx="1977181" cy="1366731"/>
      </dsp:txXfrm>
    </dsp:sp>
    <dsp:sp modelId="{05702473-DA27-48E7-90E0-AB698193CF12}">
      <dsp:nvSpPr>
        <dsp:cNvPr id="0" name=""/>
        <dsp:cNvSpPr/>
      </dsp:nvSpPr>
      <dsp:spPr>
        <a:xfrm>
          <a:off x="5052767" y="4473925"/>
          <a:ext cx="5403677" cy="27195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Построены и реконструированы крупные объекты питьевого водоснабжения, предусмотренные региональными проектами</a:t>
          </a:r>
          <a:endParaRPr lang="ru-RU" sz="1500" b="1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i="1" kern="12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(Данный показатель исключили из портфеля проектов «Экология», запрос на изменение № 8 от 11.09.2019 года)</a:t>
          </a:r>
          <a:endParaRPr lang="ru-RU" sz="15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0" i="1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2020 год:  Заключен муниципальный контракт с ООО «Научно производственный центр промышленной очистки воды" на выполнение проектно-изыскательских работ по реконструкции объекта: "Здание станции 2-го Подъема, ВОС-8000 м3".</a:t>
          </a:r>
        </a:p>
      </dsp:txBody>
      <dsp:txXfrm>
        <a:off x="5132420" y="4553578"/>
        <a:ext cx="5244371" cy="2560237"/>
      </dsp:txXfrm>
    </dsp:sp>
    <dsp:sp modelId="{CDBEF354-6FFD-41EF-A52F-71DB269CEDD1}">
      <dsp:nvSpPr>
        <dsp:cNvPr id="0" name=""/>
        <dsp:cNvSpPr/>
      </dsp:nvSpPr>
      <dsp:spPr>
        <a:xfrm>
          <a:off x="62653" y="190905"/>
          <a:ext cx="3777807" cy="3169412"/>
        </a:xfrm>
        <a:prstGeom prst="gear6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Региональный проект «Сохранение уникальных водных объектов»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8999" y="993636"/>
        <a:ext cx="2005115" cy="1563950"/>
      </dsp:txXfrm>
    </dsp:sp>
    <dsp:sp modelId="{32F0DBF6-BEC6-4B7F-BAE8-0B3DC57D575C}">
      <dsp:nvSpPr>
        <dsp:cNvPr id="0" name=""/>
        <dsp:cNvSpPr/>
      </dsp:nvSpPr>
      <dsp:spPr>
        <a:xfrm>
          <a:off x="523682" y="3393050"/>
          <a:ext cx="4194963" cy="3681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+mn-lt"/>
              <a:cs typeface="Times New Roman" panose="02020603050405020304" pitchFamily="18" charset="0"/>
            </a:rPr>
            <a:t> 1.</a:t>
          </a:r>
          <a:r>
            <a:rPr lang="ru-RU" sz="1500" b="1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Протяженность очищенной прибрежной полосы водных объектов</a:t>
          </a:r>
          <a:endParaRPr lang="ru-RU" sz="1500" b="1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i="1" kern="12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  Целевое значение: с 2020 года по 2024 год –     7 км.</a:t>
          </a:r>
          <a:endParaRPr lang="ru-RU" sz="15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2.Количество населения, вовлеченного    в мероприятия по очистке берегов водных объектов</a:t>
          </a:r>
          <a:endParaRPr lang="ru-RU" sz="15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i="1" kern="12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  Целевое значение: 2020 – 0,810;             2021 – 1,215;    2022 – 1,620; 2023 – 2,025;                2024 – 2,430</a:t>
          </a:r>
          <a:endParaRPr lang="ru-RU" sz="15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0" i="1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Сформирован план о местах проведения мероприятий по очистке от мусора берегов и прибрежной акватории водных объектов на территории Нефтеюганского района на 2020 год. </a:t>
          </a:r>
          <a:endParaRPr lang="ru-RU" sz="1500" b="0" i="1" kern="1200" dirty="0">
            <a:solidFill>
              <a:schemeClr val="accent1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sp:txBody>
      <dsp:txXfrm>
        <a:off x="631497" y="3500865"/>
        <a:ext cx="3979333" cy="3465434"/>
      </dsp:txXfrm>
    </dsp:sp>
    <dsp:sp modelId="{72424437-DE8A-4760-82C3-ABF339ACD5E7}">
      <dsp:nvSpPr>
        <dsp:cNvPr id="0" name=""/>
        <dsp:cNvSpPr/>
      </dsp:nvSpPr>
      <dsp:spPr>
        <a:xfrm>
          <a:off x="9079713" y="3295464"/>
          <a:ext cx="1254650" cy="1649974"/>
        </a:xfrm>
        <a:prstGeom prst="circularArrow">
          <a:avLst>
            <a:gd name="adj1" fmla="val 4878"/>
            <a:gd name="adj2" fmla="val 312630"/>
            <a:gd name="adj3" fmla="val 3321561"/>
            <a:gd name="adj4" fmla="val 14993851"/>
            <a:gd name="adj5" fmla="val 5691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7D444A-3789-4D63-A011-8AE548EBC891}">
      <dsp:nvSpPr>
        <dsp:cNvPr id="0" name=""/>
        <dsp:cNvSpPr/>
      </dsp:nvSpPr>
      <dsp:spPr>
        <a:xfrm>
          <a:off x="70627" y="2522876"/>
          <a:ext cx="2913085" cy="373582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98C79-4417-4F6D-A91A-E11FA597489C}">
      <dsp:nvSpPr>
        <dsp:cNvPr id="0" name=""/>
        <dsp:cNvSpPr/>
      </dsp:nvSpPr>
      <dsp:spPr>
        <a:xfrm>
          <a:off x="0" y="0"/>
          <a:ext cx="10210800" cy="29331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01D49-1C50-43EC-9B65-536F2EC086BB}">
      <dsp:nvSpPr>
        <dsp:cNvPr id="0" name=""/>
        <dsp:cNvSpPr/>
      </dsp:nvSpPr>
      <dsp:spPr>
        <a:xfrm>
          <a:off x="453489" y="0"/>
          <a:ext cx="4347266" cy="28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tint val="50000"/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C696CC-9A2C-4722-B97C-AD10F69477FB}">
      <dsp:nvSpPr>
        <dsp:cNvPr id="0" name=""/>
        <dsp:cNvSpPr/>
      </dsp:nvSpPr>
      <dsp:spPr>
        <a:xfrm rot="10800000">
          <a:off x="307495" y="2933196"/>
          <a:ext cx="4569432" cy="358501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n-lt"/>
              <a:cs typeface="Times New Roman" panose="02020603050405020304" pitchFamily="18" charset="0"/>
            </a:rPr>
            <a:t>Региональный проект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n-lt"/>
              <a:cs typeface="Times New Roman" panose="02020603050405020304" pitchFamily="18" charset="0"/>
            </a:rPr>
            <a:t> «Расширение доступа субъектов МСП к финансовой поддержке, в том числе к льготному финансированию»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+mn-lt"/>
              <a:cs typeface="Times New Roman" panose="02020603050405020304" pitchFamily="18" charset="0"/>
            </a:rPr>
            <a:t>(показатели не установлены)</a:t>
          </a:r>
          <a:endParaRPr lang="ru-RU" sz="1500" b="1" kern="1200" dirty="0">
            <a:latin typeface="+mn-lt"/>
            <a:cs typeface="Times New Roman" panose="02020603050405020304" pitchFamily="18" charset="0"/>
          </a:endParaRPr>
        </a:p>
      </dsp:txBody>
      <dsp:txXfrm rot="10800000">
        <a:off x="417747" y="2933196"/>
        <a:ext cx="4348928" cy="3474765"/>
      </dsp:txXfrm>
    </dsp:sp>
    <dsp:sp modelId="{BF7CECB1-FAC2-4A61-BEEC-C8D77AE1EE67}">
      <dsp:nvSpPr>
        <dsp:cNvPr id="0" name=""/>
        <dsp:cNvSpPr/>
      </dsp:nvSpPr>
      <dsp:spPr>
        <a:xfrm>
          <a:off x="5333871" y="43263"/>
          <a:ext cx="4569432" cy="28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tint val="50000"/>
              <a:alpha val="90000"/>
              <a:hueOff val="69547"/>
              <a:satOff val="-3216"/>
              <a:lumOff val="11657"/>
              <a:alphaOff val="-4000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8ABF4B-941E-42F1-A2FC-23A5C143B60F}">
      <dsp:nvSpPr>
        <dsp:cNvPr id="0" name=""/>
        <dsp:cNvSpPr/>
      </dsp:nvSpPr>
      <dsp:spPr>
        <a:xfrm rot="10800000">
          <a:off x="5316279" y="2933196"/>
          <a:ext cx="4569432" cy="358501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alpha val="90000"/>
              <a:hueOff val="0"/>
              <a:satOff val="0"/>
              <a:lumOff val="0"/>
              <a:alphaOff val="-4000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latin typeface="+mn-lt"/>
              <a:cs typeface="Times New Roman" panose="02020603050405020304" pitchFamily="18" charset="0"/>
            </a:rPr>
            <a:t>Региональный проект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latin typeface="+mn-lt"/>
              <a:cs typeface="Times New Roman" panose="02020603050405020304" pitchFamily="18" charset="0"/>
            </a:rPr>
            <a:t>«Популяризация предпринимательства»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+mn-lt"/>
              <a:cs typeface="Times New Roman" panose="02020603050405020304" pitchFamily="18" charset="0"/>
            </a:rPr>
            <a:t>(показатели не установлены)</a:t>
          </a:r>
          <a:endParaRPr lang="ru-RU" sz="1500" b="1" kern="1200" dirty="0">
            <a:latin typeface="+mn-lt"/>
            <a:cs typeface="Times New Roman" panose="02020603050405020304" pitchFamily="18" charset="0"/>
          </a:endParaRPr>
        </a:p>
      </dsp:txBody>
      <dsp:txXfrm rot="10800000">
        <a:off x="5426531" y="2933196"/>
        <a:ext cx="4348928" cy="347476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820C4-ADA7-4546-BD35-CCD1F50F6616}">
      <dsp:nvSpPr>
        <dsp:cNvPr id="0" name=""/>
        <dsp:cNvSpPr/>
      </dsp:nvSpPr>
      <dsp:spPr>
        <a:xfrm>
          <a:off x="3890076" y="30160"/>
          <a:ext cx="5854493" cy="134012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smtClean="0">
              <a:latin typeface="+mn-lt"/>
              <a:cs typeface="Times New Roman" panose="02020603050405020304" pitchFamily="18" charset="0"/>
            </a:rPr>
            <a:t>Количество 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организаций культуры, получивших современное оборудование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Реализация с 2023 года</a:t>
          </a:r>
        </a:p>
      </dsp:txBody>
      <dsp:txXfrm>
        <a:off x="3890076" y="197675"/>
        <a:ext cx="5351947" cy="1005092"/>
      </dsp:txXfrm>
    </dsp:sp>
    <dsp:sp modelId="{FB806F7D-7E4D-4E8D-BD32-37D8CF20C784}">
      <dsp:nvSpPr>
        <dsp:cNvPr id="0" name=""/>
        <dsp:cNvSpPr/>
      </dsp:nvSpPr>
      <dsp:spPr>
        <a:xfrm>
          <a:off x="3863" y="47622"/>
          <a:ext cx="3717056" cy="13401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rPr>
            <a:t>Региональный проект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rPr>
            <a:t>«Культурная среда</a:t>
          </a: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rPr>
            <a:t>»</a:t>
          </a:r>
          <a:endParaRPr lang="ru-RU" sz="2400" kern="1200" dirty="0"/>
        </a:p>
      </dsp:txBody>
      <dsp:txXfrm>
        <a:off x="69282" y="113041"/>
        <a:ext cx="3586218" cy="1209284"/>
      </dsp:txXfrm>
    </dsp:sp>
    <dsp:sp modelId="{3D02ACF9-8BD9-4D9F-953C-C6B040020792}">
      <dsp:nvSpPr>
        <dsp:cNvPr id="0" name=""/>
        <dsp:cNvSpPr/>
      </dsp:nvSpPr>
      <dsp:spPr>
        <a:xfrm>
          <a:off x="3908712" y="1415552"/>
          <a:ext cx="5848776" cy="20300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Количество специалистов, прошедших повышение квалификации на базе Центров непрерывного образования, единиц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Целевое значение: </a:t>
          </a:r>
          <a:r>
            <a:rPr lang="ru-RU" sz="1400" b="0" kern="1200" dirty="0" smtClean="0"/>
            <a:t>2020 – 8</a:t>
          </a:r>
          <a:endParaRPr lang="ru-RU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/>
            <a:t>4 специалиста завершили обучение  дистанционно в Санкт-Петербургском государственном институте культуры </a:t>
          </a:r>
          <a:r>
            <a:rPr lang="ru-RU" sz="1500" b="0" kern="1200" dirty="0" smtClean="0"/>
            <a:t>(</a:t>
          </a:r>
          <a:r>
            <a:rPr lang="ru-RU" sz="1500" b="0" kern="1200" dirty="0" err="1" smtClean="0"/>
            <a:t>СПбГИК</a:t>
          </a:r>
          <a:r>
            <a:rPr lang="ru-RU" sz="1500" b="0" kern="1200" dirty="0" smtClean="0"/>
            <a:t>)</a:t>
          </a:r>
          <a:endParaRPr lang="ru-RU" sz="1500" b="0" kern="1200" dirty="0"/>
        </a:p>
      </dsp:txBody>
      <dsp:txXfrm>
        <a:off x="3908712" y="1669303"/>
        <a:ext cx="5087525" cy="1522503"/>
      </dsp:txXfrm>
    </dsp:sp>
    <dsp:sp modelId="{E76D5000-C8B9-411F-8504-7C683B8BD970}">
      <dsp:nvSpPr>
        <dsp:cNvPr id="0" name=""/>
        <dsp:cNvSpPr/>
      </dsp:nvSpPr>
      <dsp:spPr>
        <a:xfrm>
          <a:off x="3867" y="1760493"/>
          <a:ext cx="3720835" cy="13401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rPr>
            <a:t>Региональный проект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rPr>
            <a:t>«Творческие люди»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69286" y="1825912"/>
        <a:ext cx="3589997" cy="12092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28992-BA7F-442C-B566-7DABAA11BD58}">
      <dsp:nvSpPr>
        <dsp:cNvPr id="0" name=""/>
        <dsp:cNvSpPr/>
      </dsp:nvSpPr>
      <dsp:spPr>
        <a:xfrm>
          <a:off x="600108" y="0"/>
          <a:ext cx="9552169" cy="1477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+mn-lt"/>
              <a:cs typeface="Times New Roman" panose="02020603050405020304" pitchFamily="18" charset="0"/>
            </a:rPr>
            <a:t>Региональный проект: </a:t>
          </a:r>
          <a:r>
            <a:rPr lang="ru-RU" sz="2200" b="1" kern="12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«Содействие занятости женщин – создание условий для детей в возрасте до 3 лет</a:t>
          </a:r>
          <a:r>
            <a:rPr lang="ru-RU" sz="2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2200" b="1" kern="1200" dirty="0">
            <a:latin typeface="+mn-lt"/>
            <a:cs typeface="Times New Roman" panose="02020603050405020304" pitchFamily="18" charset="0"/>
          </a:endParaRPr>
        </a:p>
      </dsp:txBody>
      <dsp:txXfrm>
        <a:off x="643388" y="43280"/>
        <a:ext cx="9465609" cy="1391135"/>
      </dsp:txXfrm>
    </dsp:sp>
    <dsp:sp modelId="{065C50D5-88A0-4D66-9AC9-AAD8F40B1959}">
      <dsp:nvSpPr>
        <dsp:cNvPr id="0" name=""/>
        <dsp:cNvSpPr/>
      </dsp:nvSpPr>
      <dsp:spPr>
        <a:xfrm>
          <a:off x="0" y="1701410"/>
          <a:ext cx="3299798" cy="22363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C61B40E-F981-4839-9D98-079DBC409EFA}">
      <dsp:nvSpPr>
        <dsp:cNvPr id="0" name=""/>
        <dsp:cNvSpPr/>
      </dsp:nvSpPr>
      <dsp:spPr>
        <a:xfrm>
          <a:off x="3350942" y="1724603"/>
          <a:ext cx="6801335" cy="21796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Во всех поселениях Нефтеюганского района обеспечивается потребность населения в предоставлении услуг дошкольного образования для детей в возрасте до 3 лет с учетом актуального спроса. В результате доступность дошкольного образования для детей данной категории составляет 100%.</a:t>
          </a:r>
          <a:endParaRPr lang="ru-RU" sz="1600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sp:txBody>
      <dsp:txXfrm>
        <a:off x="3457365" y="1831026"/>
        <a:ext cx="6588489" cy="1966844"/>
      </dsp:txXfrm>
    </dsp:sp>
    <dsp:sp modelId="{BF270D2F-2885-4B8C-9794-F044E01CE3CA}">
      <dsp:nvSpPr>
        <dsp:cNvPr id="0" name=""/>
        <dsp:cNvSpPr/>
      </dsp:nvSpPr>
      <dsp:spPr>
        <a:xfrm>
          <a:off x="0" y="4038601"/>
          <a:ext cx="3385859" cy="235813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83B4E2C-CC6E-4950-B932-88CB3FD21527}">
      <dsp:nvSpPr>
        <dsp:cNvPr id="0" name=""/>
        <dsp:cNvSpPr/>
      </dsp:nvSpPr>
      <dsp:spPr>
        <a:xfrm>
          <a:off x="3358711" y="3970087"/>
          <a:ext cx="6781424" cy="246753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Показатель по численности воспитанников до 3 лет в 2020 году планируется достигнуть в результате: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- строительства комплекса «Школа - Детский сад» в </a:t>
          </a:r>
          <a:r>
            <a:rPr lang="ru-RU" sz="1600" kern="1200" dirty="0" err="1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сп.Юганская</a:t>
          </a:r>
          <a:r>
            <a:rPr lang="ru-RU" sz="1600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Обь (в 2020 году будет создано 20 мест);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- </a:t>
          </a:r>
          <a:r>
            <a:rPr lang="ru-RU" sz="1600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перепрофилирования помещений ДОУ Родничок и Жемчужинка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err="1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гп.Пойковский</a:t>
          </a:r>
          <a:r>
            <a:rPr lang="ru-RU" sz="1600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(в 2020 году будет создано 40 мест). </a:t>
          </a:r>
          <a:endParaRPr lang="ru-RU" sz="1600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sp:txBody>
      <dsp:txXfrm>
        <a:off x="3479188" y="4090564"/>
        <a:ext cx="6540470" cy="22265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77E68-F9E8-4D1A-96DD-9810F93C0E46}">
      <dsp:nvSpPr>
        <dsp:cNvPr id="0" name=""/>
        <dsp:cNvSpPr/>
      </dsp:nvSpPr>
      <dsp:spPr>
        <a:xfrm>
          <a:off x="3988231" y="72746"/>
          <a:ext cx="5803193" cy="318981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2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2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Региональный проект «Спорт - норма жизни»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Уровень обеспеченности граждан спортивными сооружениями исходя из единовременной пропускной способности объектов спорта, (%)</a:t>
          </a:r>
          <a:endParaRPr lang="ru-RU" sz="1600" b="1" kern="1200" dirty="0">
            <a:solidFill>
              <a:schemeClr val="accent1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Целевое значение: </a:t>
          </a:r>
          <a:r>
            <a:rPr lang="ru-RU" sz="1600" b="0" i="1" kern="1200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2020 – 50,4;  2021 – 51,4;  2022 – 52,3;         2023 – 53,3;  2024 – 53,0                                                                                                                                                                      </a:t>
          </a:r>
          <a:r>
            <a:rPr lang="ru-RU" sz="1500" b="0" i="1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С начала 2020 года на территории Нефтеюганского района прошло 54 спортивно-массовых мероприятия, с участием 2605 человек. Из них самые крупные мероприятия:                                                                                            1) Лыжня России-2020      </a:t>
          </a:r>
          <a:endParaRPr lang="ru-RU" sz="1500" b="0" kern="1200" dirty="0">
            <a:solidFill>
              <a:schemeClr val="accent1">
                <a:lumMod val="50000"/>
              </a:schemeClr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0" i="1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2) Дискотека на льду, приуроченная к «Дню влюбленных». 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0" i="1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3) Открытое Первенство городского поселения Пойковский по зимнему картингу.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b="0" i="1" kern="1200" dirty="0" smtClean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1" kern="120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 </a:t>
          </a:r>
          <a:endParaRPr lang="ru-RU" kern="1200"/>
        </a:p>
      </dsp:txBody>
      <dsp:txXfrm>
        <a:off x="3988231" y="72746"/>
        <a:ext cx="5803193" cy="3189814"/>
      </dsp:txXfrm>
    </dsp:sp>
    <dsp:sp modelId="{5B03BA6C-0C9C-454B-9A0F-637B484F7619}">
      <dsp:nvSpPr>
        <dsp:cNvPr id="0" name=""/>
        <dsp:cNvSpPr/>
      </dsp:nvSpPr>
      <dsp:spPr>
        <a:xfrm>
          <a:off x="317216" y="282551"/>
          <a:ext cx="3533755" cy="262469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1CDE0832-F336-44A9-BE42-1B4DE2148000}">
      <dsp:nvSpPr>
        <dsp:cNvPr id="0" name=""/>
        <dsp:cNvSpPr/>
      </dsp:nvSpPr>
      <dsp:spPr>
        <a:xfrm>
          <a:off x="303368" y="3520436"/>
          <a:ext cx="5615866" cy="262469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Региональный проект «Старшее поколение»</a:t>
          </a: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             </a:t>
          </a:r>
        </a:p>
        <a:p>
          <a:pPr lvl="0">
            <a:spcBef>
              <a:spcPct val="0"/>
            </a:spcBef>
          </a:pPr>
          <a:r>
            <a:rPr lang="ru-RU" sz="1600" b="1" kern="1200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Цель проекта – </a:t>
          </a:r>
          <a:r>
            <a:rPr lang="ru-RU" sz="1600" b="0" kern="1200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«Увеличить ожидаемую продолжительность здоровой жизни до 67  лет» </a:t>
          </a:r>
        </a:p>
        <a:p>
          <a:pPr lvl="0">
            <a:spcBef>
              <a:spcPct val="0"/>
            </a:spcBef>
          </a:pPr>
          <a:r>
            <a:rPr lang="ru-RU" sz="1500" b="0" i="1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Во всех поселениях Нефтеюганского района открыты секции "Скандинавской ходьбы", в  спортивных комплексах совместно с инструкторами по спорту, граждане старшего                                         поколения занимаются в любое подходящее для них время в рамках графика работы учреждения.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В НРБОУ ДО ДЮСШ «Нептун» определен график посещения плавательного бассейна на бесплатной основе.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0" i="1" kern="1200" dirty="0" smtClean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sp:txBody>
      <dsp:txXfrm>
        <a:off x="303368" y="3520436"/>
        <a:ext cx="5615866" cy="2624691"/>
      </dsp:txXfrm>
    </dsp:sp>
    <dsp:sp modelId="{18B0455B-931C-49C9-B9EC-886541353223}">
      <dsp:nvSpPr>
        <dsp:cNvPr id="0" name=""/>
        <dsp:cNvSpPr/>
      </dsp:nvSpPr>
      <dsp:spPr>
        <a:xfrm>
          <a:off x="6094210" y="3545397"/>
          <a:ext cx="3664872" cy="2566056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E1519-9496-4947-8955-FE6E53A9229C}">
      <dsp:nvSpPr>
        <dsp:cNvPr id="0" name=""/>
        <dsp:cNvSpPr/>
      </dsp:nvSpPr>
      <dsp:spPr>
        <a:xfrm rot="5400000">
          <a:off x="3898925" y="114954"/>
          <a:ext cx="6567317" cy="6337408"/>
        </a:xfrm>
        <a:prstGeom prst="round2Diag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1.Число</a:t>
          </a:r>
          <a:r>
            <a:rPr lang="ru-RU" sz="1800" b="1" kern="1200" dirty="0" smtClean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ru-RU" sz="1700" b="1" kern="1200" dirty="0" smtClean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общеобразовательных организаций, расположенных в сельской местности и малых городах, обновивших материально-техническую базу для реализации основных и дополнительных общеобразовательных программ цифрового, естественнонаучного и гуманитарного профилей, единиц нарастающим итогом к 2018 году.</a:t>
          </a:r>
          <a:endParaRPr lang="ru-RU" sz="1700" b="1" kern="1200" dirty="0">
            <a:solidFill>
              <a:schemeClr val="tx2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i="1" kern="12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 Целевое значение: 2020 – 0,003; 2021 - 0,007; </a:t>
          </a:r>
          <a:endParaRPr lang="ru-RU" sz="17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i="1" kern="12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2022 – 0,007;  2023 – 0,008;  2024 – 0,009</a:t>
          </a:r>
          <a:endParaRPr lang="ru-RU" sz="17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1" kern="1200" dirty="0">
            <a:solidFill>
              <a:schemeClr val="tx2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2.Численность обучающихся, охваченных основными и дополнительными общеобразовательными программами цифрового, естественнонаучного профилей, тыс. человек нарастающим итогом к 2018 году.</a:t>
          </a:r>
          <a:endParaRPr lang="ru-RU" sz="1700" b="1" kern="1200" dirty="0">
            <a:solidFill>
              <a:schemeClr val="tx2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i="1" kern="12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 Целевое значение: 2020 – 0,700; 2021 – 4,120; </a:t>
          </a:r>
          <a:endParaRPr lang="ru-RU" sz="17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i="1" kern="12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2022 – 4,120;  2023 – 4,370;  2024 – 4,687</a:t>
          </a:r>
          <a:endParaRPr lang="ru-RU" sz="17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sp:txBody>
      <dsp:txXfrm rot="-5400000">
        <a:off x="4323246" y="309367"/>
        <a:ext cx="5718674" cy="5948583"/>
      </dsp:txXfrm>
    </dsp:sp>
    <dsp:sp modelId="{1983FC29-7789-4DFC-AD6A-3C29617297E6}">
      <dsp:nvSpPr>
        <dsp:cNvPr id="0" name=""/>
        <dsp:cNvSpPr/>
      </dsp:nvSpPr>
      <dsp:spPr>
        <a:xfrm>
          <a:off x="2241" y="2372746"/>
          <a:ext cx="3722825" cy="1513471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bg2">
                  <a:lumMod val="25000"/>
                </a:schemeClr>
              </a:solidFill>
              <a:latin typeface="+mj-lt"/>
              <a:cs typeface="Times New Roman" panose="02020603050405020304" pitchFamily="18" charset="0"/>
            </a:rPr>
            <a:t>Региональный проект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bg2">
                  <a:lumMod val="25000"/>
                </a:schemeClr>
              </a:solidFill>
              <a:latin typeface="+mj-lt"/>
              <a:cs typeface="Times New Roman" panose="02020603050405020304" pitchFamily="18" charset="0"/>
            </a:rPr>
            <a:t>«Современная школа»</a:t>
          </a:r>
          <a:endParaRPr lang="ru-RU" sz="2500" b="1" kern="1200" dirty="0">
            <a:solidFill>
              <a:schemeClr val="bg2">
                <a:lumMod val="25000"/>
              </a:schemeClr>
            </a:solidFill>
            <a:latin typeface="+mj-lt"/>
            <a:cs typeface="Times New Roman" panose="02020603050405020304" pitchFamily="18" charset="0"/>
          </a:endParaRPr>
        </a:p>
      </dsp:txBody>
      <dsp:txXfrm>
        <a:off x="76123" y="2446628"/>
        <a:ext cx="3575061" cy="13657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32AFF-DA0F-4691-B45A-C8028DA8FE1D}">
      <dsp:nvSpPr>
        <dsp:cNvPr id="0" name=""/>
        <dsp:cNvSpPr/>
      </dsp:nvSpPr>
      <dsp:spPr>
        <a:xfrm>
          <a:off x="2173" y="0"/>
          <a:ext cx="3381354" cy="62625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latin typeface="+mj-lt"/>
              <a:cs typeface="Times New Roman" panose="02020603050405020304" pitchFamily="18" charset="0"/>
            </a:rPr>
            <a:t>Региональный проект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latin typeface="+mj-lt"/>
              <a:cs typeface="Times New Roman" panose="02020603050405020304" pitchFamily="18" charset="0"/>
            </a:rPr>
            <a:t>«Современная школа»</a:t>
          </a:r>
          <a:endParaRPr lang="ru-RU" sz="2500" b="1" kern="1200" dirty="0">
            <a:latin typeface="+mj-lt"/>
            <a:cs typeface="Times New Roman" panose="02020603050405020304" pitchFamily="18" charset="0"/>
          </a:endParaRPr>
        </a:p>
      </dsp:txBody>
      <dsp:txXfrm>
        <a:off x="2173" y="2505010"/>
        <a:ext cx="3381354" cy="2505010"/>
      </dsp:txXfrm>
    </dsp:sp>
    <dsp:sp modelId="{3B5BB939-AFE3-4454-9524-25B613C5F773}">
      <dsp:nvSpPr>
        <dsp:cNvPr id="0" name=""/>
        <dsp:cNvSpPr/>
      </dsp:nvSpPr>
      <dsp:spPr>
        <a:xfrm>
          <a:off x="673892" y="307558"/>
          <a:ext cx="2085421" cy="208542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604657-316E-4E30-B849-221C23DFAC63}">
      <dsp:nvSpPr>
        <dsp:cNvPr id="0" name=""/>
        <dsp:cNvSpPr/>
      </dsp:nvSpPr>
      <dsp:spPr>
        <a:xfrm>
          <a:off x="3484968" y="0"/>
          <a:ext cx="3381354" cy="6262527"/>
        </a:xfrm>
        <a:prstGeom prst="roundRect">
          <a:avLst>
            <a:gd name="adj" fmla="val 10000"/>
          </a:avLst>
        </a:prstGeom>
        <a:solidFill>
          <a:schemeClr val="accent2">
            <a:hueOff val="-419062"/>
            <a:satOff val="-4829"/>
            <a:lumOff val="107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-419062"/>
              <a:satOff val="-4829"/>
              <a:lumOff val="1079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cs typeface="Times New Roman" panose="02020603050405020304" pitchFamily="18" charset="0"/>
            </a:rPr>
            <a:t>К 01 сентября 2020 года для достижения показателя запланировано создать три Центра образования цифрового и гуманитарного профилей «Точка роста»на базе НРМОБУ «Салымская СОШ № 1», НРМОБУ «Чеускинская СОШ», НРМОБУ «Сентябрьская СОШ»). </a:t>
          </a:r>
          <a:endParaRPr lang="ru-RU" sz="1800" kern="1200" dirty="0">
            <a:cs typeface="Times New Roman" panose="02020603050405020304" pitchFamily="18" charset="0"/>
          </a:endParaRPr>
        </a:p>
      </dsp:txBody>
      <dsp:txXfrm>
        <a:off x="3484968" y="2505010"/>
        <a:ext cx="3381354" cy="2505010"/>
      </dsp:txXfrm>
    </dsp:sp>
    <dsp:sp modelId="{6DA1C402-4F88-4654-A718-5BBAC0ECE07A}">
      <dsp:nvSpPr>
        <dsp:cNvPr id="0" name=""/>
        <dsp:cNvSpPr/>
      </dsp:nvSpPr>
      <dsp:spPr>
        <a:xfrm>
          <a:off x="4179085" y="228604"/>
          <a:ext cx="2085421" cy="208542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tint val="50000"/>
              <a:hueOff val="-712532"/>
              <a:satOff val="-70"/>
              <a:lumOff val="27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F643BFE-6CED-4F80-A34B-0F312C5D0118}">
      <dsp:nvSpPr>
        <dsp:cNvPr id="0" name=""/>
        <dsp:cNvSpPr/>
      </dsp:nvSpPr>
      <dsp:spPr>
        <a:xfrm>
          <a:off x="6962793" y="0"/>
          <a:ext cx="3381354" cy="6262527"/>
        </a:xfrm>
        <a:prstGeom prst="roundRect">
          <a:avLst>
            <a:gd name="adj" fmla="val 10000"/>
          </a:avLst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-838123"/>
              <a:satOff val="-9658"/>
              <a:lumOff val="2159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cs typeface="Times New Roman" panose="02020603050405020304" pitchFamily="18" charset="0"/>
            </a:rPr>
            <a:t>16 работников из трех общеобразовательных учреждений закончили обучение по "Точкам роста" и получили сертификаты.  Направлена заявка для обучения  ещё  9  человек.</a:t>
          </a:r>
          <a:endParaRPr lang="ru-RU" sz="1700" kern="1200" dirty="0">
            <a:solidFill>
              <a:schemeClr val="bg1"/>
            </a:solidFill>
            <a:cs typeface="Times New Roman" panose="02020603050405020304" pitchFamily="18" charset="0"/>
          </a:endParaRPr>
        </a:p>
      </dsp:txBody>
      <dsp:txXfrm>
        <a:off x="6962793" y="2505010"/>
        <a:ext cx="3381354" cy="2505010"/>
      </dsp:txXfrm>
    </dsp:sp>
    <dsp:sp modelId="{82E779AD-59BC-4E85-B127-10509E86CBBA}">
      <dsp:nvSpPr>
        <dsp:cNvPr id="0" name=""/>
        <dsp:cNvSpPr/>
      </dsp:nvSpPr>
      <dsp:spPr>
        <a:xfrm>
          <a:off x="7615730" y="375751"/>
          <a:ext cx="2085421" cy="208542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tint val="50000"/>
              <a:hueOff val="-1425063"/>
              <a:satOff val="-139"/>
              <a:lumOff val="55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6F073D-E535-4B29-B227-E345DCA5B536}">
      <dsp:nvSpPr>
        <dsp:cNvPr id="0" name=""/>
        <dsp:cNvSpPr/>
      </dsp:nvSpPr>
      <dsp:spPr>
        <a:xfrm>
          <a:off x="409575" y="5257801"/>
          <a:ext cx="9523188" cy="939379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68FAA-B476-461A-BBAC-88CEC6D7F793}">
      <dsp:nvSpPr>
        <dsp:cNvPr id="0" name=""/>
        <dsp:cNvSpPr/>
      </dsp:nvSpPr>
      <dsp:spPr>
        <a:xfrm>
          <a:off x="0" y="152278"/>
          <a:ext cx="8631902" cy="65533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69932" tIns="770636" rIns="669932" bIns="113792" numCol="1" spcCol="1270" anchor="t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1.Охват детей в возрасте от 5 – 18 лет программами дополнительного образования (удельный вес численности детей), получающих услуги дополнительного образования, в общей численности детей в возрасте от 5 до 18 лет, (%).</a:t>
          </a:r>
          <a:endParaRPr lang="ru-RU" sz="1600" b="1" kern="1200" dirty="0">
            <a:solidFill>
              <a:schemeClr val="accent3">
                <a:lumMod val="50000"/>
              </a:schemeClr>
            </a:solidFill>
            <a:latin typeface="Franklin Gothic Book" pitchFamily="34" charset="0"/>
            <a:cs typeface="Times New Roman" panose="02020603050405020304" pitchFamily="18" charset="0"/>
          </a:endParaRP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Целевое значение:  2020 – 92,7;  2021 – 92,7;  2022 – 92,7;  2023 – 92,7;             2024 – 92,7</a:t>
          </a:r>
          <a:endParaRPr lang="ru-RU" sz="1600" b="1" i="1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i="1" kern="1200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2.Число детей охваченных деятельностью детских технопарков «Кванториум» (мобильных технопарков «Кванториум»)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Федерации, тыс. человек, нарастающим итогом.</a:t>
          </a:r>
          <a:endParaRPr lang="ru-RU" sz="1600" b="1" kern="1200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Целевое значение: 2020 – 1,25; 2021 – 1,36; 2022 – 1,45; 2023 – 1,66; 2024 – 1,73</a:t>
          </a:r>
          <a:endParaRPr lang="ru-RU" sz="1600" b="1" i="1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3.Число участников открытых онлайн – уроков, реализуемых с учетом опыта цикла открытых уроков «Проектория», «Уроки настоящего» или иных аналогичных по возможностям, функциям и результатам проектов, направленных на раннюю профориентацию, млн. человек, нарастающим итогом.</a:t>
          </a:r>
          <a:endParaRPr lang="ru-RU" sz="1600" b="1" kern="1200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Целевое значение:  2020 – 0,0020;  2021 – 0,0048;  2022 – 0,0048;                        2023 - 0,0048;  2024 – 0,0052</a:t>
          </a:r>
          <a:endParaRPr lang="ru-RU" sz="1600" b="1" i="1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sp:txBody>
      <dsp:txXfrm>
        <a:off x="0" y="152278"/>
        <a:ext cx="8631902" cy="6553321"/>
      </dsp:txXfrm>
    </dsp:sp>
    <dsp:sp modelId="{DB7E6816-3B8C-4314-9458-EB35C1FB0C25}">
      <dsp:nvSpPr>
        <dsp:cNvPr id="0" name=""/>
        <dsp:cNvSpPr/>
      </dsp:nvSpPr>
      <dsp:spPr>
        <a:xfrm>
          <a:off x="1840718" y="140203"/>
          <a:ext cx="3192103" cy="72632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386" tIns="0" rIns="22838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1">
                  <a:lumMod val="50000"/>
                </a:schemeClr>
              </a:solidFill>
              <a:latin typeface="Franklin Gothic Book" pitchFamily="34" charset="0"/>
              <a:cs typeface="Times New Roman" panose="02020603050405020304" pitchFamily="18" charset="0"/>
            </a:rPr>
            <a:t>Региональный проект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1">
                  <a:lumMod val="50000"/>
                </a:schemeClr>
              </a:solidFill>
              <a:latin typeface="Franklin Gothic Book" pitchFamily="34" charset="0"/>
              <a:cs typeface="Times New Roman" panose="02020603050405020304" pitchFamily="18" charset="0"/>
            </a:rPr>
            <a:t>«Успех каждого ребенка»</a:t>
          </a:r>
          <a:endParaRPr lang="ru-RU" sz="1800" b="1" kern="1200" dirty="0">
            <a:solidFill>
              <a:schemeClr val="accent1">
                <a:lumMod val="50000"/>
              </a:schemeClr>
            </a:solidFill>
            <a:latin typeface="Franklin Gothic Book" pitchFamily="34" charset="0"/>
            <a:cs typeface="Times New Roman" panose="02020603050405020304" pitchFamily="18" charset="0"/>
          </a:endParaRPr>
        </a:p>
      </dsp:txBody>
      <dsp:txXfrm>
        <a:off x="1876174" y="175659"/>
        <a:ext cx="3121191" cy="6554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12047-138D-45B9-AA67-A6BF0AA2F030}">
      <dsp:nvSpPr>
        <dsp:cNvPr id="0" name=""/>
        <dsp:cNvSpPr/>
      </dsp:nvSpPr>
      <dsp:spPr>
        <a:xfrm>
          <a:off x="9227" y="0"/>
          <a:ext cx="9439572" cy="64008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Региональный проект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rPr>
            <a:t>«Успех каждого ребенка»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+mn-lt"/>
            <a:cs typeface="Times New Roman" panose="02020603050405020304" pitchFamily="18" charset="0"/>
          </a:endParaRPr>
        </a:p>
      </dsp:txBody>
      <dsp:txXfrm>
        <a:off x="9227" y="0"/>
        <a:ext cx="9439572" cy="1920240"/>
      </dsp:txXfrm>
    </dsp:sp>
    <dsp:sp modelId="{561FF49E-8BA9-4ECD-8DD0-51F1CD763989}">
      <dsp:nvSpPr>
        <dsp:cNvPr id="0" name=""/>
        <dsp:cNvSpPr/>
      </dsp:nvSpPr>
      <dsp:spPr>
        <a:xfrm>
          <a:off x="903487" y="1394243"/>
          <a:ext cx="7551658" cy="65596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n-lt"/>
              <a:cs typeface="Times New Roman" panose="02020603050405020304" pitchFamily="18" charset="0"/>
            </a:rPr>
            <a:t>В  2020 году  показатель «Доля детей в возрасте от 5 до 18 лет, охват дополнительным образованием» будет сохранен на уровне 94,4%.</a:t>
          </a:r>
          <a:endParaRPr lang="ru-RU" sz="1600" b="1" kern="1200" dirty="0">
            <a:latin typeface="+mn-lt"/>
            <a:cs typeface="Times New Roman" panose="02020603050405020304" pitchFamily="18" charset="0"/>
          </a:endParaRPr>
        </a:p>
      </dsp:txBody>
      <dsp:txXfrm>
        <a:off x="922700" y="1413456"/>
        <a:ext cx="7513232" cy="617541"/>
      </dsp:txXfrm>
    </dsp:sp>
    <dsp:sp modelId="{7444AE88-D1E3-4BA2-A459-8D5013D075C8}">
      <dsp:nvSpPr>
        <dsp:cNvPr id="0" name=""/>
        <dsp:cNvSpPr/>
      </dsp:nvSpPr>
      <dsp:spPr>
        <a:xfrm>
          <a:off x="903487" y="2192317"/>
          <a:ext cx="7551658" cy="6892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n-lt"/>
              <a:cs typeface="Times New Roman" panose="02020603050405020304" pitchFamily="18" charset="0"/>
            </a:rPr>
            <a:t>В 2020 году запланировано создание детского технопарка «Кванториум» по модели Квантолаб в Сингапайской школе. </a:t>
          </a:r>
          <a:endParaRPr lang="ru-RU" sz="1600" b="1" kern="1200" dirty="0">
            <a:latin typeface="+mn-lt"/>
            <a:cs typeface="Times New Roman" panose="02020603050405020304" pitchFamily="18" charset="0"/>
          </a:endParaRPr>
        </a:p>
      </dsp:txBody>
      <dsp:txXfrm>
        <a:off x="923674" y="2212504"/>
        <a:ext cx="7511284" cy="648862"/>
      </dsp:txXfrm>
    </dsp:sp>
    <dsp:sp modelId="{05F05A0A-A656-4143-A5DE-2C63FD3985B8}">
      <dsp:nvSpPr>
        <dsp:cNvPr id="0" name=""/>
        <dsp:cNvSpPr/>
      </dsp:nvSpPr>
      <dsp:spPr>
        <a:xfrm>
          <a:off x="903487" y="3103063"/>
          <a:ext cx="7551658" cy="7041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b="1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600" b="1" kern="1200" dirty="0" smtClean="0">
              <a:latin typeface="+mn-lt"/>
              <a:cs typeface="Times New Roman" panose="02020603050405020304" pitchFamily="18" charset="0"/>
            </a:rPr>
            <a:t>Число участников открытых онлайн-уроков, направленных на раннюю профориентацию в Нефтеюганском районе составило 3947 обучающихся. </a:t>
          </a:r>
          <a:endParaRPr lang="ru-RU" sz="1600" b="1" kern="1200" dirty="0">
            <a:latin typeface="+mn-lt"/>
            <a:cs typeface="Times New Roman" panose="02020603050405020304" pitchFamily="18" charset="0"/>
          </a:endParaRPr>
        </a:p>
      </dsp:txBody>
      <dsp:txXfrm>
        <a:off x="924112" y="3123688"/>
        <a:ext cx="7510408" cy="662945"/>
      </dsp:txXfrm>
    </dsp:sp>
    <dsp:sp modelId="{897B5DDE-46B6-417D-96E8-BEB425CE6120}">
      <dsp:nvSpPr>
        <dsp:cNvPr id="0" name=""/>
        <dsp:cNvSpPr/>
      </dsp:nvSpPr>
      <dsp:spPr>
        <a:xfrm>
          <a:off x="896237" y="3915944"/>
          <a:ext cx="7551658" cy="6589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500" b="1" kern="1200" dirty="0" smtClean="0">
            <a:latin typeface="+mn-lt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latin typeface="+mn-lt"/>
              <a:cs typeface="Times New Roman" panose="02020603050405020304" pitchFamily="18" charset="0"/>
            </a:rPr>
            <a:t>Разработан и реализуется  проект «Модельный центр «ТЕХНОLab» и  «Медиа кванториум» в Центре развития творчества детей и юношества.</a:t>
          </a:r>
        </a:p>
        <a:p>
          <a:pPr lvl="0" algn="ctr">
            <a:spcBef>
              <a:spcPct val="0"/>
            </a:spcBef>
          </a:pPr>
          <a:endParaRPr lang="ru-RU" sz="1500" b="1" kern="1200" dirty="0">
            <a:latin typeface="+mn-lt"/>
            <a:cs typeface="Times New Roman" panose="02020603050405020304" pitchFamily="18" charset="0"/>
          </a:endParaRPr>
        </a:p>
      </dsp:txBody>
      <dsp:txXfrm>
        <a:off x="915536" y="3935243"/>
        <a:ext cx="7513060" cy="620325"/>
      </dsp:txXfrm>
    </dsp:sp>
    <dsp:sp modelId="{E46B82CA-4C6B-42E0-9305-760C8BB86F86}">
      <dsp:nvSpPr>
        <dsp:cNvPr id="0" name=""/>
        <dsp:cNvSpPr/>
      </dsp:nvSpPr>
      <dsp:spPr>
        <a:xfrm>
          <a:off x="941774" y="4706315"/>
          <a:ext cx="7578542" cy="132273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n-lt"/>
              <a:cs typeface="Times New Roman" panose="02020603050405020304" pitchFamily="18" charset="0"/>
            </a:rPr>
            <a:t>Все общеобразовательные организации Нефтеюганского района зарегистрированы на информационной сервисной онлайн- платформе «Билет в будущее», 95 учеников 6-11 классов. </a:t>
          </a:r>
          <a:endParaRPr lang="ru-RU" sz="1600" b="1" kern="1200" dirty="0">
            <a:latin typeface="+mn-lt"/>
            <a:cs typeface="Times New Roman" panose="02020603050405020304" pitchFamily="18" charset="0"/>
          </a:endParaRPr>
        </a:p>
      </dsp:txBody>
      <dsp:txXfrm>
        <a:off x="980516" y="4745057"/>
        <a:ext cx="7501058" cy="12452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74EA2-880F-4AED-8E90-82DFDE953972}">
      <dsp:nvSpPr>
        <dsp:cNvPr id="0" name=""/>
        <dsp:cNvSpPr/>
      </dsp:nvSpPr>
      <dsp:spPr>
        <a:xfrm rot="5400000">
          <a:off x="3934807" y="135076"/>
          <a:ext cx="6201200" cy="67005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alpha val="90000"/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6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1.Доля обучающихся, по программам общего образования, дополнительного образования и среднего профессионального образования, для которых формируется цифровой образовательный профиль и индивидуальный план обучения с использованием федеральной информационно-сервисной платформы цифровой образовательной среды, в общем числе обучающихся по указанным программам, %</a:t>
          </a:r>
          <a:endParaRPr lang="ru-RU" sz="1400" b="1" kern="1200" dirty="0">
            <a:solidFill>
              <a:schemeClr val="accent6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Целевое значение: 2020 – 15;  2021 – 30;  2022 – 50;  2023 – 80;  2024 – 90</a:t>
          </a:r>
          <a:endParaRPr lang="ru-RU" sz="14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chemeClr val="accent6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6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2.Доля образовательных организаций, реализующих программы общего образования, дополнительного образования детей и среднего профессионального образования, осуществляющих образовательную деятельность с использованием федеральной  информационно-сервисной платформы цифровой образовательной среды, в общем числе образовательных организаций, %</a:t>
          </a:r>
          <a:endParaRPr lang="ru-RU" sz="1400" b="1" kern="1200" dirty="0">
            <a:solidFill>
              <a:schemeClr val="accent6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Целевое значение: 2020 – 15;  2021 – 40;  2022 – 60;  2023 – 85;  2024 – 95</a:t>
          </a:r>
          <a:endParaRPr lang="ru-RU" sz="14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chemeClr val="accent6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accent6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3.Доля педагогических работников общего образования, прошедших повышение квалификации в рамках периодической аттестации в цифровой форме с использованием информационного ресурса «одного окна» («Современная цифровая образовательная среда в Российской Федерации»), в общем числе педагогических работников общего образования, %</a:t>
          </a:r>
          <a:endParaRPr lang="ru-RU" sz="1400" b="1" kern="1200" dirty="0">
            <a:solidFill>
              <a:schemeClr val="accent6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Целевое значение: 2020 – 5;  2021 – 10;  2022 – 25;  2023 – 35;  2024 – 50</a:t>
          </a:r>
          <a:endParaRPr lang="ru-RU" sz="1400" b="1" i="1" kern="1200" dirty="0">
            <a:solidFill>
              <a:schemeClr val="accent4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b="1" kern="1200" dirty="0">
            <a:solidFill>
              <a:schemeClr val="accent6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sp:txBody>
      <dsp:txXfrm rot="-5400000">
        <a:off x="3685142" y="687459"/>
        <a:ext cx="6397812" cy="5595764"/>
      </dsp:txXfrm>
    </dsp:sp>
    <dsp:sp modelId="{D7700C2B-1BAC-4F53-BB67-E5036C487FBE}">
      <dsp:nvSpPr>
        <dsp:cNvPr id="0" name=""/>
        <dsp:cNvSpPr/>
      </dsp:nvSpPr>
      <dsp:spPr>
        <a:xfrm>
          <a:off x="69913" y="2751443"/>
          <a:ext cx="3424568" cy="1165110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Региональный проект: «Цифровая образовательная среда»</a:t>
          </a:r>
          <a:endParaRPr lang="ru-RU" sz="2000" b="1" kern="1200" dirty="0">
            <a:latin typeface="+mn-lt"/>
            <a:cs typeface="Times New Roman" panose="02020603050405020304" pitchFamily="18" charset="0"/>
          </a:endParaRPr>
        </a:p>
      </dsp:txBody>
      <dsp:txXfrm>
        <a:off x="126789" y="2808319"/>
        <a:ext cx="3310816" cy="10513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28992-BA7F-442C-B566-7DABAA11BD58}">
      <dsp:nvSpPr>
        <dsp:cNvPr id="0" name=""/>
        <dsp:cNvSpPr/>
      </dsp:nvSpPr>
      <dsp:spPr>
        <a:xfrm>
          <a:off x="1441042" y="10648"/>
          <a:ext cx="7784024" cy="1204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+mn-lt"/>
              <a:cs typeface="Times New Roman" panose="02020603050405020304" pitchFamily="18" charset="0"/>
            </a:rPr>
            <a:t>Региональный проект: «Цифровая образовательная среда»</a:t>
          </a:r>
          <a:endParaRPr lang="ru-RU" sz="2200" b="1" kern="1200" dirty="0">
            <a:latin typeface="+mn-lt"/>
            <a:cs typeface="Times New Roman" panose="02020603050405020304" pitchFamily="18" charset="0"/>
          </a:endParaRPr>
        </a:p>
      </dsp:txBody>
      <dsp:txXfrm>
        <a:off x="1476311" y="45917"/>
        <a:ext cx="7713486" cy="1133630"/>
      </dsp:txXfrm>
    </dsp:sp>
    <dsp:sp modelId="{065C50D5-88A0-4D66-9AC9-AAD8F40B1959}">
      <dsp:nvSpPr>
        <dsp:cNvPr id="0" name=""/>
        <dsp:cNvSpPr/>
      </dsp:nvSpPr>
      <dsp:spPr>
        <a:xfrm>
          <a:off x="205180" y="1415010"/>
          <a:ext cx="2688992" cy="1550029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C61B40E-F981-4839-9D98-079DBC409EFA}">
      <dsp:nvSpPr>
        <dsp:cNvPr id="0" name=""/>
        <dsp:cNvSpPr/>
      </dsp:nvSpPr>
      <dsp:spPr>
        <a:xfrm>
          <a:off x="3106465" y="1552911"/>
          <a:ext cx="6786505" cy="120416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В 100% общеобразовательных организациях  достигнут показатель по увеличению скорости интернет не менее 50 Мбит/с. </a:t>
          </a:r>
          <a:endParaRPr lang="ru-RU" sz="1800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sp:txBody>
      <dsp:txXfrm>
        <a:off x="3165258" y="1611704"/>
        <a:ext cx="6668919" cy="1086582"/>
      </dsp:txXfrm>
    </dsp:sp>
    <dsp:sp modelId="{BF270D2F-2885-4B8C-9794-F044E01CE3CA}">
      <dsp:nvSpPr>
        <dsp:cNvPr id="0" name=""/>
        <dsp:cNvSpPr/>
      </dsp:nvSpPr>
      <dsp:spPr>
        <a:xfrm>
          <a:off x="205175" y="3128451"/>
          <a:ext cx="2597306" cy="1556929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83B4E2C-CC6E-4950-B932-88CB3FD21527}">
      <dsp:nvSpPr>
        <dsp:cNvPr id="0" name=""/>
        <dsp:cNvSpPr/>
      </dsp:nvSpPr>
      <dsp:spPr>
        <a:xfrm>
          <a:off x="3120495" y="3061650"/>
          <a:ext cx="6751980" cy="174072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Количество педагогических работников общеобразовательных учреждений Нефтеюганского района,  зарегистрированных на информационном ресурсе "одного окна" ("Современная цифровая образовательная среда в РФ") составляет 152 человека. </a:t>
          </a:r>
          <a:endParaRPr lang="ru-RU" sz="1800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sp:txBody>
      <dsp:txXfrm>
        <a:off x="3205485" y="3146640"/>
        <a:ext cx="6582000" cy="1570741"/>
      </dsp:txXfrm>
    </dsp:sp>
    <dsp:sp modelId="{7BE9EDEF-C731-44C9-8E4B-1D20AACBAF60}">
      <dsp:nvSpPr>
        <dsp:cNvPr id="0" name=""/>
        <dsp:cNvSpPr/>
      </dsp:nvSpPr>
      <dsp:spPr>
        <a:xfrm>
          <a:off x="205176" y="4841892"/>
          <a:ext cx="2629638" cy="162253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85FFDCA-B68C-4EE1-A1CD-C94E263FA253}">
      <dsp:nvSpPr>
        <dsp:cNvPr id="0" name=""/>
        <dsp:cNvSpPr/>
      </dsp:nvSpPr>
      <dsp:spPr>
        <a:xfrm>
          <a:off x="3192473" y="5022469"/>
          <a:ext cx="6690433" cy="145951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48 педагогических работников общего образования начали прохождение курсов повышения квалификации в рамках периодической аттестации в цифровой форме с использованием информационного ресурса "одного окна».</a:t>
          </a:r>
          <a:endParaRPr lang="ru-RU" sz="1800" kern="1200" dirty="0">
            <a:solidFill>
              <a:srgbClr val="002060"/>
            </a:solidFill>
            <a:latin typeface="+mn-lt"/>
            <a:cs typeface="Times New Roman" panose="02020603050405020304" pitchFamily="18" charset="0"/>
          </a:endParaRPr>
        </a:p>
      </dsp:txBody>
      <dsp:txXfrm>
        <a:off x="3263733" y="5093729"/>
        <a:ext cx="6547913" cy="1316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18D82-BD00-4E47-9993-B3AA6546E8DF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60713" y="509588"/>
            <a:ext cx="36068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3850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ECEE4-9D6A-491C-A424-C432F5A71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29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ECEE4-9D6A-491C-A424-C432F5A7120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755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ECEE4-9D6A-491C-A424-C432F5A7120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31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ECEE4-9D6A-491C-A424-C432F5A7120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72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23689" y="1511935"/>
            <a:ext cx="9180703" cy="2015913"/>
          </a:xfrm>
          <a:ln>
            <a:noFill/>
          </a:ln>
        </p:spPr>
        <p:txBody>
          <a:bodyPr vert="horz" tIns="0" rIns="20857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4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23689" y="3558863"/>
            <a:ext cx="9184267" cy="1931917"/>
          </a:xfrm>
        </p:spPr>
        <p:txBody>
          <a:bodyPr lIns="0" rIns="20857"/>
          <a:lstStyle>
            <a:lvl1pPr marL="0" marR="52144" indent="0" algn="r">
              <a:buNone/>
              <a:defRPr>
                <a:solidFill>
                  <a:schemeClr val="tx1"/>
                </a:solidFill>
              </a:defRPr>
            </a:lvl1pPr>
            <a:lvl2pPr marL="521437" indent="0" algn="ctr">
              <a:buNone/>
            </a:lvl2pPr>
            <a:lvl3pPr marL="1042873" indent="0" algn="ctr">
              <a:buNone/>
            </a:lvl3pPr>
            <a:lvl4pPr marL="1564310" indent="0" algn="ctr">
              <a:buNone/>
            </a:lvl4pPr>
            <a:lvl5pPr marL="2085746" indent="0" algn="ctr">
              <a:buNone/>
            </a:lvl5pPr>
            <a:lvl6pPr marL="2607183" indent="0" algn="ctr">
              <a:buNone/>
            </a:lvl6pPr>
            <a:lvl7pPr marL="3128620" indent="0" algn="ctr">
              <a:buNone/>
            </a:lvl7pPr>
            <a:lvl8pPr marL="3650056" indent="0" algn="ctr">
              <a:buNone/>
            </a:lvl8pPr>
            <a:lvl9pPr marL="4171493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564" y="1007958"/>
            <a:ext cx="2405658" cy="574500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1007958"/>
            <a:ext cx="7038777" cy="574500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125" y="1451458"/>
            <a:ext cx="9088041" cy="1501855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4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125" y="2981391"/>
            <a:ext cx="9088041" cy="1664178"/>
          </a:xfrm>
        </p:spPr>
        <p:txBody>
          <a:bodyPr lIns="52144" rIns="52144" anchor="t"/>
          <a:lstStyle>
            <a:lvl1pPr marL="0" indent="0">
              <a:buNone/>
              <a:defRPr sz="2500">
                <a:solidFill>
                  <a:schemeClr val="tx1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776127"/>
            <a:ext cx="9622632" cy="125994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1" y="2116538"/>
            <a:ext cx="4722217" cy="488859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2116538"/>
            <a:ext cx="4722217" cy="488859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776127"/>
            <a:ext cx="9622632" cy="1259946"/>
          </a:xfrm>
        </p:spPr>
        <p:txBody>
          <a:bodyPr tIns="52144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2045068"/>
            <a:ext cx="4724074" cy="726813"/>
          </a:xfrm>
        </p:spPr>
        <p:txBody>
          <a:bodyPr lIns="52144" tIns="0" rIns="52144" bIns="0" anchor="ctr">
            <a:noAutofit/>
          </a:bodyPr>
          <a:lstStyle>
            <a:lvl1pPr marL="0" indent="0">
              <a:buNone/>
              <a:defRPr sz="2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431293" y="2050038"/>
            <a:ext cx="4725930" cy="721843"/>
          </a:xfrm>
        </p:spPr>
        <p:txBody>
          <a:bodyPr lIns="52144" tIns="0" rIns="52144" bIns="0" anchor="ctr"/>
          <a:lstStyle>
            <a:lvl1pPr marL="0" indent="0">
              <a:buNone/>
              <a:defRPr sz="2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34591" y="2771881"/>
            <a:ext cx="4724074" cy="4239194"/>
          </a:xfrm>
        </p:spPr>
        <p:txBody>
          <a:bodyPr tIns="0"/>
          <a:lstStyle>
            <a:lvl1pPr>
              <a:defRPr sz="25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293" y="2771881"/>
            <a:ext cx="4725930" cy="4239194"/>
          </a:xfrm>
        </p:spPr>
        <p:txBody>
          <a:bodyPr tIns="0"/>
          <a:lstStyle>
            <a:lvl1pPr>
              <a:defRPr sz="25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776127"/>
            <a:ext cx="9711730" cy="1259946"/>
          </a:xfrm>
        </p:spPr>
        <p:txBody>
          <a:bodyPr vert="horz" tIns="5214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86" y="566978"/>
            <a:ext cx="3207544" cy="1280945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01886" y="1847921"/>
            <a:ext cx="3207544" cy="5039783"/>
          </a:xfrm>
        </p:spPr>
        <p:txBody>
          <a:bodyPr lIns="20857" rIns="20857"/>
          <a:lstStyle>
            <a:lvl1pPr marL="0" indent="0" algn="l">
              <a:buNone/>
              <a:defRPr sz="1600"/>
            </a:lvl1pPr>
            <a:lvl2pPr indent="0" algn="l">
              <a:buNone/>
              <a:defRPr sz="1400"/>
            </a:lvl2pPr>
            <a:lvl3pPr indent="0" algn="l">
              <a:buNone/>
              <a:defRPr sz="11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180202" y="1847921"/>
            <a:ext cx="5977020" cy="5039783"/>
          </a:xfrm>
        </p:spPr>
        <p:txBody>
          <a:bodyPr tIns="0"/>
          <a:lstStyle>
            <a:lvl1pPr>
              <a:defRPr sz="3200"/>
            </a:lvl1pPr>
            <a:lvl2pPr>
              <a:defRPr sz="3000"/>
            </a:lvl2pPr>
            <a:lvl3pPr>
              <a:defRPr sz="2700"/>
            </a:lvl3pPr>
            <a:lvl4pPr>
              <a:defRPr sz="23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701623" y="1221450"/>
            <a:ext cx="6147792" cy="453580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9359001" y="5908153"/>
            <a:ext cx="181761" cy="171353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7" y="1297420"/>
            <a:ext cx="2587419" cy="1744547"/>
          </a:xfrm>
        </p:spPr>
        <p:txBody>
          <a:bodyPr vert="horz" lIns="52144" tIns="52144" rIns="52144" bIns="52144" anchor="b"/>
          <a:lstStyle>
            <a:lvl1pPr algn="l">
              <a:buNone/>
              <a:defRPr sz="23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2787" y="3118211"/>
            <a:ext cx="2583855" cy="2402297"/>
          </a:xfrm>
        </p:spPr>
        <p:txBody>
          <a:bodyPr lIns="73001" rIns="52144" bIns="52144" anchor="t"/>
          <a:lstStyle>
            <a:lvl1pPr marL="0" indent="0" algn="l">
              <a:spcBef>
                <a:spcPts val="285"/>
              </a:spcBef>
              <a:buFontTx/>
              <a:buNone/>
              <a:defRPr sz="15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4435" y="7006699"/>
            <a:ext cx="712788" cy="402483"/>
          </a:xfrm>
        </p:spPr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075836" y="1322245"/>
            <a:ext cx="5399366" cy="433421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6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1138" y="6411724"/>
            <a:ext cx="10714088" cy="11479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87" tIns="52144" rIns="104287" bIns="52144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123160" y="6856206"/>
            <a:ext cx="5568653" cy="70347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87" tIns="52144" rIns="104287" bIns="52144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1138" y="-7875"/>
            <a:ext cx="10714088" cy="11479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87" tIns="52144" rIns="104287" bIns="52144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123160" y="-7875"/>
            <a:ext cx="5568653" cy="70347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87" tIns="52144" rIns="104287" bIns="52144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534591" y="776127"/>
            <a:ext cx="9622632" cy="1259946"/>
          </a:xfrm>
          <a:prstGeom prst="rect">
            <a:avLst/>
          </a:prstGeom>
        </p:spPr>
        <p:txBody>
          <a:bodyPr vert="horz" lIns="0" tIns="52144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534591" y="2133508"/>
            <a:ext cx="9622632" cy="4838192"/>
          </a:xfrm>
          <a:prstGeom prst="rect">
            <a:avLst/>
          </a:prstGeom>
        </p:spPr>
        <p:txBody>
          <a:bodyPr vert="horz" lIns="104287" tIns="52144" rIns="104287" bIns="52144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4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13D734-60EF-4D45-9E2B-F615B443CBD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18446" y="7006699"/>
            <a:ext cx="3920331" cy="40248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4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9266238" y="7006699"/>
            <a:ext cx="890984" cy="40248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4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22236" y="223117"/>
            <a:ext cx="10734548" cy="715649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7" r:id="rId1"/>
    <p:sldLayoutId id="2147485068" r:id="rId2"/>
    <p:sldLayoutId id="2147485069" r:id="rId3"/>
    <p:sldLayoutId id="2147485070" r:id="rId4"/>
    <p:sldLayoutId id="2147485071" r:id="rId5"/>
    <p:sldLayoutId id="2147485072" r:id="rId6"/>
    <p:sldLayoutId id="2147485073" r:id="rId7"/>
    <p:sldLayoutId id="2147485074" r:id="rId8"/>
    <p:sldLayoutId id="2147485075" r:id="rId9"/>
    <p:sldLayoutId id="2147485076" r:id="rId10"/>
    <p:sldLayoutId id="2147485077" r:id="rId11"/>
  </p:sldLayoutIdLst>
  <p:txStyles>
    <p:titleStyle>
      <a:lvl1pPr algn="l" rtl="0" eaLnBrk="1" latinLnBrk="0" hangingPunct="1">
        <a:spcBef>
          <a:spcPct val="0"/>
        </a:spcBef>
        <a:buNone/>
        <a:defRPr kumimoji="0" sz="57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12862" indent="-312862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0011" indent="-28157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indent="-28157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35" indent="-239861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1668597" indent="-239861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1981459" indent="-239861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190034" indent="-20857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02896" indent="-208575" algn="l" rtl="0" eaLnBrk="1" latinLnBrk="0" hangingPunct="1">
        <a:spcBef>
          <a:spcPct val="20000"/>
        </a:spcBef>
        <a:buClr>
          <a:schemeClr val="tx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815758" indent="-20857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10.xml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0.xml"/><Relationship Id="rId11" Type="http://schemas.openxmlformats.org/officeDocument/2006/relationships/image" Target="../media/image6.png"/><Relationship Id="rId5" Type="http://schemas.openxmlformats.org/officeDocument/2006/relationships/diagramData" Target="../diagrams/data10.xml"/><Relationship Id="rId10" Type="http://schemas.openxmlformats.org/officeDocument/2006/relationships/image" Target="../media/image11.png"/><Relationship Id="rId4" Type="http://schemas.openxmlformats.org/officeDocument/2006/relationships/image" Target="../media/image30.jpeg"/><Relationship Id="rId9" Type="http://schemas.microsoft.com/office/2007/relationships/diagramDrawing" Target="../diagrams/drawing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6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11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40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14.xml"/><Relationship Id="rId10" Type="http://schemas.openxmlformats.org/officeDocument/2006/relationships/image" Target="../media/image42.pn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12" Type="http://schemas.microsoft.com/office/2007/relationships/diagramDrawing" Target="../diagrams/drawing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diagramColors" Target="../diagrams/colors16.xml"/><Relationship Id="rId5" Type="http://schemas.openxmlformats.org/officeDocument/2006/relationships/image" Target="../media/image46.jpeg"/><Relationship Id="rId10" Type="http://schemas.openxmlformats.org/officeDocument/2006/relationships/diagramQuickStyle" Target="../diagrams/quickStyle16.xml"/><Relationship Id="rId4" Type="http://schemas.openxmlformats.org/officeDocument/2006/relationships/image" Target="../media/image45.png"/><Relationship Id="rId9" Type="http://schemas.openxmlformats.org/officeDocument/2006/relationships/diagramLayout" Target="../diagrams/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4.xml"/><Relationship Id="rId10" Type="http://schemas.microsoft.com/office/2007/relationships/hdphoto" Target="../media/hdphoto1.wdp"/><Relationship Id="rId4" Type="http://schemas.openxmlformats.org/officeDocument/2006/relationships/diagramLayout" Target="../diagrams/layout4.xml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23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2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002" y="1656924"/>
            <a:ext cx="1583002" cy="590308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1688306" y="1"/>
            <a:ext cx="8305800" cy="1656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spcCol="0" rtlCol="0" anchor="ctr"/>
          <a:lstStyle/>
          <a:p>
            <a:pPr algn="ctr"/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ПРОЕКТЫ ЮГРЫ</a:t>
            </a: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</a:t>
            </a:r>
          </a:p>
          <a:p>
            <a:pPr algn="ctr"/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ОСНОВНЫЕ РЕЗУЛЬТАТЫ</a:t>
            </a:r>
            <a:endParaRPr lang="ru-RU" sz="2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94" y="83365"/>
            <a:ext cx="2039863" cy="2458856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56649610"/>
              </p:ext>
            </p:extLst>
          </p:nvPr>
        </p:nvGraphicFramePr>
        <p:xfrm>
          <a:off x="621507" y="731837"/>
          <a:ext cx="94488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1002506" y="267681"/>
            <a:ext cx="9220200" cy="317073"/>
            <a:chOff x="724390" y="324119"/>
            <a:chExt cx="8060156" cy="317073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24390" y="565591"/>
              <a:ext cx="8060156" cy="7560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3964802" y="324119"/>
              <a:ext cx="144855" cy="1448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4162311" y="324119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378396" y="328155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5320565" y="145992"/>
            <a:ext cx="4946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Национальный проект  ОБРАЗОВАНИЕ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4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13" y="2103438"/>
            <a:ext cx="2081939" cy="2454871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37910376"/>
              </p:ext>
            </p:extLst>
          </p:nvPr>
        </p:nvGraphicFramePr>
        <p:xfrm>
          <a:off x="136744" y="579437"/>
          <a:ext cx="10466962" cy="6871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9" y="4770437"/>
            <a:ext cx="3326307" cy="2394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" y="787399"/>
            <a:ext cx="3455194" cy="230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142713" y="420024"/>
            <a:ext cx="9010550" cy="756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577221" y="200727"/>
            <a:ext cx="658723" cy="144857"/>
            <a:chOff x="3779172" y="338652"/>
            <a:chExt cx="598916" cy="144857"/>
          </a:xfrm>
        </p:grpSpPr>
        <p:sp>
          <p:nvSpPr>
            <p:cNvPr id="15" name="Овал 14"/>
            <p:cNvSpPr/>
            <p:nvPr/>
          </p:nvSpPr>
          <p:spPr>
            <a:xfrm>
              <a:off x="3779172" y="338654"/>
              <a:ext cx="144855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4017025" y="338653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233233" y="338652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5336431" y="88492"/>
            <a:ext cx="4816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 Национальный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проект  ОБРАЗОВАНИЕ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5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02896667"/>
              </p:ext>
            </p:extLst>
          </p:nvPr>
        </p:nvGraphicFramePr>
        <p:xfrm>
          <a:off x="299029" y="731837"/>
          <a:ext cx="10152278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9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3" y="0"/>
            <a:ext cx="2081939" cy="24548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1862" y="4313237"/>
            <a:ext cx="8439791" cy="388686"/>
          </a:xfrm>
          <a:prstGeom prst="rect">
            <a:avLst/>
          </a:prstGeom>
        </p:spPr>
        <p:txBody>
          <a:bodyPr wrap="square" lIns="91383" tIns="45692" rIns="91383" bIns="45692">
            <a:spAutoFit/>
          </a:bodyPr>
          <a:lstStyle/>
          <a:p>
            <a:pPr indent="431533" algn="just">
              <a:lnSpc>
                <a:spcPct val="107000"/>
              </a:lnSpc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536683" y="209751"/>
            <a:ext cx="658723" cy="144857"/>
            <a:chOff x="3779172" y="338652"/>
            <a:chExt cx="598916" cy="144857"/>
          </a:xfrm>
        </p:grpSpPr>
        <p:sp>
          <p:nvSpPr>
            <p:cNvPr id="12" name="Овал 11"/>
            <p:cNvSpPr/>
            <p:nvPr/>
          </p:nvSpPr>
          <p:spPr>
            <a:xfrm>
              <a:off x="3779172" y="338654"/>
              <a:ext cx="144855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017025" y="338653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4233233" y="338652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5195406" y="106946"/>
            <a:ext cx="4707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Национальный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проект ОБРАЗОВАНИЕ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1307306" y="466574"/>
            <a:ext cx="8458728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4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antonenkona.ADMOIL\Desktop\Выступление на авг. сов. Нефтеюганский район.30.08.2017\Pictures\изображение_viber_2019-08-26_16-00-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3306" y="1339781"/>
            <a:ext cx="3157219" cy="2282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7" y="1312793"/>
            <a:ext cx="3157219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65129261"/>
              </p:ext>
            </p:extLst>
          </p:nvPr>
        </p:nvGraphicFramePr>
        <p:xfrm>
          <a:off x="162402" y="783430"/>
          <a:ext cx="10275093" cy="631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9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268" y="884237"/>
            <a:ext cx="2081939" cy="24548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44719" y="3233274"/>
            <a:ext cx="8439791" cy="388686"/>
          </a:xfrm>
          <a:prstGeom prst="rect">
            <a:avLst/>
          </a:prstGeom>
        </p:spPr>
        <p:txBody>
          <a:bodyPr wrap="square" lIns="91383" tIns="45692" rIns="91383" bIns="45692">
            <a:spAutoFit/>
          </a:bodyPr>
          <a:lstStyle/>
          <a:p>
            <a:pPr indent="431533" algn="just">
              <a:lnSpc>
                <a:spcPct val="107000"/>
              </a:lnSpc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45906" y="97515"/>
            <a:ext cx="4774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Национальный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проект  ОБРАЗОВАНИЕ</a:t>
            </a:r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1459706" y="514293"/>
            <a:ext cx="8661006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4560576" y="209754"/>
            <a:ext cx="658723" cy="144857"/>
            <a:chOff x="3779172" y="338652"/>
            <a:chExt cx="598916" cy="144857"/>
          </a:xfrm>
        </p:grpSpPr>
        <p:sp>
          <p:nvSpPr>
            <p:cNvPr id="21" name="Овал 20"/>
            <p:cNvSpPr/>
            <p:nvPr/>
          </p:nvSpPr>
          <p:spPr>
            <a:xfrm>
              <a:off x="3779172" y="338654"/>
              <a:ext cx="144855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4017025" y="338653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4233233" y="338652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  <p:sp>
        <p:nvSpPr>
          <p:cNvPr id="4" name="AutoShape 4" descr="https://www.hmnpf.ru/upload/news/images/64307_65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www.hmnpf.ru/upload/news/images/64307_656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://cctec.ru/uploads/posts/2015-02/1424924592_dsc0390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626" y="3094037"/>
            <a:ext cx="355197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19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528745448"/>
              </p:ext>
            </p:extLst>
          </p:nvPr>
        </p:nvGraphicFramePr>
        <p:xfrm>
          <a:off x="164306" y="731837"/>
          <a:ext cx="10378281" cy="6708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9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2"/>
            <a:ext cx="2081939" cy="24548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0974" y="2827682"/>
            <a:ext cx="8439791" cy="388686"/>
          </a:xfrm>
          <a:prstGeom prst="rect">
            <a:avLst/>
          </a:prstGeom>
        </p:spPr>
        <p:txBody>
          <a:bodyPr wrap="square" lIns="91383" tIns="45692" rIns="91383" bIns="45692">
            <a:spAutoFit/>
          </a:bodyPr>
          <a:lstStyle/>
          <a:p>
            <a:pPr indent="431533" algn="just">
              <a:lnSpc>
                <a:spcPct val="107000"/>
              </a:lnSpc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906" y="911997"/>
            <a:ext cx="3577559" cy="2304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" y="4846637"/>
            <a:ext cx="381000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Группа 9"/>
          <p:cNvGrpSpPr/>
          <p:nvPr/>
        </p:nvGrpSpPr>
        <p:grpSpPr>
          <a:xfrm>
            <a:off x="4560576" y="209754"/>
            <a:ext cx="658723" cy="144857"/>
            <a:chOff x="3779172" y="338652"/>
            <a:chExt cx="598916" cy="144857"/>
          </a:xfrm>
        </p:grpSpPr>
        <p:sp>
          <p:nvSpPr>
            <p:cNvPr id="12" name="Овал 11"/>
            <p:cNvSpPr/>
            <p:nvPr/>
          </p:nvSpPr>
          <p:spPr>
            <a:xfrm>
              <a:off x="3779172" y="338654"/>
              <a:ext cx="144855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017025" y="338653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4233233" y="338652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5186046" y="108879"/>
            <a:ext cx="4901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Национальный проект ОБРАЗОВАНИЕ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07306" y="478211"/>
            <a:ext cx="8785178" cy="6429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74601638"/>
              </p:ext>
            </p:extLst>
          </p:nvPr>
        </p:nvGraphicFramePr>
        <p:xfrm>
          <a:off x="299029" y="731837"/>
          <a:ext cx="10152278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9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94" y="2"/>
            <a:ext cx="2081939" cy="24548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1862" y="4313237"/>
            <a:ext cx="8439791" cy="388686"/>
          </a:xfrm>
          <a:prstGeom prst="rect">
            <a:avLst/>
          </a:prstGeom>
        </p:spPr>
        <p:txBody>
          <a:bodyPr wrap="square" lIns="91383" tIns="45692" rIns="91383" bIns="45692">
            <a:spAutoFit/>
          </a:bodyPr>
          <a:lstStyle/>
          <a:p>
            <a:pPr indent="431533" algn="just">
              <a:lnSpc>
                <a:spcPct val="107000"/>
              </a:lnSpc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536683" y="209751"/>
            <a:ext cx="658723" cy="144857"/>
            <a:chOff x="3779172" y="338652"/>
            <a:chExt cx="598916" cy="144857"/>
          </a:xfrm>
        </p:grpSpPr>
        <p:sp>
          <p:nvSpPr>
            <p:cNvPr id="12" name="Овал 11"/>
            <p:cNvSpPr/>
            <p:nvPr/>
          </p:nvSpPr>
          <p:spPr>
            <a:xfrm>
              <a:off x="3779172" y="338654"/>
              <a:ext cx="144855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017025" y="338653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4233233" y="338652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5195406" y="106946"/>
            <a:ext cx="4707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Национальный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проект ОБРАЗОВАНИЕ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1307306" y="466574"/>
            <a:ext cx="8458728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8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45" y="2814425"/>
            <a:ext cx="2081939" cy="2454871"/>
          </a:xfrm>
          <a:prstGeom prst="rect">
            <a:avLst/>
          </a:prstGeom>
        </p:spPr>
      </p:pic>
      <p:sp>
        <p:nvSpPr>
          <p:cNvPr id="16" name="text 1"/>
          <p:cNvSpPr txBox="1"/>
          <p:nvPr/>
        </p:nvSpPr>
        <p:spPr>
          <a:xfrm>
            <a:off x="3451619" y="6760394"/>
            <a:ext cx="7240195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2100" b="1" i="1" spc="10" dirty="0">
                <a:solidFill>
                  <a:srgbClr val="11297F"/>
                </a:solidFill>
                <a:cs typeface="Gill Sans MT"/>
              </a:rPr>
              <a:t>                             </a:t>
            </a:r>
            <a:endParaRPr sz="2100" b="1" i="1" dirty="0">
              <a:cs typeface="Gill Sans M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98106" y="9218"/>
            <a:ext cx="71628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Национальный проект Жилье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1410619"/>
              </p:ext>
            </p:extLst>
          </p:nvPr>
        </p:nvGraphicFramePr>
        <p:xfrm>
          <a:off x="153284" y="542618"/>
          <a:ext cx="10538530" cy="6978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4742612" y="209754"/>
            <a:ext cx="658723" cy="144857"/>
            <a:chOff x="3779172" y="338652"/>
            <a:chExt cx="598916" cy="144857"/>
          </a:xfrm>
        </p:grpSpPr>
        <p:sp>
          <p:nvSpPr>
            <p:cNvPr id="10" name="Овал 9"/>
            <p:cNvSpPr/>
            <p:nvPr/>
          </p:nvSpPr>
          <p:spPr>
            <a:xfrm>
              <a:off x="3779172" y="338654"/>
              <a:ext cx="144855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4017025" y="338653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4233233" y="338652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558219" y="429467"/>
            <a:ext cx="8127743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1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155924358"/>
              </p:ext>
            </p:extLst>
          </p:nvPr>
        </p:nvGraphicFramePr>
        <p:xfrm>
          <a:off x="0" y="179591"/>
          <a:ext cx="12307649" cy="730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Шестиугольник 19"/>
          <p:cNvSpPr/>
          <p:nvPr/>
        </p:nvSpPr>
        <p:spPr>
          <a:xfrm>
            <a:off x="8674384" y="808037"/>
            <a:ext cx="1921058" cy="1579351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7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20650" h="38100" prst="relaxedInset"/>
            <a:contourClr>
              <a:schemeClr val="bg1"/>
            </a:contourClr>
          </a:sp3d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2" y="3094037"/>
            <a:ext cx="2514600" cy="38253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7806" y="2844588"/>
            <a:ext cx="8439791" cy="388686"/>
          </a:xfrm>
          <a:prstGeom prst="rect">
            <a:avLst/>
          </a:prstGeom>
        </p:spPr>
        <p:txBody>
          <a:bodyPr wrap="square" lIns="91383" tIns="45692" rIns="91383" bIns="45692">
            <a:spAutoFit/>
          </a:bodyPr>
          <a:lstStyle/>
          <a:p>
            <a:pPr indent="431533" algn="just">
              <a:lnSpc>
                <a:spcPct val="107000"/>
              </a:lnSpc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644" y="151722"/>
            <a:ext cx="4038600" cy="762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60105" y="87522"/>
            <a:ext cx="560276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Национальный </a:t>
            </a:r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проект Экология</a:t>
            </a:r>
            <a:endParaRPr lang="ru-RU" sz="19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07306" y="451638"/>
            <a:ext cx="8327607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718639" y="209754"/>
            <a:ext cx="658723" cy="144857"/>
            <a:chOff x="3779172" y="338652"/>
            <a:chExt cx="598916" cy="144857"/>
          </a:xfrm>
        </p:grpSpPr>
        <p:sp>
          <p:nvSpPr>
            <p:cNvPr id="14" name="Овал 13"/>
            <p:cNvSpPr/>
            <p:nvPr/>
          </p:nvSpPr>
          <p:spPr>
            <a:xfrm>
              <a:off x="3779172" y="338654"/>
              <a:ext cx="144855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4017025" y="338653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4233233" y="338652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40" y="1036637"/>
            <a:ext cx="3386741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66" y="550793"/>
            <a:ext cx="175644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2"/>
            <a:ext cx="2081939" cy="2454871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773906" y="118823"/>
            <a:ext cx="8991600" cy="7921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13795950"/>
              </p:ext>
            </p:extLst>
          </p:nvPr>
        </p:nvGraphicFramePr>
        <p:xfrm>
          <a:off x="219980" y="919223"/>
          <a:ext cx="10210800" cy="6518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708350" y="5380037"/>
            <a:ext cx="4277482" cy="1905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РЕЗУЛЬТАТЕ РЕАЛИЗАЦИИ ПРОЕКТА: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По итогам I и II этапа приема документов финансовая поддержка предоставлена 16 СМСП на общую сумму 2 800,00 </a:t>
            </a:r>
            <a:r>
              <a:rPr lang="ru-RU" sz="1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тыс.рублей.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Расширен 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круг социально - значимых видов деятельности. 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879306" y="4846637"/>
            <a:ext cx="4187159" cy="2438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РЕЗУЛЬТАТЕ РЕАЛИЗАЦИИ </a:t>
            </a:r>
            <a:r>
              <a:rPr lang="ru-RU" sz="13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ПРОЕКТА</a:t>
            </a:r>
            <a:r>
              <a:rPr lang="ru-RU" sz="13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15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Заключен  муниципальный контракт с </a:t>
            </a:r>
            <a:r>
              <a:rPr lang="ru-RU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ООО ТРК "Сибирь" на оказание услуг по изготовлению и трансляции в телевизионном эфире и радиоэфире информационных материалов.</a:t>
            </a:r>
            <a:endParaRPr lang="ru-RU" sz="15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3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sz="13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831977" y="307826"/>
            <a:ext cx="9384777" cy="293396"/>
            <a:chOff x="724390" y="347796"/>
            <a:chExt cx="8060156" cy="29339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24390" y="565591"/>
              <a:ext cx="8060156" cy="7560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3231820" y="353564"/>
              <a:ext cx="144855" cy="1448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3473769" y="347797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3729067" y="347796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922439" y="167578"/>
            <a:ext cx="665039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       Национальный проект Малый и средний бизнес</a:t>
            </a:r>
            <a:endParaRPr lang="ru-RU" sz="19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8823"/>
            <a:ext cx="1263079" cy="7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2"/>
            <a:ext cx="2081939" cy="245487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 flipH="1">
            <a:off x="3364704" y="2454873"/>
            <a:ext cx="2362201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2" y="4770437"/>
            <a:ext cx="3387982" cy="2360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" y="4694237"/>
            <a:ext cx="3434774" cy="2360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41" y="4465637"/>
            <a:ext cx="3350418" cy="2342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1295580" y="226689"/>
            <a:ext cx="8862650" cy="294360"/>
            <a:chOff x="724390" y="346832"/>
            <a:chExt cx="8060156" cy="29436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24390" y="565591"/>
              <a:ext cx="8060156" cy="7560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3769317" y="346834"/>
              <a:ext cx="144855" cy="1448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4017025" y="346833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233233" y="346832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5235793" y="114452"/>
            <a:ext cx="4671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Национальный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проект КУЛЬТУРА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18484804"/>
              </p:ext>
            </p:extLst>
          </p:nvPr>
        </p:nvGraphicFramePr>
        <p:xfrm>
          <a:off x="541416" y="862516"/>
          <a:ext cx="9757489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0132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059" y="1746820"/>
            <a:ext cx="3221813" cy="7560005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494941" y="231132"/>
            <a:ext cx="9804792" cy="6775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2300" b="1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688" indent="-342688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sz="2100" dirty="0">
              <a:latin typeface="Gill Sans MT"/>
              <a:cs typeface="Gill Sans M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07906" y="693736"/>
            <a:ext cx="2209800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ru-RU" sz="21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89106" y="693736"/>
            <a:ext cx="2209800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ru-RU" sz="21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97706" y="938254"/>
            <a:ext cx="9594056" cy="646108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В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соответствии с Указом Президента РФ от 7 мая 2018 г. № 204 «О национальных целях и стратегических задачах развития Российской Федерации на период до 2024 года» были поставлены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задачи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определены цели развития экономики, социальной сферы. 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Ключевые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инструменты работы – 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это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реализация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12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национальных проектов. 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Нефтеюганский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район участвует в 6 национальных проектах посредством реализации региональной составляющей по направлениям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«Демография», «Образование», «Жилье и городская среда», «Экология», «Малый и средний бизнес», «Культура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».</a:t>
            </a:r>
          </a:p>
          <a:p>
            <a:pPr algn="ctr"/>
            <a:endParaRPr lang="ru-RU" sz="2400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005919" y="285976"/>
            <a:ext cx="8977630" cy="369944"/>
            <a:chOff x="724390" y="271248"/>
            <a:chExt cx="8060156" cy="36994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24390" y="565591"/>
              <a:ext cx="8060156" cy="7560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073548" y="283354"/>
              <a:ext cx="144855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4394311" y="271248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4682040" y="271248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5726905" y="170454"/>
            <a:ext cx="41486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    Национальные  проекты </a:t>
            </a:r>
            <a:endParaRPr lang="ru-RU" sz="20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9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2"/>
            <a:ext cx="2081939" cy="245487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 flipH="1">
            <a:off x="0" y="2103437"/>
            <a:ext cx="10375106" cy="2590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2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059" y="1746820"/>
            <a:ext cx="3221813" cy="7560005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64306" y="962805"/>
            <a:ext cx="10432256" cy="5713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</a:p>
          <a:p>
            <a:pPr>
              <a:lnSpc>
                <a:spcPct val="107000"/>
              </a:lnSpc>
            </a:pPr>
            <a:r>
              <a:rPr lang="ru-RU" sz="2400" b="1" dirty="0" smtClean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Национальные проекты:</a:t>
            </a:r>
            <a:endParaRPr lang="ru-RU" sz="2400" b="1" dirty="0" smtClean="0">
              <a:solidFill>
                <a:srgbClr val="C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ru-RU" sz="10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ru-RU" sz="10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688" indent="-342688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ДЕМОГРАФИЯ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ru-RU" sz="2000" b="1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688" indent="-342688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ОБРАЗОВАНИЕ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688" indent="-342688" algn="ctr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ru-RU" sz="2000" b="1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688" indent="-342688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ЖИЛЬЕ И ГОРОДСКАЯ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СРЕДА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688" indent="-342688" algn="ctr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ru-RU" sz="2000" b="1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688" indent="-342688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ЭКОЛОГИЯ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688" indent="-342688" algn="ctr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ru-RU" sz="2000" b="1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688" indent="-342688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МАЛОЕ И СРЕДНЕЕ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    ПРЕДПРИНИМАТЕЛЬСТВО </a:t>
            </a:r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    И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ПОДДЕРЖКА ИНДИВИДУАЛЬНОЙ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    ПРЕДПРИНИМАТЕЛЬСКОЙ ИНИЦИАТИВЫ</a:t>
            </a:r>
          </a:p>
          <a:p>
            <a:pPr>
              <a:lnSpc>
                <a:spcPct val="107000"/>
              </a:lnSpc>
            </a:pPr>
            <a:endParaRPr lang="ru-RU" sz="2000" b="1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688" indent="-342688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КУЛЬТУРА</a:t>
            </a:r>
            <a:endParaRPr sz="2100" dirty="0">
              <a:latin typeface="Tempus Sans ITC" pitchFamily="82" charset="0"/>
              <a:cs typeface="Gill Sans M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57837" y="1043618"/>
            <a:ext cx="2057400" cy="792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Региональные проекты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00912" y="717544"/>
            <a:ext cx="2209800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032099"/>
              </p:ext>
            </p:extLst>
          </p:nvPr>
        </p:nvGraphicFramePr>
        <p:xfrm>
          <a:off x="5650706" y="1951038"/>
          <a:ext cx="4945856" cy="487680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995696"/>
                <a:gridCol w="1631264"/>
                <a:gridCol w="1318896"/>
              </a:tblGrid>
              <a:tr h="59182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3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3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5894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cs typeface="+mn-cs"/>
                        </a:rPr>
                        <a:t>5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11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7426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3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6846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2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2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71125"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2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-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1218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1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7479506" y="944635"/>
            <a:ext cx="1676400" cy="9850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Исполнено в 2019 году целевых показателей</a:t>
            </a:r>
            <a:endParaRPr lang="ru-RU" sz="16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072562" y="374642"/>
            <a:ext cx="1531144" cy="9906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093993" y="753589"/>
            <a:ext cx="1524000" cy="11760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На исполнении в 2020 году целевых показателей</a:t>
            </a:r>
            <a:endParaRPr lang="ru-RU" sz="16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6717506" y="191402"/>
            <a:ext cx="3503168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Исполнение показателей</a:t>
            </a:r>
            <a:endParaRPr lang="ru-RU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887545" y="302906"/>
            <a:ext cx="9505950" cy="311897"/>
            <a:chOff x="724390" y="329295"/>
            <a:chExt cx="8060156" cy="31189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24390" y="565591"/>
              <a:ext cx="8060156" cy="7560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4830142" y="329295"/>
              <a:ext cx="144855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5101749" y="344541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5360191" y="329295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526506" y="-157928"/>
            <a:ext cx="5498306" cy="655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ru-RU" sz="3300" b="1" u="sng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7212772"/>
              </p:ext>
            </p:extLst>
          </p:nvPr>
        </p:nvGraphicFramePr>
        <p:xfrm>
          <a:off x="297565" y="845934"/>
          <a:ext cx="10287000" cy="693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91515" y="200417"/>
            <a:ext cx="54214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Национальный  </a:t>
            </a:r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проект </a:t>
            </a:r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ДЕМОГРАФИЯ</a:t>
            </a:r>
            <a:endParaRPr lang="ru-RU" sz="2800" b="1" u="sng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50106" y="350529"/>
            <a:ext cx="9560346" cy="294359"/>
            <a:chOff x="724390" y="346833"/>
            <a:chExt cx="8060156" cy="29435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24390" y="565591"/>
              <a:ext cx="8060156" cy="7560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3769317" y="346833"/>
              <a:ext cx="144855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Овал 9"/>
            <p:cNvSpPr/>
            <p:nvPr/>
          </p:nvSpPr>
          <p:spPr>
            <a:xfrm>
              <a:off x="4017025" y="346833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4233233" y="355718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3" y="1036637"/>
            <a:ext cx="3205197" cy="1828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1" y="5151437"/>
            <a:ext cx="3248059" cy="20020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1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180831945"/>
              </p:ext>
            </p:extLst>
          </p:nvPr>
        </p:nvGraphicFramePr>
        <p:xfrm>
          <a:off x="299029" y="731837"/>
          <a:ext cx="10152278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9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3" y="0"/>
            <a:ext cx="2081939" cy="24548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1862" y="4313237"/>
            <a:ext cx="8439791" cy="388686"/>
          </a:xfrm>
          <a:prstGeom prst="rect">
            <a:avLst/>
          </a:prstGeom>
        </p:spPr>
        <p:txBody>
          <a:bodyPr wrap="square" lIns="91383" tIns="45692" rIns="91383" bIns="45692">
            <a:spAutoFit/>
          </a:bodyPr>
          <a:lstStyle/>
          <a:p>
            <a:pPr indent="431533" algn="just">
              <a:lnSpc>
                <a:spcPct val="107000"/>
              </a:lnSpc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536683" y="209751"/>
            <a:ext cx="658723" cy="144857"/>
            <a:chOff x="3779172" y="338652"/>
            <a:chExt cx="598916" cy="144857"/>
          </a:xfrm>
        </p:grpSpPr>
        <p:sp>
          <p:nvSpPr>
            <p:cNvPr id="12" name="Овал 11"/>
            <p:cNvSpPr/>
            <p:nvPr/>
          </p:nvSpPr>
          <p:spPr>
            <a:xfrm>
              <a:off x="3779172" y="338654"/>
              <a:ext cx="144855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017025" y="338653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4233233" y="338652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5292839" y="106946"/>
            <a:ext cx="4512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Национальный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проект ДЕМОГРАФИЯ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1307306" y="466574"/>
            <a:ext cx="8458728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450306" y="-148435"/>
            <a:ext cx="5498306" cy="655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ru-RU" sz="3300" b="1" u="sng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76248694"/>
              </p:ext>
            </p:extLst>
          </p:nvPr>
        </p:nvGraphicFramePr>
        <p:xfrm>
          <a:off x="297565" y="1036637"/>
          <a:ext cx="10229941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164568" y="141653"/>
            <a:ext cx="53295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Национальный  </a:t>
            </a:r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проект </a:t>
            </a:r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ДЕМОГРАФИЯ</a:t>
            </a:r>
            <a:endParaRPr lang="ru-RU" sz="2800" b="1" u="sng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964006" y="307651"/>
            <a:ext cx="9324564" cy="294359"/>
            <a:chOff x="724390" y="346833"/>
            <a:chExt cx="8060156" cy="29435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24390" y="565591"/>
              <a:ext cx="8060156" cy="7560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3769317" y="346833"/>
              <a:ext cx="144855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Овал 9"/>
            <p:cNvSpPr/>
            <p:nvPr/>
          </p:nvSpPr>
          <p:spPr>
            <a:xfrm>
              <a:off x="4017025" y="346833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4233233" y="355718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1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53"/>
            <a:ext cx="2039863" cy="245885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21506" y="2093811"/>
            <a:ext cx="9906000" cy="369298"/>
          </a:xfrm>
          <a:prstGeom prst="rect">
            <a:avLst/>
          </a:prstGeom>
        </p:spPr>
        <p:txBody>
          <a:bodyPr wrap="square" lIns="91383" tIns="45692" rIns="91383" bIns="45692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96835" y="207689"/>
            <a:ext cx="5427738" cy="342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Национальный проект ОБРАЗОВАНИЕ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64695220"/>
              </p:ext>
            </p:extLst>
          </p:nvPr>
        </p:nvGraphicFramePr>
        <p:xfrm>
          <a:off x="176214" y="808037"/>
          <a:ext cx="10351292" cy="6567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10" y="4694236"/>
            <a:ext cx="3752759" cy="2475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984916" y="343013"/>
            <a:ext cx="9179180" cy="282609"/>
            <a:chOff x="724390" y="358583"/>
            <a:chExt cx="8060156" cy="28260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24390" y="565591"/>
              <a:ext cx="8060156" cy="7560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3868608" y="358583"/>
              <a:ext cx="144855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080372" y="358584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4337559" y="358585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8" y="808037"/>
            <a:ext cx="3760381" cy="2503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53"/>
            <a:ext cx="2039863" cy="245885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21506" y="2093811"/>
            <a:ext cx="9906000" cy="369298"/>
          </a:xfrm>
          <a:prstGeom prst="rect">
            <a:avLst/>
          </a:prstGeom>
        </p:spPr>
        <p:txBody>
          <a:bodyPr wrap="square" lIns="91383" tIns="45692" rIns="91383" bIns="45692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14651" y="201935"/>
            <a:ext cx="5338223" cy="342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  Национальный проект ОБРАЗОВАНИЕ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64074468"/>
              </p:ext>
            </p:extLst>
          </p:nvPr>
        </p:nvGraphicFramePr>
        <p:xfrm>
          <a:off x="176214" y="1112837"/>
          <a:ext cx="10351292" cy="6262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1015872" y="319688"/>
            <a:ext cx="9179180" cy="282609"/>
            <a:chOff x="724390" y="358583"/>
            <a:chExt cx="8060156" cy="28260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24390" y="565591"/>
              <a:ext cx="8060156" cy="7560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3868608" y="358583"/>
              <a:ext cx="144855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080372" y="358584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4337559" y="358585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2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94" y="83365"/>
            <a:ext cx="2039863" cy="2458856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36250474"/>
              </p:ext>
            </p:extLst>
          </p:nvPr>
        </p:nvGraphicFramePr>
        <p:xfrm>
          <a:off x="0" y="731837"/>
          <a:ext cx="8631902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045" y="238311"/>
            <a:ext cx="2361333" cy="232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45" y="4013972"/>
            <a:ext cx="2383633" cy="1746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C:\Users\antonenkona.ADMOIL\Desktop\августовская конференция 2019\Достижения ОДМ для Августовской конференции\папка 20\I место окр конкурс по патриотике (3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18602" y="5760505"/>
            <a:ext cx="2485951" cy="1765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:\Оливкивый берет 2016 Недосып Валерия\IMG_0428.JPG"/>
          <p:cNvPicPr>
            <a:picLocks noChangeAspect="1" noChangeArrowheads="1"/>
          </p:cNvPicPr>
          <p:nvPr/>
        </p:nvPicPr>
        <p:blipFill>
          <a:blip r:embed="rId11" cstate="print"/>
          <a:srcRect t="5256" r="10448" b="10843"/>
          <a:stretch>
            <a:fillRect/>
          </a:stretch>
        </p:blipFill>
        <p:spPr bwMode="auto">
          <a:xfrm>
            <a:off x="8118602" y="2489972"/>
            <a:ext cx="2383632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1002506" y="459163"/>
            <a:ext cx="7238998" cy="317073"/>
            <a:chOff x="724390" y="324119"/>
            <a:chExt cx="8060156" cy="317073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24390" y="565591"/>
              <a:ext cx="8060156" cy="7560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3964802" y="324119"/>
              <a:ext cx="144855" cy="1448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4162311" y="324119"/>
              <a:ext cx="144855" cy="1448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378396" y="328155"/>
              <a:ext cx="144855" cy="1448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4964906" y="111821"/>
            <a:ext cx="335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   Национальный проект  ОБРАЗОВАНИЕ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" y="119441"/>
            <a:ext cx="1263079" cy="7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0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6521</TotalTime>
  <Words>2306</Words>
  <Application>Microsoft Office PowerPoint</Application>
  <PresentationFormat>Произвольный</PresentationFormat>
  <Paragraphs>218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Шумейко Ирина Михайловна</dc:creator>
  <cp:lastModifiedBy>Юсупова Руслана Викторовна</cp:lastModifiedBy>
  <cp:revision>857</cp:revision>
  <cp:lastPrinted>2020-08-07T03:39:46Z</cp:lastPrinted>
  <dcterms:created xsi:type="dcterms:W3CDTF">2019-08-30T00:55:10Z</dcterms:created>
  <dcterms:modified xsi:type="dcterms:W3CDTF">2020-08-10T11:01:19Z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2019-08-30T00:00:00Z</vt:filetime>
  </property>
  <property fmtid="{D5CDD505-2E9C-101B-9397-08002B2CF9AE}" pid="3" name="LastSaved">
    <vt:filetime>2019-08-30T00:00:00Z</vt:filetime>
  </property>
</Properties>
</file>