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57" r:id="rId5"/>
    <p:sldId id="259" r:id="rId6"/>
    <p:sldId id="260" r:id="rId7"/>
    <p:sldId id="261" r:id="rId8"/>
    <p:sldId id="262" r:id="rId9"/>
    <p:sldId id="264" r:id="rId10"/>
    <p:sldId id="265" r:id="rId11"/>
    <p:sldId id="275" r:id="rId12"/>
    <p:sldId id="266" r:id="rId13"/>
    <p:sldId id="276" r:id="rId14"/>
    <p:sldId id="267" r:id="rId15"/>
    <p:sldId id="269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5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4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6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8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4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8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6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3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7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8.tif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15.tif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928914" y="98854"/>
            <a:ext cx="10238903" cy="6966260"/>
            <a:chOff x="928914" y="-145144"/>
            <a:chExt cx="10238903" cy="717730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14" y="-145144"/>
              <a:ext cx="10238903" cy="7072536"/>
            </a:xfrm>
            <a:prstGeom prst="rect">
              <a:avLst/>
            </a:prstGeom>
          </p:spPr>
        </p:pic>
        <p:sp>
          <p:nvSpPr>
            <p:cNvPr id="2" name="Прямоугольник 1"/>
            <p:cNvSpPr/>
            <p:nvPr/>
          </p:nvSpPr>
          <p:spPr>
            <a:xfrm>
              <a:off x="2693235" y="498491"/>
              <a:ext cx="6796812" cy="653367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8652274"/>
                </a:avLst>
              </a:prstTxWarp>
              <a:spAutoFit/>
            </a:bodyPr>
            <a:lstStyle/>
            <a:p>
              <a:pPr algn="ctr"/>
              <a:r>
                <a:rPr lang="ru-RU" sz="4400" b="0" cap="none" spc="0" dirty="0" smtClean="0">
                  <a:ln w="0"/>
                  <a:gradFill flip="none" rotWithShape="1">
                    <a:gsLst>
                      <a:gs pos="0">
                        <a:srgbClr val="FFC000"/>
                      </a:gs>
                      <a:gs pos="37000">
                        <a:srgbClr val="00B050"/>
                      </a:gs>
                      <a:gs pos="68000">
                        <a:srgbClr val="00B0F0"/>
                      </a:gs>
                      <a:gs pos="100000">
                        <a:srgbClr val="FF0000">
                          <a:lumMod val="74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Ц Е Н Т Р  М О Л О Д Е Ж Н Ы Х  И Н И Ц И А Т И В</a:t>
              </a:r>
              <a:endParaRPr lang="ru-RU" sz="4400" b="0" cap="none" spc="0" dirty="0">
                <a:ln w="0"/>
                <a:gradFill flip="none" rotWithShape="1">
                  <a:gsLst>
                    <a:gs pos="0">
                      <a:srgbClr val="FFC000"/>
                    </a:gs>
                    <a:gs pos="37000">
                      <a:srgbClr val="00B050"/>
                    </a:gs>
                    <a:gs pos="68000">
                      <a:srgbClr val="00B0F0"/>
                    </a:gs>
                    <a:gs pos="100000">
                      <a:srgbClr val="FF0000">
                        <a:lumMod val="74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5042320" y="3579444"/>
              <a:ext cx="201209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gradFill flip="none" rotWithShape="1">
                    <a:gsLst>
                      <a:gs pos="14000">
                        <a:srgbClr val="FFC000"/>
                      </a:gs>
                      <a:gs pos="34000">
                        <a:schemeClr val="accent2">
                          <a:lumMod val="75000"/>
                        </a:schemeClr>
                      </a:gs>
                      <a:gs pos="56000">
                        <a:srgbClr val="00B050"/>
                      </a:gs>
                      <a:gs pos="77000">
                        <a:srgbClr val="0070C0"/>
                      </a:gs>
                    </a:gsLst>
                    <a:lin ang="16200000" scaled="1"/>
                    <a:tileRect/>
                  </a:gra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Ц М И</a:t>
              </a:r>
              <a:endParaRPr lang="ru-RU" sz="5400" b="1" cap="none" spc="0" dirty="0">
                <a:ln w="0"/>
                <a:gradFill flip="none" rotWithShape="1">
                  <a:gsLst>
                    <a:gs pos="14000">
                      <a:srgbClr val="FFC000"/>
                    </a:gs>
                    <a:gs pos="34000">
                      <a:schemeClr val="accent2">
                        <a:lumMod val="75000"/>
                      </a:schemeClr>
                    </a:gs>
                    <a:gs pos="56000">
                      <a:srgbClr val="00B050"/>
                    </a:gs>
                    <a:gs pos="77000">
                      <a:srgbClr val="0070C0"/>
                    </a:gs>
                  </a:gsLst>
                  <a:lin ang="16200000" scaled="1"/>
                  <a:tileRect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4116689" y="2401909"/>
              <a:ext cx="3696304" cy="312175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ru-RU" sz="3200" b="0" cap="none" spc="0" dirty="0" smtClean="0">
                  <a:ln w="0"/>
                  <a:gradFill>
                    <a:gsLst>
                      <a:gs pos="14000">
                        <a:srgbClr val="00B0F0"/>
                      </a:gs>
                      <a:gs pos="34000">
                        <a:schemeClr val="accent2">
                          <a:lumMod val="75000"/>
                        </a:schemeClr>
                      </a:gs>
                      <a:gs pos="56000">
                        <a:srgbClr val="00B050"/>
                      </a:gs>
                      <a:gs pos="77000">
                        <a:srgbClr val="FFC000"/>
                      </a:gs>
                    </a:gsLst>
                    <a:lin ang="16200000" scaled="1"/>
                  </a:gra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П О Й К О В С К И Й</a:t>
              </a:r>
              <a:endParaRPr lang="ru-RU" sz="3200" b="0" cap="none" spc="0" dirty="0">
                <a:ln w="0"/>
                <a:gradFill>
                  <a:gsLst>
                    <a:gs pos="14000">
                      <a:srgbClr val="00B0F0"/>
                    </a:gs>
                    <a:gs pos="34000">
                      <a:schemeClr val="accent2">
                        <a:lumMod val="75000"/>
                      </a:schemeClr>
                    </a:gs>
                    <a:gs pos="56000">
                      <a:srgbClr val="00B050"/>
                    </a:gs>
                    <a:gs pos="77000">
                      <a:srgbClr val="FFC000"/>
                    </a:gs>
                  </a:gsLst>
                  <a:lin ang="16200000" scaled="1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20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eveal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73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2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59" y="2463801"/>
            <a:ext cx="4931841" cy="354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109" y="2463801"/>
            <a:ext cx="5124792" cy="353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Новая запись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6091" y="6553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3416" y="663832"/>
            <a:ext cx="9919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Запланирована смотровая площадка с красивейшим пейзажем. Она будет оборудована скамейками для отдыха и станет дополнительным местом для проведения занятий по рисунку и живописи у школьников, а может быть и взрослых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79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68">
        <p14:reveal/>
      </p:transition>
    </mc:Choice>
    <mc:Fallback xmlns="">
      <p:transition spd="slow" advTm="225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Scale>
                                      <p:cBhvr>
                                        <p:cTn id="11" dur="23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91667E-6 -2.59259E-6 L -0.28528 -0.23264 " pathEditMode="relative" rAng="0" ptsTypes="AA">
                                      <p:cBhvr>
                                        <p:cTn id="13" dur="2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71" y="-116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18" dur="24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Motion origin="layout" path="M 4.58333E-6 3.33333E-6 L 0.25182 -0.23334 " pathEditMode="relative" rAng="0" ptsTypes="AA">
                                      <p:cBhvr>
                                        <p:cTn id="20" dur="2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2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Новая запись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091" y="6553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0139" y="404340"/>
            <a:ext cx="7821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Перечень мероприятий по благоустройству зоны ЦМИ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494572"/>
              </p:ext>
            </p:extLst>
          </p:nvPr>
        </p:nvGraphicFramePr>
        <p:xfrm>
          <a:off x="1542534" y="1276181"/>
          <a:ext cx="9735066" cy="4584700"/>
        </p:xfrm>
        <a:graphic>
          <a:graphicData uri="http://schemas.openxmlformats.org/drawingml/2006/table">
            <a:tbl>
              <a:tblPr/>
              <a:tblGrid>
                <a:gridCol w="642551"/>
                <a:gridCol w="4283675"/>
                <a:gridCol w="1565189"/>
                <a:gridCol w="2026509"/>
                <a:gridCol w="1217142"/>
              </a:tblGrid>
              <a:tr h="4857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№ п/п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Наименование мероприятия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стоимость работ, тыс.руб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Наличие локально-сметного расчета,коммерческие предложения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Сроки реализации мероприятия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>
                          <a:effectLst/>
                          <a:latin typeface="Arial" panose="020B0604020202020204" pitchFamily="34" charset="0"/>
                        </a:rPr>
                        <a:t>1.3.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Благоустройсто</a:t>
                      </a:r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 ЦМИ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18742,74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073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Ремонт здания ЦМИ и прилегающих построек ( ремонт уличного туалета, склада, маяка, площадка для лодок, дорожек)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6300,00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Приложение № 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01.06.2017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Устройство отопления в здании ЦМИ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1040,00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Приложение № 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01.06.2017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Устройство освещения в здании ЦМИ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Приложение № 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01.06.2017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17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Укомплектация классов и кабинетов ЦМИ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1202,74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локальный сметный расчет ведется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15.06.2017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121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Устройство смотровой площадки с ограждением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1200,00</a:t>
                      </a:r>
                      <a:endParaRPr lang="ru-RU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Приложение № 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01.06.2017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406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Приобретение спортинвентаря (лодки,катамараны)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800,00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Приложение № 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01.06.2017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Ремонт пешеходного моста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3700,00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Приложение № 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10.04.2017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Ландшафтные работы на территории ЦМИ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1000,00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локальный сметный расчет ведется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01.06.2017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Асфальтирование парковки на териитории ЦМИ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2000,00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Приложение № 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20.06.2017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Установка видеонаблюдения на территории ЦМИ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1000,00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локальный сметный расчет ведется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01.06.2017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021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68">
        <p14:reveal/>
      </p:transition>
    </mc:Choice>
    <mc:Fallback xmlns="">
      <p:transition spd="slow" advTm="225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2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92" y="831272"/>
            <a:ext cx="7401697" cy="4099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Новая запись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729" y="6560333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2616" y="5315179"/>
            <a:ext cx="10873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	На территории бардовской поляны будет организована зона семейного отдыха, которая включит в себя зону барбекю и несколько беседок. Вблизи планируется спортивная площадка для волейбола, а также небольшой детский игровой комплекс.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63045" y="259774"/>
            <a:ext cx="2922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Зона семейного отдыха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68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54">
        <p14:reveal/>
      </p:transition>
    </mc:Choice>
    <mc:Fallback xmlns="">
      <p:transition spd="slow" advTm="550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18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Scale>
                                      <p:cBhvr>
                                        <p:cTn id="11" dur="175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36500"/>
                                  </p:stCondLst>
                                  <p:childTnLst>
                                    <p:animMotion origin="layout" path="M 8.33333E-7 3.7037E-6 L -0.24336 -0.24051 " pathEditMode="relative" rAng="0" ptsTypes="AA">
                                      <p:cBhvr>
                                        <p:cTn id="13" dur="1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4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2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Новая запись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729" y="6560333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2616" y="5315179"/>
            <a:ext cx="1087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4725" y="444843"/>
            <a:ext cx="1010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Перечень мероприятий по обустройству зоны семейного отдыха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47708"/>
              </p:ext>
            </p:extLst>
          </p:nvPr>
        </p:nvGraphicFramePr>
        <p:xfrm>
          <a:off x="1227439" y="1250697"/>
          <a:ext cx="9407610" cy="4433814"/>
        </p:xfrm>
        <a:graphic>
          <a:graphicData uri="http://schemas.openxmlformats.org/drawingml/2006/table">
            <a:tbl>
              <a:tblPr/>
              <a:tblGrid>
                <a:gridCol w="436604"/>
                <a:gridCol w="2630582"/>
                <a:gridCol w="1356532"/>
                <a:gridCol w="504574"/>
                <a:gridCol w="459253"/>
                <a:gridCol w="1758824"/>
                <a:gridCol w="292397"/>
                <a:gridCol w="1968844"/>
              </a:tblGrid>
              <a:tr h="970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№ п/п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Наименование мероприятия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стоимость работ, тыс.руб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Наличие локально-сметного расчета,коммерческие предложения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effectLst/>
                          <a:latin typeface="Arial" panose="020B0604020202020204" pitchFamily="34" charset="0"/>
                        </a:rPr>
                        <a:t>Сроки реализации мероприятия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8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>
                          <a:effectLst/>
                          <a:latin typeface="Arial" panose="020B0604020202020204" pitchFamily="34" charset="0"/>
                        </a:rPr>
                        <a:t>2.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Зона семейного отдыха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39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3231,79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910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Ландшафтные работы на территории зоны семейного отдыха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700,00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локальный сметный расчет ведется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15.05.2017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910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Устройство освещения на территории зоны семейного отдыха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947,00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Приложение № 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01.04.2017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878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Приобретение детскогой игровой сетки "Пирамиды" для зоны семейного отдыха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228,79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Приложение № 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01.04.2017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9705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Приобретение и монтаж элементов благоустройства зоны семейного отдыха ( беседки, зона барбекю, уличный туалет, площадка ТБО, пожарный щит, волейбольные столбы)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1356,00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локальный счетный расчет выполнен на 70 %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01.06.2017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095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54">
        <p14:reveal/>
      </p:transition>
    </mc:Choice>
    <mc:Fallback xmlns="">
      <p:transition spd="slow" advTm="550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2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0"/>
          <a:stretch/>
        </p:blipFill>
        <p:spPr>
          <a:xfrm>
            <a:off x="8467468" y="621765"/>
            <a:ext cx="3296164" cy="271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30" y="510555"/>
            <a:ext cx="3682314" cy="271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Новая запись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617" y="6472518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7431" y="510555"/>
            <a:ext cx="34722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b="1" dirty="0" smtClean="0"/>
              <a:t>В 2018 году планируется обустройство свадебной зоны со специальными малыми формами и красивейшими пейзажами для фотографий, которая разместится в прибрежной зоне Парка Победы.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75686" y="3657600"/>
            <a:ext cx="748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Перечень мероприятий по обустройству свадебной зоны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297382"/>
              </p:ext>
            </p:extLst>
          </p:nvPr>
        </p:nvGraphicFramePr>
        <p:xfrm>
          <a:off x="2293551" y="4058334"/>
          <a:ext cx="7975600" cy="2348387"/>
        </p:xfrm>
        <a:graphic>
          <a:graphicData uri="http://schemas.openxmlformats.org/drawingml/2006/table">
            <a:tbl>
              <a:tblPr/>
              <a:tblGrid>
                <a:gridCol w="447319"/>
                <a:gridCol w="2360321"/>
                <a:gridCol w="1703619"/>
                <a:gridCol w="2030383"/>
                <a:gridCol w="1433958"/>
              </a:tblGrid>
              <a:tr h="4857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№ п/п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Наименование мероприятия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стоимость работ, тыс.руб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Наличие локально-сметного расчета,коммерческие предложения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effectLst/>
                          <a:latin typeface="Arial" panose="020B0604020202020204" pitchFamily="34" charset="0"/>
                        </a:rPr>
                        <a:t>Сроки реализации мероприятия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>
                          <a:effectLst/>
                          <a:latin typeface="Arial" panose="020B0604020202020204" pitchFamily="34" charset="0"/>
                        </a:rPr>
                        <a:t>3.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Свадебная зона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19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5000,00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Ландшафтные работы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1000,00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2018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Устройство зоны для бракосочетания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1000,00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2018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Малые архитектурные формы для свадебной зоны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3000,00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2018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153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28">
        <p14:reveal/>
      </p:transition>
    </mc:Choice>
    <mc:Fallback xmlns="">
      <p:transition spd="slow" advTm="193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2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11" dur="25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4.16667E-6 4.81481E-6 L -0.33047 -0.23565 " pathEditMode="relative" rAng="0" ptsTypes="AA">
                                      <p:cBhvr>
                                        <p:cTn id="13" dur="272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23" y="-1178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18" dur="25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Motion origin="layout" path="M 3.95833E-6 4.81481E-6 L 0.23671 -0.23565 " pathEditMode="relative" rAng="0" ptsTypes="AA">
                                      <p:cBhvr>
                                        <p:cTn id="20" dur="2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88800" y="0"/>
            <a:ext cx="1147347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Ожидаемый результат</a:t>
            </a:r>
            <a:endParaRPr lang="ru-RU" sz="2800" b="1" dirty="0">
              <a:ln w="12700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6854" y="1874776"/>
            <a:ext cx="1160302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>
                <a:ln w="9525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•	развитие и </a:t>
            </a:r>
            <a:r>
              <a:rPr lang="ru-RU" sz="2800" b="1" dirty="0" smtClean="0">
                <a:ln w="9525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поддержка </a:t>
            </a:r>
            <a:r>
              <a:rPr lang="ru-RU" sz="2800" b="1" dirty="0">
                <a:ln w="9525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социально полезных молодежных инициатив и форм молодежных объединений, способствующих развитию творческого потенциала и личности в целом;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5371" y="3214500"/>
            <a:ext cx="1141400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>
                <a:ln w="9525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•	содействие в реализации программы по развитию молодежной политики городского поселения Пойковский;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96854" y="4032421"/>
            <a:ext cx="1163507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>
                <a:ln w="9525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•	осуществление межведомственного взаимодействия между учреждениями культуры, </a:t>
            </a:r>
            <a:r>
              <a:rPr lang="ru-RU" sz="2800" b="1" dirty="0" smtClean="0">
                <a:ln w="9525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спорта и образования;</a:t>
            </a:r>
            <a:endParaRPr lang="ru-RU" sz="2800" b="1" dirty="0">
              <a:ln w="9525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5405" y="4997290"/>
            <a:ext cx="1160302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 smtClean="0">
                <a:ln w="9525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•</a:t>
            </a:r>
            <a:r>
              <a:rPr lang="ru-RU" sz="2800" b="1" dirty="0">
                <a:ln w="9525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</a:t>
            </a:r>
            <a:r>
              <a:rPr lang="ru-RU" sz="2800" b="1" dirty="0" smtClean="0">
                <a:ln w="9525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организация </a:t>
            </a:r>
            <a:r>
              <a:rPr lang="ru-RU" sz="2800" b="1" dirty="0">
                <a:ln w="9525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современных сфер досуга для жителей поселения с упором на пропаганду здорового образа жизни;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5405" y="5951397"/>
            <a:ext cx="116030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dirty="0">
                <a:ln w="9525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•	создание условий для возрождения и развития базы </a:t>
            </a:r>
            <a:r>
              <a:rPr lang="ru-RU" sz="2800" b="1" dirty="0" smtClean="0">
                <a:ln w="9525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туризма.</a:t>
            </a:r>
            <a:endParaRPr lang="ru-RU" sz="2800" b="1" dirty="0">
              <a:ln w="9525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Новая запись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09" y="6402860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7352" y="504027"/>
            <a:ext cx="113020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 w="9525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•	</a:t>
            </a:r>
            <a:r>
              <a:rPr lang="ru-RU" sz="2800" b="1" dirty="0" smtClean="0">
                <a:ln w="9525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жители</a:t>
            </a:r>
            <a:r>
              <a:rPr lang="ru-RU" dirty="0" smtClean="0"/>
              <a:t> </a:t>
            </a:r>
            <a:r>
              <a:rPr lang="ru-RU" sz="2800" b="1" dirty="0">
                <a:ln w="9525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реализуют  возможность выступать с инициативой по включению объектов в программы формирования городской среды , для выстраивания эффективной системы благоустройства </a:t>
            </a:r>
            <a:r>
              <a:rPr lang="ru-RU" sz="2800" b="1" dirty="0" smtClean="0">
                <a:ln w="9525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поселения;</a:t>
            </a:r>
            <a:endParaRPr lang="ru-RU" sz="2800" b="1" dirty="0">
              <a:ln w="9525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354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4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7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4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85750" y="641075"/>
            <a:ext cx="11715750" cy="57940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Эффективное  использование  здания  бывшего МК </a:t>
            </a:r>
            <a:r>
              <a:rPr lang="ru-RU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«Югра» и благоустройство прилегающей территории</a:t>
            </a:r>
            <a:r>
              <a:rPr lang="ru-RU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</a:t>
            </a:r>
            <a:r>
              <a:rPr lang="ru-RU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положительно отразится на процессах </a:t>
            </a:r>
            <a:r>
              <a:rPr lang="ru-RU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социально - экономического</a:t>
            </a:r>
            <a:r>
              <a:rPr lang="ru-RU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общественного и культурного развития поселения. </a:t>
            </a:r>
            <a:r>
              <a:rPr lang="ru-RU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</a:t>
            </a:r>
            <a:br>
              <a:rPr lang="ru-RU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Отсутствие </a:t>
            </a:r>
            <a:r>
              <a:rPr lang="ru-RU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аналогичных объектов в муниципальном образовании Пойковский, будет отличным преимуществом для организации данного комплекса. </a:t>
            </a:r>
          </a:p>
        </p:txBody>
      </p:sp>
      <p:pic>
        <p:nvPicPr>
          <p:cNvPr id="2" name="Новая запись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050" y="6649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1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2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Новая запись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53200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1319" y="1020844"/>
            <a:ext cx="11498617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6000" b="1" dirty="0"/>
              <a:t>гп. Пойковский</a:t>
            </a:r>
          </a:p>
          <a:p>
            <a:pPr algn="just"/>
            <a:r>
              <a:rPr lang="ru-RU" dirty="0" smtClean="0"/>
              <a:t>	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Поселок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городского типа Пойковский входит в состав муниципального образования Нефтеюганский район. Пойковский (Мушкино) образован 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1967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2017 год для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Пойковского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Юбилейный - 50 лет.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Площадь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занимаемой         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территории – 8 592 Га. Численность населения 26 418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человек.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 общего числа населения дети до 13 лет – 5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712,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молодежь с 14 до 30 лет – 5 262, трудоспособное население -17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141.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 последние три года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наблюдается увеличение рождаемости, нет безработицы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увеличение среднемесячной номинальной начисленной заработной платы говорят о достойном уровне жизни населения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None/>
            </a:pP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175554"/>
            <a:ext cx="3657600" cy="2057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02" y="4175554"/>
            <a:ext cx="3657600" cy="208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9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85">
        <p14:reveal/>
      </p:transition>
    </mc:Choice>
    <mc:Fallback xmlns="">
      <p:transition spd="slow" advTm="207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2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Новая запись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53200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9600" y="1671407"/>
            <a:ext cx="61133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сентябре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2016 года Совет Молодежи при Главе г.п. Пойковский вышел с предложением создания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Центра молодежных инициатив. Были предложены зарисовки и эскизы будущего проекта. Прошло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анкетирование,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также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обсуждения данной инициативы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 общественностью городского поселения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Пойковский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итогам проведения всех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вышеперечисленных мероприятий приоритетный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проект «Создание центра молодежных инициатив» был единогласно одобрен, в связи с чем было принято решение об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проекте «Формирование комфортной городской среды», который в корне отличается от всех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предыдущих реализуемых проектов,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так как одним из ключевых факторов будущего успеха является вовлечение  граждан в принятии решений по знаковым объектам благоустройства.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11611" y="444844"/>
            <a:ext cx="5140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граждан в выборе приоритетного проекта благоустройства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730" y="3933565"/>
            <a:ext cx="3958281" cy="26196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730" y="1191557"/>
            <a:ext cx="3958281" cy="26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2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85">
        <p14:reveal/>
      </p:transition>
    </mc:Choice>
    <mc:Fallback xmlns="">
      <p:transition spd="slow" advTm="207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" r="3277"/>
          <a:stretch/>
        </p:blipFill>
        <p:spPr>
          <a:xfrm>
            <a:off x="-160638" y="81181"/>
            <a:ext cx="12178145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92412" y="4069845"/>
            <a:ext cx="507674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Веревочный парк </a:t>
            </a:r>
            <a:r>
              <a:rPr lang="en-US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&gt;</a:t>
            </a:r>
            <a:endParaRPr lang="ru-RU" sz="4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77458" y="5415653"/>
            <a:ext cx="546352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Пейнтбольное поле</a:t>
            </a:r>
            <a:r>
              <a:rPr lang="en-US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&gt;</a:t>
            </a:r>
            <a:endParaRPr lang="ru-RU" sz="4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70847" y="2975654"/>
            <a:ext cx="398305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Здание ЦМИ </a:t>
            </a:r>
            <a:r>
              <a:rPr lang="en-US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&gt;</a:t>
            </a:r>
            <a:endParaRPr lang="ru-RU" sz="4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94095" y="1792238"/>
            <a:ext cx="650213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Зона семейного</a:t>
            </a:r>
            <a:r>
              <a:rPr lang="en-US" sz="4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отдыха</a:t>
            </a:r>
            <a:r>
              <a:rPr lang="ru-RU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&gt;</a:t>
            </a:r>
            <a:endParaRPr lang="ru-RU" sz="44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43318" y="4742749"/>
            <a:ext cx="475401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&lt;</a:t>
            </a:r>
            <a:r>
              <a:rPr lang="ru-RU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Свадебная зона</a:t>
            </a:r>
            <a:endParaRPr lang="ru-RU" sz="4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Новая запись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7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923">
        <p14:reveal/>
      </p:transition>
    </mc:Choice>
    <mc:Fallback xmlns="">
      <p:transition spd="slow" advClick="0" advTm="219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10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1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1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15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1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2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4800" y="426039"/>
            <a:ext cx="1155820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</a:t>
            </a:r>
            <a:endParaRPr lang="ru-RU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Новая запись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641757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00" y="109385"/>
            <a:ext cx="3927296" cy="2782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496471"/>
            <a:ext cx="7187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	Веревочный парк – это мобильная конструкция на 10 опорах с непрерывной линией страховки, со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скалодромом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 тремя маршрутами разного уровня сложности. Это возможность провести время не только весело, но и с пользой для здоровья. Веревочный парк является одной из современных сфер досуга для всей семьи с упором на пропаганду здорового образа жизни.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67823" y="3166540"/>
            <a:ext cx="6841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Перечень мероприятий по устройству веревочного парка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252422"/>
              </p:ext>
            </p:extLst>
          </p:nvPr>
        </p:nvGraphicFramePr>
        <p:xfrm>
          <a:off x="2096100" y="3620531"/>
          <a:ext cx="7975600" cy="2875168"/>
        </p:xfrm>
        <a:graphic>
          <a:graphicData uri="http://schemas.openxmlformats.org/drawingml/2006/table">
            <a:tbl>
              <a:tblPr/>
              <a:tblGrid>
                <a:gridCol w="447319"/>
                <a:gridCol w="2360321"/>
                <a:gridCol w="1703619"/>
                <a:gridCol w="2030383"/>
                <a:gridCol w="1433958"/>
              </a:tblGrid>
              <a:tr h="6917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№ п/п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Наименование мероприятия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стоимость работ, тыс.руб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Наличие локально-сметного расчета</a:t>
                      </a:r>
                      <a:r>
                        <a:rPr lang="ru-RU" sz="1300" b="1" i="0" u="none" strike="noStrike" dirty="0" smtClean="0">
                          <a:effectLst/>
                          <a:latin typeface="Arial" panose="020B0604020202020204" pitchFamily="34" charset="0"/>
                        </a:rPr>
                        <a:t>, коммерческие </a:t>
                      </a:r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предложения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effectLst/>
                          <a:latin typeface="Arial" panose="020B0604020202020204" pitchFamily="34" charset="0"/>
                        </a:rPr>
                        <a:t>Сроки реализации мероприятия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201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>
                          <a:effectLst/>
                          <a:latin typeface="Arial" panose="020B0604020202020204" pitchFamily="34" charset="0"/>
                        </a:rPr>
                        <a:t>1.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Зона территории ЦМИ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75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>
                          <a:effectLst/>
                          <a:latin typeface="Arial" panose="020B0604020202020204" pitchFamily="34" charset="0"/>
                        </a:rPr>
                        <a:t>1.1.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i="0" u="none" strike="noStrike">
                          <a:effectLst/>
                          <a:latin typeface="Arial" panose="020B0604020202020204" pitchFamily="34" charset="0"/>
                        </a:rPr>
                        <a:t>Устройство веревочного парка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5516,80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790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Планировка территории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Приложение № 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12.03.2017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208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Выполнение работ по устройству обзорной семейной экспозиции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3000,00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Приложение №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20.04.2017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208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Выполнение работ по устройству обзорной лазательной экспозиции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2016,80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Приложение № 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20.04.2017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564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36">
        <p14:reveal/>
      </p:transition>
    </mc:Choice>
    <mc:Fallback xmlns="">
      <p:transition spd="slow" advTm="24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7" dur="23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1.66667E-6 4.81481E-6 L -0.26328 -0.23658 " pathEditMode="relative" rAng="0" ptsTypes="AA">
                                      <p:cBhvr>
                                        <p:cTn id="19" dur="2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4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2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2" y="271341"/>
            <a:ext cx="4902199" cy="296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Новая запись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30" y="6472517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71751" y="1078967"/>
            <a:ext cx="59065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в пейнтбол может служить альтернативным видом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экстремального отдыха, а также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может быть использована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как нетрадиционный вид спорта с элементами военно-патриотического воспитания и отвлечения подростков от улицы.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83709" y="3657600"/>
            <a:ext cx="708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Перечень мероприятий по устройству пейнтбольного поля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006775"/>
              </p:ext>
            </p:extLst>
          </p:nvPr>
        </p:nvGraphicFramePr>
        <p:xfrm>
          <a:off x="1025611" y="4325632"/>
          <a:ext cx="10219037" cy="2136472"/>
        </p:xfrm>
        <a:graphic>
          <a:graphicData uri="http://schemas.openxmlformats.org/drawingml/2006/table">
            <a:tbl>
              <a:tblPr/>
              <a:tblGrid>
                <a:gridCol w="795201"/>
                <a:gridCol w="2957121"/>
                <a:gridCol w="2134374"/>
                <a:gridCol w="2543760"/>
                <a:gridCol w="1788581"/>
              </a:tblGrid>
              <a:tr h="3695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№ п/п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Наименование мероприятия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стоимость работ, тыс.руб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Наличие локально-сметного расчета,коммерческие предложения 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Сроки реализации мероприятия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966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>
                          <a:effectLst/>
                          <a:latin typeface="Arial" panose="020B0604020202020204" pitchFamily="34" charset="0"/>
                        </a:rPr>
                        <a:t>1.2.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i="0" u="none" strike="noStrike" dirty="0">
                          <a:effectLst/>
                          <a:latin typeface="Arial" panose="020B0604020202020204" pitchFamily="34" charset="0"/>
                        </a:rPr>
                        <a:t>Устройство пейнтбольного поля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effectLst/>
                          <a:latin typeface="Arial" panose="020B0604020202020204" pitchFamily="34" charset="0"/>
                        </a:rPr>
                        <a:t>1450,00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84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Планировка территории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450,00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Приложение № 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12.03.2017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874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Выполнение работ по устройству пейнтбольного поля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Arial" panose="020B0604020202020204" pitchFamily="34" charset="0"/>
                        </a:rPr>
                        <a:t>1000,00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Arial" panose="020B0604020202020204" pitchFamily="34" charset="0"/>
                        </a:rPr>
                        <a:t>Приложение № 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31.05.2017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753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91">
        <p14:reveal/>
      </p:transition>
    </mc:Choice>
    <mc:Fallback xmlns="">
      <p:transition spd="slow" advTm="592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Scale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-1.66667E-6 1.48148E-6 L -0.28528 -0.23264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71" y="-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2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44" y="2726236"/>
            <a:ext cx="4917989" cy="3052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394" y="2726236"/>
            <a:ext cx="5050279" cy="3052605"/>
          </a:xfrm>
          <a:prstGeom prst="rect">
            <a:avLst/>
          </a:prstGeom>
        </p:spPr>
      </p:pic>
      <p:pic>
        <p:nvPicPr>
          <p:cNvPr id="4" name="Новая запись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156" y="65532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6707" y="1112108"/>
            <a:ext cx="9662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первом этаже здания ЦМИ планируется организовать кабинет для занятий детей, молодежи и молодых семей со всем нужным оборудованием и мебелью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63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25">
        <p14:reveal/>
      </p:transition>
    </mc:Choice>
    <mc:Fallback xmlns="">
      <p:transition spd="slow" advTm="180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2.5E-6 2.59259E-6 L -0.30586 -0.2301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-1150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2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36" y="317500"/>
            <a:ext cx="5083262" cy="3738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Новая запись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69184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1030" y="4522016"/>
            <a:ext cx="10720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	В планах обустроить помещение для проведения инструктажей и работы инструкторов, а так же хранения оборудования и снаряжения для веревочного парка и пейнтбольного парка.</a:t>
            </a:r>
          </a:p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	Большое помещение на первом этаже здания будет обустроено для выставочного зала, где планируется проводить фотовыставки и выставки работ детей, молодежи и жителей поселения в целом.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317501"/>
            <a:ext cx="4897798" cy="3738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446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5">
        <p14:reveal/>
      </p:transition>
    </mc:Choice>
    <mc:Fallback xmlns="">
      <p:transition spd="slow" advTm="100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2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1" dur="18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animMotion origin="layout" path="M -2.70833E-6 0 L -0.31067 -0.23588 " pathEditMode="relative" rAng="0" ptsTypes="AA">
                                      <p:cBhvr>
                                        <p:cTn id="1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1180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8" dur="19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2.08333E-6 0 L -0.31432 -0.2375 " pathEditMode="relative" rAng="0" ptsTypes="AA">
                                      <p:cBhvr>
                                        <p:cTn id="20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-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2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 t="2414" r="4714" b="2297"/>
          <a:stretch/>
        </p:blipFill>
        <p:spPr>
          <a:xfrm>
            <a:off x="1847334" y="450475"/>
            <a:ext cx="9106930" cy="4452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Новая запись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553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3299" y="5352579"/>
            <a:ext cx="1079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	В планах организация проката лодок и катамаранов, а на маяке снова загорится огонек. Сцена на воде подлежит реставрации, на ней будет устроено освещение.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12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85">
        <p14:reveal/>
      </p:transition>
    </mc:Choice>
    <mc:Fallback xmlns="">
      <p:transition spd="slow" advTm="207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6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Scale>
                                      <p:cBhvr>
                                        <p:cTn id="11" dur="55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2400"/>
                                  </p:stCondLst>
                                  <p:childTnLst>
                                    <p:animMotion origin="layout" path="M 0 2.22222E-6 L -0.24701 -0.22616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-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611</Words>
  <Application>Microsoft Office PowerPoint</Application>
  <PresentationFormat>Произвольный</PresentationFormat>
  <Paragraphs>203</Paragraphs>
  <Slides>16</Slides>
  <Notes>0</Notes>
  <HiddenSlides>0</HiddenSlides>
  <MMClips>15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cktex</dc:creator>
  <cp:lastModifiedBy>Аркадий Николаевич</cp:lastModifiedBy>
  <cp:revision>105</cp:revision>
  <dcterms:created xsi:type="dcterms:W3CDTF">2017-02-14T04:41:37Z</dcterms:created>
  <dcterms:modified xsi:type="dcterms:W3CDTF">2017-03-20T03:01:22Z</dcterms:modified>
</cp:coreProperties>
</file>