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2" r:id="rId3"/>
    <p:sldId id="261" r:id="rId4"/>
    <p:sldId id="278" r:id="rId5"/>
    <p:sldId id="259" r:id="rId6"/>
    <p:sldId id="281" r:id="rId7"/>
    <p:sldId id="280" r:id="rId8"/>
    <p:sldId id="264" r:id="rId9"/>
    <p:sldId id="285" r:id="rId10"/>
    <p:sldId id="284" r:id="rId11"/>
    <p:sldId id="279" r:id="rId12"/>
    <p:sldId id="270" r:id="rId13"/>
    <p:sldId id="271" r:id="rId14"/>
    <p:sldId id="276" r:id="rId15"/>
    <p:sldId id="277" r:id="rId1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A95"/>
    <a:srgbClr val="106C6E"/>
    <a:srgbClr val="159093"/>
    <a:srgbClr val="A1EFF1"/>
    <a:srgbClr val="24DCE0"/>
    <a:srgbClr val="24A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984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72415-7B27-4281-A37C-F750AED87E84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1E5F-F338-46E1-86A6-1A300CD3E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5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1E5F-F338-46E1-86A6-1A300CD3E0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997-BCDB-45B5-BE6C-C28DB27B14C3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C16E-62F3-43E7-B571-F4994494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997-BCDB-45B5-BE6C-C28DB27B14C3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C16E-62F3-43E7-B571-F4994494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997-BCDB-45B5-BE6C-C28DB27B14C3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C16E-62F3-43E7-B571-F4994494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997-BCDB-45B5-BE6C-C28DB27B14C3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C16E-62F3-43E7-B571-F4994494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997-BCDB-45B5-BE6C-C28DB27B14C3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C16E-62F3-43E7-B571-F4994494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997-BCDB-45B5-BE6C-C28DB27B14C3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C16E-62F3-43E7-B571-F4994494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997-BCDB-45B5-BE6C-C28DB27B14C3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C16E-62F3-43E7-B571-F4994494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997-BCDB-45B5-BE6C-C28DB27B14C3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C16E-62F3-43E7-B571-F4994494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997-BCDB-45B5-BE6C-C28DB27B14C3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C16E-62F3-43E7-B571-F4994494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997-BCDB-45B5-BE6C-C28DB27B14C3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C16E-62F3-43E7-B571-F4994494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997-BCDB-45B5-BE6C-C28DB27B14C3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C16E-62F3-43E7-B571-F49944940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1C997-BCDB-45B5-BE6C-C28DB27B14C3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C16E-62F3-43E7-B571-F49944940D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hyperlink" Target="http://us86.ru/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gif"/><Relationship Id="rId5" Type="http://schemas.openxmlformats.org/officeDocument/2006/relationships/image" Target="../media/image3.png"/><Relationship Id="rId10" Type="http://schemas.openxmlformats.org/officeDocument/2006/relationships/hyperlink" Target="http://admsurgut.ru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:\гб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9348"/>
            <a:ext cx="8568952" cy="34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8" y="321114"/>
            <a:ext cx="576064" cy="586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6269" y="49191"/>
            <a:ext cx="291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8285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1400" dirty="0" smtClean="0">
                <a:solidFill>
                  <a:srgbClr val="28285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РИ ПОДДЕРЖКЕ ПАРТНЕРОВ</a:t>
            </a:r>
            <a:endParaRPr lang="ru-RU" sz="1400" dirty="0">
              <a:solidFill>
                <a:srgbClr val="28285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84" y="409228"/>
            <a:ext cx="440063" cy="437150"/>
          </a:xfrm>
          <a:prstGeom prst="rect">
            <a:avLst/>
          </a:prstGeom>
        </p:spPr>
      </p:pic>
      <p:pic>
        <p:nvPicPr>
          <p:cNvPr id="11" name="Picture 4" descr="https://www.sngb.ru/uploaded/news/userfiles/Image/credit/partners/s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5354" y="387242"/>
            <a:ext cx="1384250" cy="454034"/>
          </a:xfrm>
          <a:prstGeom prst="rect">
            <a:avLst/>
          </a:prstGeom>
          <a:noFill/>
        </p:spPr>
      </p:pic>
      <p:pic>
        <p:nvPicPr>
          <p:cNvPr id="1026" name="Picture 2" descr="http://us86.ru/wp-content/themes/Vias/images/logo_u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395"/>
            <a:ext cx="575921" cy="5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ургутский государственный университет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45" y="409228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ерб г. Сургут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ерб г. Сургут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ерб г. Сургут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dmsurgut.ru/files/materials/m217951_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4458"/>
            <a:ext cx="360040" cy="43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по работе\57a80b0dbf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320" y="2"/>
            <a:ext cx="1398680" cy="6972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63588"/>
            <a:ext cx="39239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ИДЕАЛОГИЯ КОНКУРСА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49188"/>
            <a:ext cx="72008" cy="720080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841276"/>
            <a:ext cx="3995936" cy="648072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48064" y="841276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Для развития общественных пространств не приемлемо:</a:t>
            </a:r>
            <a:endParaRPr lang="ru-RU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1592128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Навязывание сверху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Общие (типовые) решения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Ограниченность доступа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Развитие одним игроком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Статичность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Одномерность</a:t>
            </a:r>
            <a:endParaRPr lang="ru-RU" sz="16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77738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213742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249746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285750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21754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357758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177738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213742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249746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64088" y="285750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64088" y="321754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64088" y="357758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C:\Users\User\Desktop\Зверева А.Н\Общественные пространства\нов презент\картинки2\quarter-Pryuit_Igou_house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41276"/>
            <a:ext cx="4661866" cy="28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4.pic4you.ru/y2016/04-19/41984/55812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b="5976"/>
          <a:stretch/>
        </p:blipFill>
        <p:spPr bwMode="auto">
          <a:xfrm>
            <a:off x="35496" y="3781715"/>
            <a:ext cx="2869332" cy="18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spravim-vmeste-rzn.ru/files/problems/thumb800/img_20150318_1843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9" r="18415"/>
          <a:stretch/>
        </p:blipFill>
        <p:spPr bwMode="auto">
          <a:xfrm>
            <a:off x="2987823" y="3793604"/>
            <a:ext cx="1709539" cy="18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Masterstaya\Desktop\unname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3504"/>
            <a:ext cx="5828322" cy="526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Анна\Desktop\по работе\57a80b0dbf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320" y="2"/>
            <a:ext cx="1398680" cy="6972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63588"/>
            <a:ext cx="39239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ИДЕАЛОГИЯ КОНКУРСА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49188"/>
            <a:ext cx="72008" cy="720080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841276"/>
            <a:ext cx="3131840" cy="648072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841277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Вызовы при создании общественных пространств</a:t>
            </a:r>
            <a:endParaRPr lang="ru-RU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0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по работе\57a80b0dbf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5320" y="2"/>
            <a:ext cx="1398680" cy="6972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63588"/>
            <a:ext cx="74888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РЕКОМЕНДУЕМЫЕ ТРЕБОВАНИЯ К КОНКУРСНЫМ РАБОТАМ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49188"/>
            <a:ext cx="72008" cy="720080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19872" y="841276"/>
            <a:ext cx="56166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Calibri" pitchFamily="34" charset="0"/>
              </a:rPr>
              <a:t>ВИЗУАЛИЗАЦИЯ СИТУАЦИОННОГО ПОЛОЖЕНИЯ ГОРОДА, ЕГО СИЛЬНЫХ И СЛАБЫХ СТОРОН, ВОЗМОЖНОСТЕЙ И УГРОЗ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692305"/>
            <a:ext cx="56166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Calibri" pitchFamily="34" charset="0"/>
              </a:rPr>
              <a:t>ВИЗУАЛИЗАЦИЯ </a:t>
            </a:r>
            <a:r>
              <a:rPr lang="ru-RU" sz="1600" dirty="0" smtClean="0"/>
              <a:t>«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Calibri" pitchFamily="34" charset="0"/>
              </a:rPr>
              <a:t>ОБЩЕСТВЕННОГО ПРОСТРАНСТВА ГОРОДА БУДУЩЕГО – ЮГРЫ - 2050», КЛЮЧЕВОЙ ИДЕИ РАЗВИТИЯ ОБЩЕСТВЕННОГО ПРОСТРАНСТВА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2529089"/>
            <a:ext cx="56166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Calibri" pitchFamily="34" charset="0"/>
              </a:rPr>
              <a:t>ВИЗУАЛИЗАЦИЯ НАПРАВЛЕНИЙ ГОРОДСКОГО РАЗВИТИЯ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Calibri" pitchFamily="34" charset="0"/>
              </a:rPr>
              <a:t>СТРАТЕГИЯ ЛОКАЛЬНЫХ СООБЩЕСТВ; ПРОСТРАНСТВЕННАЯ СТРАТЕГИЯ; СТРАТЕГИЯ СОЦИАЛЬНО-ЭКОНОМИЧЕСКОГО РОСТА; СТРАТЕГИЯ ФОРМИРОВАНИЯ ЦЕНТРОВ ПРИТЯЖЕНИЯ; ТРАНСПОРТНАЯ СТРАТЕГИЯ; ЭКОЛОГИЧЕСКАЯ СТРАТЕГИЯ; СТАРТЕГИЯ ОБЩЕСТВЕННОГО ПРОСТРАНСТВА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4834235"/>
            <a:ext cx="42127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Calibri" pitchFamily="34" charset="0"/>
              </a:rPr>
              <a:t>НЕ БОЛЕЕ 30 СЛАЙДОВ. ПРЕЗЕНТАЦИОННЫЙ ФОРМАТ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Calibri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75856" y="985292"/>
            <a:ext cx="0" cy="46085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5536" y="4657700"/>
            <a:ext cx="84969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913284"/>
            <a:ext cx="3131840" cy="648072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0" y="913284"/>
            <a:ext cx="31318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ДЕМОНСТРАЦИОННАЯ 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ЧАСТЬ (ФОРМАТ </a:t>
            </a:r>
            <a:r>
              <a:rPr lang="en-US" sz="1700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PDF</a:t>
            </a: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.)</a:t>
            </a:r>
            <a:endParaRPr lang="ru-RU" sz="1700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801716"/>
            <a:ext cx="3131840" cy="648072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4801716"/>
            <a:ext cx="31318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ПОЯСНИТЕЛЬНАЯ ЗАПИСКА (ФОРМАТ </a:t>
            </a: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PDF.)</a:t>
            </a:r>
            <a:endParaRPr lang="ru-RU" sz="1700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84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по работе\57a80b0dbf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5320" y="2"/>
            <a:ext cx="1398680" cy="6972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63588"/>
            <a:ext cx="74888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ЭТАПЫ И СРОКИ КОНКУРСА</a:t>
            </a:r>
            <a:endParaRPr lang="ru-RU" sz="23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49188"/>
            <a:ext cx="72008" cy="720080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99965"/>
              </p:ext>
            </p:extLst>
          </p:nvPr>
        </p:nvGraphicFramePr>
        <p:xfrm>
          <a:off x="100075" y="769267"/>
          <a:ext cx="9068978" cy="4725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195"/>
                <a:gridCol w="7056783"/>
              </a:tblGrid>
              <a:tr h="339930"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«22 июня 2017 года</a:t>
                      </a:r>
                      <a:endParaRPr lang="ru-RU" sz="15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Старт (объявление) Конкурса</a:t>
                      </a:r>
                      <a:endParaRPr lang="ru-RU" sz="1500" b="0" kern="1200" dirty="0">
                        <a:solidFill>
                          <a:schemeClr val="accent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930"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до «03» июля 2017 года</a:t>
                      </a:r>
                      <a:endParaRPr lang="ru-RU" sz="15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Прием и регистрация</a:t>
                      </a:r>
                      <a:r>
                        <a:rPr lang="ru-RU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Заявок </a:t>
                      </a:r>
                      <a:r>
                        <a:rPr lang="ru-RU" sz="15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соорганизатором</a:t>
                      </a:r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конкурса (Муниципальным образованием)</a:t>
                      </a:r>
                      <a:endParaRPr lang="ru-RU" sz="15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до «01» августа 2017 года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Прием Конкурсных работ </a:t>
                      </a:r>
                      <a:r>
                        <a:rPr lang="ru-RU" sz="15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соорганизатором</a:t>
                      </a:r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конкурса (Муниципальным</a:t>
                      </a:r>
                      <a:r>
                        <a:rPr lang="ru-RU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образованием</a:t>
                      </a:r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5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756"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до «03» августа 2017 года</a:t>
                      </a:r>
                      <a:endParaRPr lang="ru-RU" sz="15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Оценка конкурсных работ, оформление Рейтинга конкурсных работ и определение финалистов (Муниципальным образованием).</a:t>
                      </a:r>
                      <a:endParaRPr lang="ru-RU" sz="15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02"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до «04» августа 2017 года</a:t>
                      </a:r>
                      <a:endParaRPr lang="ru-RU" sz="15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Прием Организатором конкурса от муниципальных образований работ финалистов.</a:t>
                      </a:r>
                      <a:endParaRPr lang="ru-RU" sz="15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5636"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 «04» августа 2017 года до «08» августа 2017 года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Запуск онлайн голосования по номинации «Гражданин», «Ребенок». </a:t>
                      </a:r>
                    </a:p>
                  </a:txBody>
                  <a:tcPr>
                    <a:lnL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2144"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до «09» августа 2017 года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Оформление Рейтинга работ финалистов и определение Победителя в номинации «Гражданин», «Ребенок».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Оценка Организатором конкурса Конкурсных работ и определение победителя по номинации «Профессионал»</a:t>
                      </a:r>
                    </a:p>
                  </a:txBody>
                  <a:tcPr>
                    <a:lnL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0155">
                <a:tc>
                  <a:txBody>
                    <a:bodyPr/>
                    <a:lstStyle/>
                    <a:p>
                      <a:r>
                        <a:rPr lang="ru-RU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«10» августа 2017 года</a:t>
                      </a:r>
                      <a:endParaRPr lang="ru-RU" sz="15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Публичная презентация работ Победителей, церемония награждения Победителей в городе Сургуте.</a:t>
                      </a:r>
                      <a:endParaRPr lang="ru-RU" sz="15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1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24932"/>
              </p:ext>
            </p:extLst>
          </p:nvPr>
        </p:nvGraphicFramePr>
        <p:xfrm>
          <a:off x="107504" y="864095"/>
          <a:ext cx="8928992" cy="48017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10591"/>
                <a:gridCol w="4518401"/>
              </a:tblGrid>
              <a:tr h="83477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МОСКОВСКИЙ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УРБАНИСТИЧЕСКИЙ ФОРУМ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HTTP://MOSURBANFORUM.RU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4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МЕЖДУНАРОДНЫЙ ГРАДОСТРОИТЕЛЬНЫЙ ФОРУМ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URBAN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БАЙРАМ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HTTP://URBANBAIRAM.RU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0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ИНСТИТУТ «СТРЕЛКА»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HTTP://WWW.STRELKAINSTITUTE.COM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9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СТРАТЕГИЧЕСКИЙ МАСТЕР-ПЛАН ПЕРМИ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HTTP://PERMGENPLAN.RU/PREOBRAZOVANIE-GORODA/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6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АНАТОЛИЙ ЮНИЦКИЙ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ПРОЕКТ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«SKYWAY»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8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ЖАК ФРЕСКО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ПРОЕКТ «ВЕНЕРА»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C:\Users\Анна\Desktop\по работе\57a80b0dbf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5320" y="2"/>
            <a:ext cx="1398680" cy="6972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04" y="163588"/>
            <a:ext cx="74888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РЕКОМЕНДУЕМЫЕ </a:t>
            </a:r>
            <a:r>
              <a:rPr lang="ru-RU" sz="23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ИСТОЧНИКИ</a:t>
            </a:r>
            <a:endParaRPr lang="ru-RU" sz="23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49188"/>
            <a:ext cx="72008" cy="720080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по работе\57a80b0dbf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5320" y="2"/>
            <a:ext cx="1398680" cy="6972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63588"/>
            <a:ext cx="74888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ОРГАНИЗАТОРЫ И ПАРТНЕРЫ</a:t>
            </a:r>
            <a:endParaRPr lang="ru-RU" sz="23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49188"/>
            <a:ext cx="72008" cy="720080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71699" y="1201316"/>
            <a:ext cx="2700301" cy="108012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Calibri" pitchFamily="34" charset="0"/>
              </a:rPr>
              <a:t>ОРГАНИЗАТОР КОНКУРСА </a:t>
            </a:r>
          </a:p>
          <a:p>
            <a:pPr marL="0" indent="0">
              <a:buFont typeface="Wingdings"/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Calibri" pitchFamily="34" charset="0"/>
              </a:rPr>
              <a:t>ПРАВИТЕЛЬСТВО ХМАО-ЮГРЫ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90" y="1124745"/>
            <a:ext cx="831217" cy="945998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871699" y="2569468"/>
            <a:ext cx="2700301" cy="108012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Calibri" pitchFamily="34" charset="0"/>
              </a:rPr>
              <a:t>ПАРТНЕР КОНКУРСА </a:t>
            </a:r>
          </a:p>
          <a:p>
            <a:pPr marL="0" indent="0">
              <a:buFont typeface="Wingdings"/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Calibri" pitchFamily="34" charset="0"/>
              </a:rPr>
              <a:t>СБЕРБАНК РОССИИ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13"/>
          <a:stretch/>
        </p:blipFill>
        <p:spPr>
          <a:xfrm>
            <a:off x="516690" y="2485096"/>
            <a:ext cx="872378" cy="1017182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355976" y="1057300"/>
            <a:ext cx="0" cy="45365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5536" y="2209428"/>
            <a:ext cx="81696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5536" y="3577580"/>
            <a:ext cx="81696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5536" y="4657700"/>
            <a:ext cx="81696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223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5612"/>
            <a:ext cx="17526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1871699" y="3649588"/>
            <a:ext cx="2700301" cy="108012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Calibri" pitchFamily="34" charset="0"/>
              </a:rPr>
              <a:t>ПАРТНЕР КОНКУРСА </a:t>
            </a:r>
          </a:p>
          <a:p>
            <a:pPr marL="0" indent="0">
              <a:buFont typeface="Wingdings"/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Calibri" pitchFamily="34" charset="0"/>
              </a:rPr>
              <a:t>ООО «ССТ»</a:t>
            </a:r>
          </a:p>
        </p:txBody>
      </p:sp>
    </p:spTree>
    <p:extLst>
      <p:ext uri="{BB962C8B-B14F-4D97-AF65-F5344CB8AC3E}">
        <p14:creationId xmlns:p14="http://schemas.microsoft.com/office/powerpoint/2010/main" val="22364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Зверева А.Н\Общественные пространства\нов презент\картинки2\tumblr_obnopep32E1rml4nao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0" b="26107"/>
          <a:stretch/>
        </p:blipFill>
        <p:spPr bwMode="auto">
          <a:xfrm>
            <a:off x="4523274" y="985292"/>
            <a:ext cx="451322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на\Desktop\по работе\57a80b0dbf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320" y="2"/>
            <a:ext cx="1398680" cy="6972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04" y="163588"/>
            <a:ext cx="68407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ЦЕЛЬ КОНКУРСА</a:t>
            </a:r>
            <a:endParaRPr lang="ru-RU" sz="23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49188"/>
            <a:ext cx="72008" cy="720080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92249"/>
            <a:ext cx="4427984" cy="1077219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92250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Повысить стандарты городской среды муниципальных образований Ханты-Мансийского автономного округа – Югры через создание комфортных общественных пространств.</a:t>
            </a:r>
            <a:endParaRPr lang="ru-RU" sz="1600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6" name="Picture 4" descr="National Mall Winning Design Proposal for Sylvan Theater / Weiss/Manfredi + OLIN,Woodland Walks - Courtesy of Weiss/Manfredi + OLIN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r="11335"/>
          <a:stretch/>
        </p:blipFill>
        <p:spPr bwMode="auto">
          <a:xfrm>
            <a:off x="84584" y="3087112"/>
            <a:ext cx="4343400" cy="257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по работе\57a80b0dbf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5320" y="2"/>
            <a:ext cx="1398680" cy="6972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63588"/>
            <a:ext cx="39239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ИДЕАЛОГИЯ КОНКУРСА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49188"/>
            <a:ext cx="72008" cy="720080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841276"/>
            <a:ext cx="3131840" cy="648072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12160" y="976000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Функции современного города</a:t>
            </a:r>
            <a:endParaRPr lang="ru-RU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93404"/>
            <a:ext cx="468052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:\по работе\картинки\7e49a0bfd3ebe1221399f6fd02ab74d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2874" y="841276"/>
            <a:ext cx="351101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561356"/>
            <a:ext cx="5836171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Анна\Desktop\по работе\57a80b0dbf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320" y="2"/>
            <a:ext cx="1398680" cy="6972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04" y="163588"/>
            <a:ext cx="39239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ИДЕАЛОГИЯ КОНКУРСА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841276"/>
            <a:ext cx="3131840" cy="648072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49188"/>
            <a:ext cx="72008" cy="720080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12160" y="976000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Опции современного города</a:t>
            </a:r>
            <a:endParaRPr lang="ru-RU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1" name="Picture 3" descr="C:\Users\User\Desktop\Зверева А.Н\Общественные пространства\нов презент\картинки\acb479a293f2cad2f7ed4aa268508e6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42" y="769268"/>
            <a:ext cx="3144306" cy="48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по работе\57a80b0dbf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5320" y="2"/>
            <a:ext cx="1398680" cy="6972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04" y="163588"/>
            <a:ext cx="39239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ИДЕАЛОГИЯ КОНКУРСА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49188"/>
            <a:ext cx="72008" cy="720080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841276"/>
            <a:ext cx="3131840" cy="648072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976000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Общественные пространства</a:t>
            </a:r>
            <a:endParaRPr lang="ru-RU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993404"/>
            <a:ext cx="3456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Общественные пространства формируют облик города. От их внешнего облика, </a:t>
            </a:r>
            <a:r>
              <a:rPr lang="ru-RU" sz="16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сомасштабности</a:t>
            </a:r>
            <a:r>
              <a:rPr lang="ru-RU" sz="1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человеку, от качества архитектуры и наполненности различными социальными практиками зависит образ города в целом. Распространенными общественными пространствами являются улицы, бульвары, набережные, площади, скверы и </a:t>
            </a: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парки. </a:t>
            </a:r>
            <a:endParaRPr lang="ru-RU" sz="16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719824"/>
            <a:ext cx="5004048" cy="499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верева А.Н\Общественные пространства\нов презент\картинки2\e5e18c04d7d6a2d60ea68d477a4205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32" y="951160"/>
            <a:ext cx="49911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нна\Desktop\по работе\57a80b0dbf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320" y="2"/>
            <a:ext cx="1398680" cy="6972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63588"/>
            <a:ext cx="39239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ИДЕАЛОГИЯ КОНКУРСА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49188"/>
            <a:ext cx="72008" cy="720080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2008" y="2137420"/>
            <a:ext cx="31318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Коммуникации</a:t>
            </a:r>
            <a:endParaRPr lang="ru-RU" sz="165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3145532"/>
            <a:ext cx="31318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Место отдыха и обновления</a:t>
            </a:r>
            <a:endParaRPr lang="ru-RU" sz="165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4216360"/>
            <a:ext cx="262778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Развитие традиций</a:t>
            </a:r>
            <a:endParaRPr lang="ru-RU" sz="165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841276"/>
            <a:ext cx="3131840" cy="648072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0" y="976000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Роль общественных пространств</a:t>
            </a:r>
            <a:endParaRPr lang="ru-RU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5498" y="2065412"/>
            <a:ext cx="45719" cy="50405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35498" y="4153644"/>
            <a:ext cx="45719" cy="50405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5498" y="3073524"/>
            <a:ext cx="45719" cy="50405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Зверева А.Н\Общественные пространства\нов презент\картинки\koncepcija_prostranstvennogo_razvitija_irkutska_576810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53283" r="2203" b="2688"/>
          <a:stretch/>
        </p:blipFill>
        <p:spPr bwMode="auto">
          <a:xfrm>
            <a:off x="-1" y="3909020"/>
            <a:ext cx="912172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Зверева А.Н\Общественные пространства\нов презент\картинки\koncepcija_prostranstvennogo_razvitija_irkutska_576810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5405" r="3732" b="50000"/>
          <a:stretch/>
        </p:blipFill>
        <p:spPr bwMode="auto">
          <a:xfrm>
            <a:off x="13111" y="1742900"/>
            <a:ext cx="9130889" cy="19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на\Desktop\по работе\57a80b0dbf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320" y="2"/>
            <a:ext cx="1398680" cy="6972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163588"/>
            <a:ext cx="39239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ИДЕАЛОГИЯ КОНКУРСА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49188"/>
            <a:ext cx="72008" cy="720080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841276"/>
            <a:ext cx="3131840" cy="648072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841277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Концепция развития общественных пространств</a:t>
            </a:r>
            <a:endParaRPr lang="ru-RU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0678" y="1489348"/>
            <a:ext cx="26484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Обеспеченность городскими функциями</a:t>
            </a:r>
            <a:endParaRPr lang="ru-RU" sz="12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1489348"/>
            <a:ext cx="1080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Население</a:t>
            </a:r>
            <a:endParaRPr lang="ru-RU" sz="12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489348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Количество объектов культурного наследия</a:t>
            </a:r>
            <a:endParaRPr lang="ru-RU" sz="12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76257" y="1489348"/>
            <a:ext cx="2448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Ландшафтно-визуальный потенциал</a:t>
            </a:r>
            <a:endParaRPr lang="ru-RU" sz="12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0678" y="3660621"/>
            <a:ext cx="26484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Доступность общественного транспорта</a:t>
            </a:r>
            <a:endParaRPr lang="ru-RU" sz="12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3660621"/>
            <a:ext cx="1080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Рабочие места</a:t>
            </a:r>
            <a:endParaRPr lang="ru-RU" sz="12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3660621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Качество благоустройства</a:t>
            </a:r>
            <a:endParaRPr lang="ru-RU" sz="12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64289" y="3660621"/>
            <a:ext cx="1800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Экологический индекс</a:t>
            </a:r>
            <a:endParaRPr lang="ru-RU" sz="12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4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69668"/>
            <a:ext cx="2988840" cy="112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Анна\Desktop\по работе\57a80b0dbf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320" y="2"/>
            <a:ext cx="1398680" cy="6972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63588"/>
            <a:ext cx="39239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ИДЕАЛОГИЯ КОНКУРСА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49188"/>
            <a:ext cx="72008" cy="720080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841276"/>
            <a:ext cx="3131840" cy="648072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841277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Принципы формирования общественных пространств</a:t>
            </a:r>
            <a:endParaRPr lang="ru-RU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9" y="1273325"/>
            <a:ext cx="2789957" cy="101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6" y="1417340"/>
            <a:ext cx="280831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564690"/>
            <a:ext cx="2952328" cy="79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324642"/>
            <a:ext cx="2664296" cy="96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 flipH="1">
            <a:off x="35498" y="1705373"/>
            <a:ext cx="45719" cy="50405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7504" y="1768088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Индивидуальность</a:t>
            </a:r>
            <a:endParaRPr lang="ru-RU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35498" y="3001516"/>
            <a:ext cx="45719" cy="50405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7504" y="3064232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Эффективность</a:t>
            </a:r>
            <a:endParaRPr lang="ru-RU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35498" y="3649589"/>
            <a:ext cx="45719" cy="50405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07504" y="3712304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Доступность</a:t>
            </a:r>
            <a:endParaRPr lang="ru-RU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35498" y="4945733"/>
            <a:ext cx="45719" cy="50405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07504" y="5008448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Экологичность</a:t>
            </a:r>
            <a:endParaRPr lang="ru-RU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433565"/>
            <a:ext cx="2391636" cy="10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3431169"/>
            <a:ext cx="2736304" cy="94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4461576"/>
            <a:ext cx="2448272" cy="10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 flipH="1">
            <a:off x="35498" y="4297660"/>
            <a:ext cx="45719" cy="50405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7504" y="4360376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Безопасность</a:t>
            </a:r>
            <a:endParaRPr lang="ru-RU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35498" y="2353445"/>
            <a:ext cx="45719" cy="50405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7504" y="2416160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Мультифункциональность</a:t>
            </a:r>
            <a:endParaRPr lang="ru-RU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по работе\57a80b0dbf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5320" y="2"/>
            <a:ext cx="1398680" cy="6972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63588"/>
            <a:ext cx="39239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ИДЕАЛОГИЯ КОНКУРСА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49188"/>
            <a:ext cx="72008" cy="720080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841276"/>
            <a:ext cx="3995936" cy="648072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48064" y="841276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 развитии общественных пространств применимо:</a:t>
            </a:r>
            <a:endParaRPr lang="ru-RU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1592128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Инициатива со стороны сообщества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Взгляд в будущее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Приоритет функциональности над формой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Отсутствие ограничений и дискриминаций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Акцент на создание центров притяжения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Гибкость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Осведомленность о культурных традициях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Чувствительность к контексту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Сотрудничество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Коммуникабельность</a:t>
            </a:r>
            <a:endParaRPr lang="ru-RU" sz="16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77738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213742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249746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285750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21754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357758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393762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429766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465770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5017740"/>
            <a:ext cx="144016" cy="144016"/>
          </a:xfrm>
          <a:prstGeom prst="rect">
            <a:avLst/>
          </a:prstGeom>
          <a:solidFill>
            <a:srgbClr val="159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177738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213742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249746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64088" y="285750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64088" y="321754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64088" y="357758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364088" y="393762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64088" y="429766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364088" y="465770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364088" y="5017740"/>
            <a:ext cx="144016" cy="144016"/>
          </a:xfrm>
          <a:prstGeom prst="rect">
            <a:avLst/>
          </a:prstGeom>
          <a:solidFill>
            <a:srgbClr val="10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User\Desktop\Зверева А.Н\Общественные пространства\нов презент\картинки2\9a948b0cea30b3fedf9f2c581e3929a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" b="3703"/>
          <a:stretch/>
        </p:blipFill>
        <p:spPr bwMode="auto">
          <a:xfrm>
            <a:off x="35496" y="841276"/>
            <a:ext cx="4608512" cy="48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503</Words>
  <Application>Microsoft Office PowerPoint</Application>
  <PresentationFormat>Экран (16:10)</PresentationFormat>
  <Paragraphs>101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Зверева Анна</dc:creator>
  <cp:lastModifiedBy>Анжелика Шевченко</cp:lastModifiedBy>
  <cp:revision>49</cp:revision>
  <dcterms:created xsi:type="dcterms:W3CDTF">2017-04-24T15:39:14Z</dcterms:created>
  <dcterms:modified xsi:type="dcterms:W3CDTF">2017-06-21T08:01:09Z</dcterms:modified>
</cp:coreProperties>
</file>