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8" r:id="rId3"/>
    <p:sldId id="319" r:id="rId4"/>
    <p:sldId id="320" r:id="rId5"/>
    <p:sldId id="321" r:id="rId6"/>
    <p:sldId id="322" r:id="rId7"/>
    <p:sldId id="259" r:id="rId8"/>
    <p:sldId id="324" r:id="rId9"/>
    <p:sldId id="323" r:id="rId10"/>
    <p:sldId id="325" r:id="rId11"/>
    <p:sldId id="328" r:id="rId12"/>
    <p:sldId id="329" r:id="rId13"/>
    <p:sldId id="331" r:id="rId14"/>
    <p:sldId id="334" r:id="rId15"/>
    <p:sldId id="327" r:id="rId16"/>
    <p:sldId id="305" r:id="rId17"/>
    <p:sldId id="262" r:id="rId18"/>
    <p:sldId id="335" r:id="rId19"/>
    <p:sldId id="336" r:id="rId20"/>
    <p:sldId id="337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141CC0"/>
    <a:srgbClr val="F818E8"/>
    <a:srgbClr val="2082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16" autoAdjust="0"/>
    <p:restoredTop sz="94660"/>
  </p:normalViewPr>
  <p:slideViewPr>
    <p:cSldViewPr>
      <p:cViewPr varScale="1">
        <p:scale>
          <a:sx n="106" d="100"/>
          <a:sy n="106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Население - 4882 чел.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- 4882 чел.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несовершеннолетних детей - 1085</c:v>
                </c:pt>
                <c:pt idx="1">
                  <c:v>молодежи - 1013</c:v>
                </c:pt>
                <c:pt idx="2">
                  <c:v>трудоспособного населения - 2804</c:v>
                </c:pt>
                <c:pt idx="3">
                  <c:v>лиц, с ограниченными возможностями - 165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1085</c:v>
                </c:pt>
                <c:pt idx="1">
                  <c:v>1013</c:v>
                </c:pt>
                <c:pt idx="2">
                  <c:v>2804</c:v>
                </c:pt>
                <c:pt idx="3">
                  <c:v>165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5822212653105866"/>
          <c:y val="0.60825848917322833"/>
          <c:w val="0.41257040135608064"/>
          <c:h val="0.36414698162729686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B66B24-C082-4F9C-B23F-7371F8A3771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C8E39E-4E34-482A-A27E-98160C49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C8E39E-4E34-482A-A27E-98160C49F1D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17139C-1DB3-4165-BBA3-701AFD8D459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CBB688-4BC4-403C-8551-A1CCC517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184A-C025-4517-BC78-CEE3FF8E1D3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1873-0F2A-4AA2-BC42-A3BF95E5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35C9-8BD8-44B5-AE9E-C0EADD022BB7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7359-051E-4481-B758-AA27F691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7018-516C-4FB2-9BA2-0EDC48F0A776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71579-9979-4E26-86BE-A0CAECF5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41FB5D-37C5-4EB4-B108-8730E77D287D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DACE57-7C3F-4F7F-978B-475F0B32A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DF87-0DB3-4C3C-BFE7-6EAEB383EE61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C7C-12A9-47DE-8580-48F605C6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31F67A-0058-47CC-AFC7-6520DA7A558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B9A776-8184-4672-ABF3-3C196FB13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DDE4-6272-4C97-B83F-DB032A96085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78AE-3443-4786-9753-67F79834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767254-AED1-4B8D-A223-1756970EA12C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C2224A-A072-4590-9168-48AC6F4A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A1349B-63D2-4A40-804F-D50D6945BD1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98E5A-8F40-4754-9B79-582BFD69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D62B36-0C76-49E3-9DA7-1EFA6900F03B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0B4FB7-0C7E-4515-8899-FD3571B30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B0F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AAEA701-A576-405F-AC5C-45341C38CC73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F30999A-1071-4399-B7CC-C3382157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B215~1\AppData\Local\Temp\Rar$DIa0.935\Безымянный.bmp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b="12500"/>
          <a:stretch>
            <a:fillRect/>
          </a:stretch>
        </p:blipFill>
        <p:spPr bwMode="ltGray">
          <a:xfrm>
            <a:off x="3048000" y="457200"/>
            <a:ext cx="3657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Светлана\Desktop\для презентации\для презентации\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295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62000" y="914400"/>
            <a:ext cx="8153400" cy="1219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  <a:cs typeface="+mj-cs"/>
              </a:rPr>
              <a:t>ПРОЕКТ</a:t>
            </a:r>
            <a:endParaRPr lang="ru-RU" sz="4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1524000"/>
            <a:ext cx="7924800" cy="35052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</a:rPr>
              <a:t>уличного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</a:rPr>
              <a:t>спортивного комплекса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Batang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</a:rPr>
              <a:t>«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" pitchFamily="18" charset="-127"/>
              </a:rPr>
              <a:t>ЭНЕРГИЯ СПОРТА»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папка обмена\Для  Захаровой И.Ф\Благоустройство Федеральная программа\проект КАМПА\Вариант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924801" cy="58266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1524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Схема уличного спортивного комплекса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8458200" cy="579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152401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Размещение игрового и спортивного оборудования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папка обмена\Для  Захаровой И.Ф\Благоустройство Федеральная программа\подборка Энергия спорта\футбольное поле 3 в 1.png"/>
          <p:cNvPicPr>
            <a:picLocks noChangeAspect="1" noChangeArrowheads="1"/>
          </p:cNvPicPr>
          <p:nvPr/>
        </p:nvPicPr>
        <p:blipFill>
          <a:blip r:embed="rId2" cstate="print"/>
          <a:srcRect r="1320"/>
          <a:stretch>
            <a:fillRect/>
          </a:stretch>
        </p:blipFill>
        <p:spPr bwMode="auto">
          <a:xfrm>
            <a:off x="990600" y="1295400"/>
            <a:ext cx="4543927" cy="3352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200" y="3048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Игровое поле для мини-футбола, баскетбола, волейбола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5" name="Picture 5" descr="C:\Users\User\Desktop\Сингапай документы\Благоустройство Федеральная программа\КАРТИНКИ\eohvk7LI4sc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066800"/>
            <a:ext cx="2960737" cy="3962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57800" y="51054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Примерное изображение стены для парных игр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0600" y="685800"/>
            <a:ext cx="8153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СХЕМА  РАЗМЕЩЕНИЯ  ТРЕНАЖЕРОВ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>СХЕМА РАЗМЕЩЕНИЯ  ПЛОЩАДКИ  ДЛЯ </a:t>
            </a:r>
            <a:r>
              <a:rPr lang="en-US" b="1" dirty="0" smtClean="0">
                <a:solidFill>
                  <a:schemeClr val="accent6"/>
                </a:solidFill>
                <a:latin typeface="Book Antiqua" pitchFamily="18" charset="0"/>
                <a:cs typeface="Arial" pitchFamily="34" charset="0"/>
              </a:rPr>
              <a:t>STREET WORKOUT</a:t>
            </a:r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6"/>
                </a:solidFill>
                <a:latin typeface="Book Antiqua" pitchFamily="18" charset="0"/>
              </a:rPr>
              <a:t>(ВОРКАУТ)</a:t>
            </a:r>
            <a:endParaRPr lang="ru-RU" b="1" dirty="0">
              <a:solidFill>
                <a:schemeClr val="accent6"/>
              </a:solidFill>
              <a:latin typeface="Book Antiqua" pitchFamily="18" charset="0"/>
            </a:endParaRPr>
          </a:p>
        </p:txBody>
      </p:sp>
      <p:pic>
        <p:nvPicPr>
          <p:cNvPr id="6146" name="Picture 2" descr="C:\Users\User\Desktop\Безымянный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970" y="1066800"/>
            <a:ext cx="804203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95600" y="381000"/>
            <a:ext cx="56388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Цели реализации проекта: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</a:endParaRPr>
          </a:p>
        </p:txBody>
      </p:sp>
      <p:pic>
        <p:nvPicPr>
          <p:cNvPr id="12295" name="Рисунок 10" descr="C:\Users\Светлана\Desktop\для презентации\для презентации\2.jpg"/>
          <p:cNvPicPr>
            <a:picLocks noChangeAspect="1" noChangeArrowheads="1"/>
          </p:cNvPicPr>
          <p:nvPr/>
        </p:nvPicPr>
        <p:blipFill>
          <a:blip r:embed="rId3" cstate="print"/>
          <a:srcRect t="52927" r="42999"/>
          <a:stretch>
            <a:fillRect/>
          </a:stretch>
        </p:blipFill>
        <p:spPr bwMode="auto">
          <a:xfrm>
            <a:off x="6553200" y="52578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7"/>
          <p:cNvGrpSpPr/>
          <p:nvPr/>
        </p:nvGrpSpPr>
        <p:grpSpPr>
          <a:xfrm>
            <a:off x="1570037" y="1219200"/>
            <a:ext cx="7573963" cy="4541838"/>
            <a:chOff x="1570037" y="1219200"/>
            <a:chExt cx="7573963" cy="4541838"/>
          </a:xfrm>
        </p:grpSpPr>
        <p:sp>
          <p:nvSpPr>
            <p:cNvPr id="12292" name="TextBox 23"/>
            <p:cNvSpPr txBox="1">
              <a:spLocks noChangeArrowheads="1"/>
            </p:cNvSpPr>
            <p:nvPr/>
          </p:nvSpPr>
          <p:spPr bwMode="auto">
            <a:xfrm>
              <a:off x="1981200" y="1219200"/>
              <a:ext cx="6705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rbel" pitchFamily="34" charset="0"/>
                </a:rPr>
                <a:t>Вовлечение граждан в занятия массовым спортом, а также создание благоприятных условий для полноценного досуга населения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endParaRPr>
            </a:p>
          </p:txBody>
        </p:sp>
        <p:sp>
          <p:nvSpPr>
            <p:cNvPr id="12293" name="TextBox 23"/>
            <p:cNvSpPr txBox="1">
              <a:spLocks noChangeArrowheads="1"/>
            </p:cNvSpPr>
            <p:nvPr/>
          </p:nvSpPr>
          <p:spPr bwMode="auto">
            <a:xfrm>
              <a:off x="1570037" y="2743200"/>
              <a:ext cx="7573963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rbel" pitchFamily="34" charset="0"/>
                </a:rPr>
                <a:t>Обеспеченность населения физкультурно-спортивными сооружениями, используемыми всеми возрастными и социальными группами населения</a:t>
              </a:r>
              <a:endPara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</a:endParaRPr>
            </a:p>
          </p:txBody>
        </p:sp>
        <p:sp>
          <p:nvSpPr>
            <p:cNvPr id="12294" name="TextBox 23"/>
            <p:cNvSpPr txBox="1">
              <a:spLocks noChangeArrowheads="1"/>
            </p:cNvSpPr>
            <p:nvPr/>
          </p:nvSpPr>
          <p:spPr bwMode="auto">
            <a:xfrm>
              <a:off x="2133600" y="4191000"/>
              <a:ext cx="68580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rbel" pitchFamily="34" charset="0"/>
                </a:rPr>
                <a:t>Повышение уровня доверия населения к власти за счет совместного участия в выявлении и согласовании приоритетов развития поселений, реализации программ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BatangChe" pitchFamily="49" charset="-127"/>
                <a:cs typeface="Arabic Typesetting" pitchFamily="66" charset="-78"/>
              </a:rPr>
              <a:t>Перечень работ по обустройству уличного спортивного комплекса</a:t>
            </a:r>
            <a:endParaRPr lang="ru-RU" sz="2000" b="1" dirty="0">
              <a:latin typeface="Book Antiqua" pitchFamily="18" charset="0"/>
              <a:ea typeface="BatangChe" pitchFamily="49" charset="-127"/>
              <a:cs typeface="Arabic Typesetting" pitchFamily="66" charset="-7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9200" y="914399"/>
          <a:ext cx="7620000" cy="571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/>
                <a:gridCol w="4667250"/>
                <a:gridCol w="2286000"/>
              </a:tblGrid>
              <a:tr h="7359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  </a:t>
                      </a:r>
                    </a:p>
                    <a:p>
                      <a:pPr algn="ctr"/>
                      <a:r>
                        <a:rPr lang="ru-RU" dirty="0" smtClean="0"/>
                        <a:t>тыс.руб.</a:t>
                      </a:r>
                      <a:endParaRPr lang="ru-RU" dirty="0"/>
                    </a:p>
                  </a:txBody>
                  <a:tcPr/>
                </a:tc>
              </a:tr>
              <a:tr h="42637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Проектно-сметная документация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150,00</a:t>
                      </a:r>
                      <a:endParaRPr lang="ru-RU" sz="1500" b="1" dirty="0"/>
                    </a:p>
                  </a:txBody>
                  <a:tcPr/>
                </a:tc>
              </a:tr>
              <a:tr h="78775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Планировка земельного участка </a:t>
                      </a:r>
                      <a:r>
                        <a:rPr lang="ru-RU" sz="1500" b="1" dirty="0" smtClean="0"/>
                        <a:t>и устройство основания под строительство </a:t>
                      </a:r>
                      <a:r>
                        <a:rPr lang="ru-RU" sz="1500" b="1" dirty="0" smtClean="0"/>
                        <a:t>спортивного комплекса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2 650,00</a:t>
                      </a:r>
                      <a:endParaRPr lang="ru-RU" sz="1500" b="1" dirty="0"/>
                    </a:p>
                  </a:txBody>
                  <a:tcPr/>
                </a:tc>
              </a:tr>
              <a:tr h="42637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Обустройство специального покрытия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2 500,00</a:t>
                      </a:r>
                      <a:endParaRPr lang="ru-RU" sz="1500" b="1" dirty="0"/>
                    </a:p>
                  </a:txBody>
                  <a:tcPr/>
                </a:tc>
              </a:tr>
              <a:tr h="80931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Установка ограждения игрового</a:t>
                      </a:r>
                      <a:r>
                        <a:rPr lang="ru-RU" sz="1500" b="1" baseline="0" dirty="0" smtClean="0"/>
                        <a:t> поля и ограждения по периметру спортивного комплекса 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/>
                    </a:p>
                    <a:p>
                      <a:pPr algn="ctr"/>
                      <a:r>
                        <a:rPr lang="ru-RU" sz="1500" b="1" dirty="0" smtClean="0"/>
                        <a:t>1 450,00</a:t>
                      </a:r>
                      <a:endParaRPr lang="ru-RU" sz="1500" b="1" dirty="0"/>
                    </a:p>
                  </a:txBody>
                  <a:tcPr/>
                </a:tc>
              </a:tr>
              <a:tr h="78775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Приобретение и установка спортивного оборудования, тренажеров, малых архитектурных форм.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/>
                    </a:p>
                    <a:p>
                      <a:pPr algn="ctr"/>
                      <a:r>
                        <a:rPr lang="ru-RU" sz="1500" b="1" dirty="0" smtClean="0"/>
                        <a:t>2 750,00</a:t>
                      </a:r>
                      <a:endParaRPr lang="ru-RU" sz="1500" b="1" dirty="0"/>
                    </a:p>
                  </a:txBody>
                  <a:tcPr/>
                </a:tc>
              </a:tr>
              <a:tr h="65579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6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Обустройство парковочных мест возле уличного спортивного комплекса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1 800,00</a:t>
                      </a:r>
                      <a:endParaRPr lang="ru-RU" sz="1500" b="1" dirty="0"/>
                    </a:p>
                  </a:txBody>
                  <a:tcPr/>
                </a:tc>
              </a:tr>
              <a:tr h="65579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7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Установка освещения, видеонаблюдения на спортивном комплексе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1 050,00</a:t>
                      </a:r>
                      <a:endParaRPr lang="ru-RU" sz="1500" b="1" dirty="0"/>
                    </a:p>
                  </a:txBody>
                  <a:tcPr/>
                </a:tc>
              </a:tr>
              <a:tr h="426376">
                <a:tc>
                  <a:txBody>
                    <a:bodyPr/>
                    <a:lstStyle/>
                    <a:p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12 350,00</a:t>
                      </a:r>
                      <a:endParaRPr lang="ru-RU" sz="15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400" y="3048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Ожидаемые результаты:</a:t>
            </a:r>
          </a:p>
        </p:txBody>
      </p:sp>
      <p:sp>
        <p:nvSpPr>
          <p:cNvPr id="13316" name="TextBox 23"/>
          <p:cNvSpPr txBox="1">
            <a:spLocks noChangeArrowheads="1"/>
          </p:cNvSpPr>
          <p:nvPr/>
        </p:nvSpPr>
        <p:spPr bwMode="auto">
          <a:xfrm>
            <a:off x="2209800" y="914400"/>
            <a:ext cx="69342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- улучшение физического состояния населения;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- организация досуга населения;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- приобретение знаний, умений и навыков для улучшения и сохранения своего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здоровья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" name="Picture 1" descr="C:\Users\Ирина\Desktop\Энергия спорта подборка\7a7dea7ffd7dec4c8cdd124f708014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344501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уличные-тренажеры-в-Кирове-532x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581400"/>
            <a:ext cx="3768357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3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152401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Проект обустройства уличного спортивного комплекса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2051" name="Picture 3" descr="C:\Users\User\Desktop\Безымянный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900987" cy="51721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10668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АВТОСТОЯНКА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8194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ПОЛОСА ПРЕПЯТСТВИЯ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4384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БЕГОВАЯ ДОРОЖКА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24384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ПЛОЩАДКА ДЛЯ УЛИЧНЫХ ТРЕНАЖЕРОВ</a:t>
            </a:r>
            <a:endParaRPr lang="ru-RU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1" y="5105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ПЛОЩАДКА ДЛЯ ВОРКАУТА </a:t>
            </a:r>
            <a:endParaRPr lang="ru-RU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35814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ИГРОВОЕ ПОЛЕ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1524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Проект обустройства уличного спортивного комплекса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pic>
        <p:nvPicPr>
          <p:cNvPr id="3074" name="Picture 2" descr="C:\Users\User\Desktop\Безымянный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8001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447800" y="838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B215~1\AppData\Local\Temp\Rar$DIa0.935\Безымянный.bmp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b="12500"/>
          <a:stretch>
            <a:fillRect/>
          </a:stretch>
        </p:blipFill>
        <p:spPr bwMode="ltGray">
          <a:xfrm>
            <a:off x="3048000" y="457200"/>
            <a:ext cx="3657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4400" y="2286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СПАСИБО ЗА ВНИМАНИЕ !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 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sino-uhtomski.vaonews.ru/wp-content/uploads/2016/07/%D0%BC%D0%BE%D1%81%D1%80%D1%83-6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461" y="3352800"/>
            <a:ext cx="5262939" cy="3505200"/>
          </a:xfrm>
          <a:prstGeom prst="rect">
            <a:avLst/>
          </a:prstGeom>
          <a:noFill/>
        </p:spPr>
      </p:pic>
      <p:pic>
        <p:nvPicPr>
          <p:cNvPr id="4" name="Picture 4" descr="S7001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48851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ozgunresimler.com/data/media/3597/11303.jpg"/>
          <p:cNvPicPr/>
          <p:nvPr/>
        </p:nvPicPr>
        <p:blipFill>
          <a:blip r:embed="rId4"/>
          <a:srcRect l="42943" t="42804" r="25094" b="2867"/>
          <a:stretch>
            <a:fillRect/>
          </a:stretch>
        </p:blipFill>
        <p:spPr bwMode="auto">
          <a:xfrm>
            <a:off x="1295400" y="4038600"/>
            <a:ext cx="1901262" cy="191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ozgunresimler.com/data/media/3597/11303.jpg"/>
          <p:cNvPicPr/>
          <p:nvPr/>
        </p:nvPicPr>
        <p:blipFill>
          <a:blip r:embed="rId4"/>
          <a:srcRect l="50733" t="12449" r="31273" b="56064"/>
          <a:stretch>
            <a:fillRect/>
          </a:stretch>
        </p:blipFill>
        <p:spPr bwMode="auto">
          <a:xfrm>
            <a:off x="6400800" y="5334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Обсуждение проекта с жителями сельского поселения Сингапай</a:t>
            </a:r>
            <a:endParaRPr lang="ru-RU" dirty="0"/>
          </a:p>
        </p:txBody>
      </p:sp>
      <p:pic>
        <p:nvPicPr>
          <p:cNvPr id="5" name="Рисунок 12" descr="C:\Users\Светлана\Desktop\фото мероприятия\DSCN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3505200" cy="29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 descr="C:\Users\Светлана\Desktop\Проекты\фото\M9-8fJbGA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3810000" cy="299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7" descr="http://admsingapaj.ru/images/stories/00dscn0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44864"/>
            <a:ext cx="4800600" cy="26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Светлана\Desktop\фото мероприятия\DSCN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4038600" cy="3028950"/>
          </a:xfrm>
          <a:prstGeom prst="rect">
            <a:avLst/>
          </a:prstGeom>
          <a:noFill/>
        </p:spPr>
      </p:pic>
      <p:pic>
        <p:nvPicPr>
          <p:cNvPr id="1026" name="Рисунок 10" descr="C:\Users\Светлана\Desktop\фото мероприятия\DSCN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1"/>
            <a:ext cx="3381076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1" descr="C:\Users\Светлана\Desktop\фото мероприятия\DSCN0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7" y="762001"/>
            <a:ext cx="3348036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304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Обсуждение проекта с учащимися </a:t>
            </a:r>
            <a:r>
              <a:rPr lang="ru-RU" dirty="0" err="1" smtClean="0"/>
              <a:t>Сингапайской</a:t>
            </a:r>
            <a:r>
              <a:rPr lang="ru-RU" dirty="0" smtClean="0"/>
              <a:t> школы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2286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сайте органов местного самоуправления сельского поселения Сингапай создан раздел «Проектная инициатива»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состав которого входят подразделы – «Проекты» и «Результаты обсуждений». Также данная информация размещена в социальной сети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Вконтакте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1026" name="Рисунок 1" descr="http://admsingapaj.ru/images/stories/0008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3463473" cy="3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Рисунок 4" descr="http://admsingapaj.ru/images/stories/000802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4114800" cy="327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Светлана\Desktop\для презентации\для презентаци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254" y="0"/>
            <a:ext cx="368530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990600" y="1981200"/>
            <a:ext cx="7467600" cy="4343400"/>
          </a:xfrm>
          <a:prstGeom prst="rect">
            <a:avLst/>
          </a:prstGeom>
        </p:spPr>
        <p:txBody>
          <a:bodyPr tIns="0"/>
          <a:lstStyle/>
          <a:p>
            <a:pPr marL="889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Инициатор разработки </a:t>
            </a: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проекта: </a:t>
            </a:r>
          </a:p>
          <a:p>
            <a:pPr marL="889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Администрация сельского поселения Сингапай</a:t>
            </a:r>
          </a:p>
          <a:p>
            <a:pPr marL="889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Сметная стоимость спортивного комплекса по улице Центральная:</a:t>
            </a:r>
          </a:p>
          <a:p>
            <a:pPr marL="889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12 350 000 рублей</a:t>
            </a:r>
          </a:p>
          <a:p>
            <a:pPr marL="889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Срок реализации:  </a:t>
            </a:r>
          </a:p>
          <a:p>
            <a:pPr marL="8890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Courier New" pitchFamily="49" charset="0"/>
              </a:rPr>
              <a:t>2017 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\\buh1\папка обмена\Для  Захаровой И.Ф\схема Сингапай.jpg"/>
          <p:cNvPicPr>
            <a:picLocks noChangeAspect="1" noChangeArrowheads="1"/>
          </p:cNvPicPr>
          <p:nvPr/>
        </p:nvPicPr>
        <p:blipFill>
          <a:blip r:embed="rId2"/>
          <a:srcRect l="29352" t="19649" r="32452" b="43512"/>
          <a:stretch>
            <a:fillRect/>
          </a:stretch>
        </p:blipFill>
        <p:spPr bwMode="auto">
          <a:xfrm>
            <a:off x="81643" y="112260"/>
            <a:ext cx="8878661" cy="661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Freeform 217"/>
          <p:cNvSpPr>
            <a:spLocks/>
          </p:cNvSpPr>
          <p:nvPr/>
        </p:nvSpPr>
        <p:spPr bwMode="auto">
          <a:xfrm>
            <a:off x="3500438" y="4296456"/>
            <a:ext cx="408214" cy="256268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0 h 159"/>
              <a:gd name="T4" fmla="*/ 0 w 291"/>
              <a:gd name="T5" fmla="*/ 0 h 159"/>
              <a:gd name="T6" fmla="*/ 0 w 291"/>
              <a:gd name="T7" fmla="*/ 0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65306" tIns="32653" rIns="65306" bIns="32653"/>
          <a:lstStyle/>
          <a:p>
            <a:endParaRPr lang="ru-RU"/>
          </a:p>
        </p:txBody>
      </p:sp>
      <p:sp>
        <p:nvSpPr>
          <p:cNvPr id="3076" name="Line 213"/>
          <p:cNvSpPr>
            <a:spLocks noChangeShapeType="1"/>
          </p:cNvSpPr>
          <p:nvPr/>
        </p:nvSpPr>
        <p:spPr bwMode="auto">
          <a:xfrm>
            <a:off x="3500438" y="4500563"/>
            <a:ext cx="0" cy="45130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96643" y="775607"/>
          <a:ext cx="2194167" cy="56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167"/>
              </a:tblGrid>
              <a:tr h="5612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Уличный спортивный комплекс «Энергия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спорта»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5314" marR="65314" marT="32657" marB="32657" anchor="ctr"/>
                </a:tc>
              </a:tr>
            </a:tbl>
          </a:graphicData>
        </a:graphic>
      </p:graphicFrame>
      <p:cxnSp>
        <p:nvCxnSpPr>
          <p:cNvPr id="3083" name="Прямая соединительная линия 6"/>
          <p:cNvCxnSpPr>
            <a:cxnSpLocks noChangeShapeType="1"/>
          </p:cNvCxnSpPr>
          <p:nvPr/>
        </p:nvCxnSpPr>
        <p:spPr bwMode="auto">
          <a:xfrm rot="5400000" flipH="1" flipV="1">
            <a:off x="3398384" y="1643063"/>
            <a:ext cx="2908527" cy="239825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84" name="TextBox 5"/>
          <p:cNvSpPr txBox="1">
            <a:spLocks noChangeArrowheads="1"/>
          </p:cNvSpPr>
          <p:nvPr/>
        </p:nvSpPr>
        <p:spPr bwMode="auto">
          <a:xfrm>
            <a:off x="3092224" y="3990295"/>
            <a:ext cx="357187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19</a:t>
            </a:r>
          </a:p>
        </p:txBody>
      </p:sp>
      <p:sp>
        <p:nvSpPr>
          <p:cNvPr id="3085" name="TextBox 5"/>
          <p:cNvSpPr txBox="1">
            <a:spLocks noChangeArrowheads="1"/>
          </p:cNvSpPr>
          <p:nvPr/>
        </p:nvSpPr>
        <p:spPr bwMode="auto">
          <a:xfrm>
            <a:off x="3551465" y="3939268"/>
            <a:ext cx="357188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18</a:t>
            </a:r>
          </a:p>
        </p:txBody>
      </p:sp>
      <p:sp>
        <p:nvSpPr>
          <p:cNvPr id="3086" name="TextBox 5"/>
          <p:cNvSpPr txBox="1">
            <a:spLocks noChangeArrowheads="1"/>
          </p:cNvSpPr>
          <p:nvPr/>
        </p:nvSpPr>
        <p:spPr bwMode="auto">
          <a:xfrm>
            <a:off x="3908652" y="3939268"/>
            <a:ext cx="357187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17</a:t>
            </a:r>
          </a:p>
        </p:txBody>
      </p:sp>
      <p:sp>
        <p:nvSpPr>
          <p:cNvPr id="3087" name="TextBox 5"/>
          <p:cNvSpPr txBox="1">
            <a:spLocks noChangeArrowheads="1"/>
          </p:cNvSpPr>
          <p:nvPr/>
        </p:nvSpPr>
        <p:spPr bwMode="auto">
          <a:xfrm>
            <a:off x="4520974" y="3888241"/>
            <a:ext cx="357187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15</a:t>
            </a:r>
          </a:p>
        </p:txBody>
      </p:sp>
      <p:sp>
        <p:nvSpPr>
          <p:cNvPr id="3088" name="TextBox 5"/>
          <p:cNvSpPr txBox="1">
            <a:spLocks noChangeArrowheads="1"/>
          </p:cNvSpPr>
          <p:nvPr/>
        </p:nvSpPr>
        <p:spPr bwMode="auto">
          <a:xfrm>
            <a:off x="4214813" y="4092348"/>
            <a:ext cx="357187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16</a:t>
            </a:r>
          </a:p>
        </p:txBody>
      </p:sp>
      <p:sp>
        <p:nvSpPr>
          <p:cNvPr id="3089" name="TextBox 5"/>
          <p:cNvSpPr txBox="1">
            <a:spLocks noChangeArrowheads="1"/>
          </p:cNvSpPr>
          <p:nvPr/>
        </p:nvSpPr>
        <p:spPr bwMode="auto">
          <a:xfrm>
            <a:off x="4878161" y="3888241"/>
            <a:ext cx="357188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14</a:t>
            </a:r>
          </a:p>
        </p:txBody>
      </p:sp>
      <p:sp>
        <p:nvSpPr>
          <p:cNvPr id="3090" name="TextBox 5"/>
          <p:cNvSpPr txBox="1">
            <a:spLocks noChangeArrowheads="1"/>
          </p:cNvSpPr>
          <p:nvPr/>
        </p:nvSpPr>
        <p:spPr bwMode="auto">
          <a:xfrm>
            <a:off x="5235349" y="3888241"/>
            <a:ext cx="357187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13</a:t>
            </a:r>
          </a:p>
        </p:txBody>
      </p:sp>
      <p:sp>
        <p:nvSpPr>
          <p:cNvPr id="3091" name="TextBox 5"/>
          <p:cNvSpPr txBox="1">
            <a:spLocks noChangeArrowheads="1"/>
          </p:cNvSpPr>
          <p:nvPr/>
        </p:nvSpPr>
        <p:spPr bwMode="auto">
          <a:xfrm>
            <a:off x="5541509" y="3837215"/>
            <a:ext cx="357187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12</a:t>
            </a:r>
          </a:p>
        </p:txBody>
      </p:sp>
      <p:sp>
        <p:nvSpPr>
          <p:cNvPr id="3092" name="TextBox 5"/>
          <p:cNvSpPr txBox="1">
            <a:spLocks noChangeArrowheads="1"/>
          </p:cNvSpPr>
          <p:nvPr/>
        </p:nvSpPr>
        <p:spPr bwMode="auto">
          <a:xfrm>
            <a:off x="6000750" y="3837215"/>
            <a:ext cx="357188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11</a:t>
            </a:r>
          </a:p>
        </p:txBody>
      </p:sp>
      <p:sp>
        <p:nvSpPr>
          <p:cNvPr id="3093" name="TextBox 5"/>
          <p:cNvSpPr txBox="1">
            <a:spLocks noChangeArrowheads="1"/>
          </p:cNvSpPr>
          <p:nvPr/>
        </p:nvSpPr>
        <p:spPr bwMode="auto">
          <a:xfrm>
            <a:off x="2632982" y="4500563"/>
            <a:ext cx="408214" cy="2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700" i="1" dirty="0">
                <a:cs typeface="Times New Roman" pitchFamily="18" charset="0"/>
              </a:rPr>
              <a:t>ДК</a:t>
            </a:r>
          </a:p>
        </p:txBody>
      </p:sp>
      <p:sp>
        <p:nvSpPr>
          <p:cNvPr id="3094" name="TextBox 5"/>
          <p:cNvSpPr txBox="1">
            <a:spLocks noChangeArrowheads="1"/>
          </p:cNvSpPr>
          <p:nvPr/>
        </p:nvSpPr>
        <p:spPr bwMode="auto">
          <a:xfrm>
            <a:off x="3755572" y="4704670"/>
            <a:ext cx="612321" cy="2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600" i="1" dirty="0">
                <a:cs typeface="Times New Roman" pitchFamily="18" charset="0"/>
              </a:rPr>
              <a:t>спортзал</a:t>
            </a:r>
          </a:p>
        </p:txBody>
      </p:sp>
      <p:sp>
        <p:nvSpPr>
          <p:cNvPr id="3095" name="TextBox 5"/>
          <p:cNvSpPr txBox="1">
            <a:spLocks noChangeArrowheads="1"/>
          </p:cNvSpPr>
          <p:nvPr/>
        </p:nvSpPr>
        <p:spPr bwMode="auto">
          <a:xfrm>
            <a:off x="3908653" y="4296456"/>
            <a:ext cx="1275669" cy="2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09" tIns="63957" rIns="127909" bIns="63957">
            <a:spAutoFit/>
          </a:bodyPr>
          <a:lstStyle/>
          <a:p>
            <a:pPr defTabSz="1277785"/>
            <a:r>
              <a:rPr lang="ru-RU" sz="600" i="1" dirty="0">
                <a:cs typeface="Times New Roman" pitchFamily="18" charset="0"/>
              </a:rPr>
              <a:t>Улица Центральная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ТЕРРИТОРИАЛЬНОЕ  РАЗМЕЩЕНИЕ ОБЪЕКТА  НА ТЕРРИТОРИИ </a:t>
            </a:r>
            <a:r>
              <a:rPr lang="ru-RU" b="1" dirty="0" err="1" smtClean="0"/>
              <a:t>сп</a:t>
            </a:r>
            <a:r>
              <a:rPr lang="ru-RU" b="1" dirty="0" smtClean="0"/>
              <a:t> СИНГАПАЙ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315023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385752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886200"/>
            <a:ext cx="4267200" cy="260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304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Исходное состояние земельного участка под строительство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351</Words>
  <Application>Microsoft Office PowerPoint</Application>
  <PresentationFormat>Экран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Светлана</cp:lastModifiedBy>
  <cp:revision>190</cp:revision>
  <dcterms:created xsi:type="dcterms:W3CDTF">2017-01-11T12:38:53Z</dcterms:created>
  <dcterms:modified xsi:type="dcterms:W3CDTF">2017-03-15T09:14:44Z</dcterms:modified>
</cp:coreProperties>
</file>