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2"/>
  </p:notesMasterIdLst>
  <p:handoutMasterIdLst>
    <p:handoutMasterId r:id="rId13"/>
  </p:handoutMasterIdLst>
  <p:sldIdLst>
    <p:sldId id="2081" r:id="rId3"/>
    <p:sldId id="2058" r:id="rId4"/>
    <p:sldId id="2097" r:id="rId5"/>
    <p:sldId id="2098" r:id="rId6"/>
    <p:sldId id="2095" r:id="rId7"/>
    <p:sldId id="2100" r:id="rId8"/>
    <p:sldId id="2096" r:id="rId9"/>
    <p:sldId id="2099" r:id="rId10"/>
    <p:sldId id="2101" r:id="rId11"/>
  </p:sldIdLst>
  <p:sldSz cx="12192000" cy="6858000"/>
  <p:notesSz cx="6858000" cy="9926638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" panose="020B0604020202020204" charset="0"/>
      <p:regular r:id="rId24"/>
      <p:bold r:id="rId25"/>
      <p:italic r:id="rId26"/>
      <p:boldItalic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CB"/>
    <a:srgbClr val="E8F7FC"/>
    <a:srgbClr val="C4EAF8"/>
    <a:srgbClr val="009ADA"/>
    <a:srgbClr val="00A6E6"/>
    <a:srgbClr val="00B0F0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>
        <p:scale>
          <a:sx n="71" d="100"/>
          <a:sy n="71" d="100"/>
        </p:scale>
        <p:origin x="738" y="1032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627227" y="1550458"/>
            <a:ext cx="4691844" cy="47181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6836550" y="1550458"/>
            <a:ext cx="4536504" cy="47140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503514" y="1859158"/>
            <a:ext cx="287454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платеж (ЕНП)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941939" y="2691791"/>
            <a:ext cx="4149011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     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Сумма денежных средств, перечисляемая налогоплательщиком на соответствующий счет в счет исполнения обязанности перед бюджетом Российской Федерации.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7952674" y="2073010"/>
            <a:ext cx="26129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(ЕНС) 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6985540" y="2565453"/>
            <a:ext cx="4207494" cy="270843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   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Форма учета совокупной обязанности налогоплательщика и перечисленных денежных средств в качестве ЕНП, распределение которого осуществляет ФНС России.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     Единый налоговый счет ведется в отношении каждого лица, являющегося налогоплательщиком, плательщиком сборов, страховых взносов, налоговым агентом.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Что такое ЕНС и ЕНП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56" y="4195996"/>
            <a:ext cx="2304256" cy="1770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659" y="4811807"/>
            <a:ext cx="2287386" cy="20461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686838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77500" lnSpcReduction="2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Сальдо ЕНС - это разница между общей суммой денежных средств, перечисленных (признаваемых) в качестве ЕНП и совокупной обязанностью по уплате налогов и сборов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0" y="904240"/>
            <a:ext cx="12160749" cy="5955348"/>
          </a:xfrm>
          <a:prstGeom prst="rect">
            <a:avLst/>
          </a:prstGeom>
          <a:noFill/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r>
              <a:rPr lang="ru-RU" sz="2400" dirty="0">
                <a:solidFill>
                  <a:srgbClr val="002060"/>
                </a:solidFill>
              </a:rPr>
              <a:t>Сальдо может быть: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положительным</a:t>
            </a:r>
            <a:r>
              <a:rPr lang="ru-RU" sz="2400" dirty="0">
                <a:solidFill>
                  <a:srgbClr val="002060"/>
                </a:solidFill>
              </a:rPr>
              <a:t> (если общая сумма, перечисленная в качестве ЕНП, больше совокупной обязанности по уплате налогов и сборов);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отрицательным</a:t>
            </a:r>
            <a:r>
              <a:rPr lang="ru-RU" sz="2400" dirty="0">
                <a:solidFill>
                  <a:srgbClr val="002060"/>
                </a:solidFill>
              </a:rPr>
              <a:t> (если общая сумма, перечисленная в качестве ЕНП, меньше совокупной обязанности по уплате налогов и сборов);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</a:rPr>
              <a:t>нулевым</a:t>
            </a:r>
            <a:r>
              <a:rPr lang="ru-RU" sz="2400" dirty="0">
                <a:solidFill>
                  <a:srgbClr val="002060"/>
                </a:solidFill>
              </a:rPr>
              <a:t> (если общая сумма, перечисленная в качестве ЕНП, равна совокупной обязанности по уплате налогов и сборов).</a:t>
            </a:r>
          </a:p>
        </p:txBody>
      </p:sp>
    </p:spTree>
    <p:extLst>
      <p:ext uri="{BB962C8B-B14F-4D97-AF65-F5344CB8AC3E}">
        <p14:creationId xmlns:p14="http://schemas.microsoft.com/office/powerpoint/2010/main" val="420904741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4"/>
          <a:stretch/>
        </p:blipFill>
        <p:spPr>
          <a:xfrm>
            <a:off x="2101585" y="3897052"/>
            <a:ext cx="4894515" cy="2696395"/>
          </a:xfrm>
          <a:prstGeom prst="rect">
            <a:avLst/>
          </a:prstGeom>
          <a:ln w="6350">
            <a:noFill/>
          </a:ln>
          <a:effectLst>
            <a:outerShdw blurRad="317500" dist="50800" dir="5400000" algn="ctr" rotWithShape="0">
              <a:srgbClr val="000000">
                <a:alpha val="28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"/>
          <a:stretch/>
        </p:blipFill>
        <p:spPr>
          <a:xfrm>
            <a:off x="3692399" y="2378969"/>
            <a:ext cx="8147116" cy="3036165"/>
          </a:xfrm>
          <a:prstGeom prst="rect">
            <a:avLst/>
          </a:prstGeom>
          <a:ln w="6350">
            <a:noFill/>
          </a:ln>
          <a:effectLst>
            <a:outerShdw blurRad="317500" algn="ctr" rotWithShape="0">
              <a:prstClr val="black">
                <a:alpha val="28000"/>
              </a:prstClr>
            </a:outerShdw>
          </a:effec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узнать больше о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ЕНС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3352" y="524916"/>
            <a:ext cx="4536503" cy="24720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257168" algn="l"/>
              </a:tabLst>
              <a:defRPr sz="1100" b="1" kern="800" spc="-13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«Информация о </a:t>
            </a:r>
            <a:r>
              <a:rPr lang="ru-RU" sz="2400" dirty="0">
                <a:solidFill>
                  <a:srgbClr val="002060"/>
                </a:solidFill>
              </a:rPr>
              <a:t>ЕНС» </a:t>
            </a:r>
          </a:p>
          <a:p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1800" b="0" dirty="0">
                <a:solidFill>
                  <a:srgbClr val="002060"/>
                </a:solidFill>
              </a:rPr>
              <a:t>https://www.nalog.gov.ru/rn86/ens</a:t>
            </a:r>
            <a:r>
              <a:rPr lang="en-US" sz="1800" b="0" dirty="0" smtClean="0">
                <a:solidFill>
                  <a:srgbClr val="002060"/>
                </a:solidFill>
              </a:rPr>
              <a:t>/</a:t>
            </a:r>
            <a:endParaRPr lang="ru-RU" sz="1800" b="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8068" y="1487860"/>
            <a:ext cx="278394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www.nalog.gov.ru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трелка углом 3"/>
          <p:cNvSpPr/>
          <p:nvPr/>
        </p:nvSpPr>
        <p:spPr>
          <a:xfrm flipV="1">
            <a:off x="1451484" y="2880397"/>
            <a:ext cx="7848872" cy="1703063"/>
          </a:xfrm>
          <a:prstGeom prst="bentArrow">
            <a:avLst>
              <a:gd name="adj1" fmla="val 12622"/>
              <a:gd name="adj2" fmla="val 13257"/>
              <a:gd name="adj3" fmla="val 15893"/>
              <a:gd name="adj4" fmla="val 43750"/>
            </a:avLst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flipV="1">
            <a:off x="1441488" y="2513653"/>
            <a:ext cx="2026220" cy="3795666"/>
          </a:xfrm>
          <a:prstGeom prst="bentArrow">
            <a:avLst>
              <a:gd name="adj1" fmla="val 11956"/>
              <a:gd name="adj2" fmla="val 11802"/>
              <a:gd name="adj3" fmla="val 15893"/>
              <a:gd name="adj4" fmla="val 43750"/>
            </a:avLst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815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-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это документ, который нужно направить в налоговый орган, если установленный срок подачи декларации позднее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срока уплаты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36888"/>
              </p:ext>
            </p:extLst>
          </p:nvPr>
        </p:nvGraphicFramePr>
        <p:xfrm>
          <a:off x="0" y="944725"/>
          <a:ext cx="12192000" cy="3468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Налоги и взносы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89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 каким платежам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подавать Уведомление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УСН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полугодие и за 9 месяцев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Страховые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взносы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Взносы за январь, февраль, апрель, май, июль, август, октябрь и ноябрь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НДФЛ с выплат работникам и другим физлицам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Налог за периоды 01.01 – 22.01, 23.01 – 22.02, 23.02 –22.03, 23.03 – 22.04, 23.04 – 22.05,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23.05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– 22.06,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23.06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– 22.07, 23.07 – 22.08,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23.08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– 22.09, 23.09 – 22.10, 23.10 – 22.11,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23.11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– 22.12, 23.12 – 31.12.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Транспортный налог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Земельный налог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ЕСХН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 за полугодие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Налог на имущество организаций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1, 2, 3 кварталы и за год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НДФЛ ИП на общем режиме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полугодие и за 9 месяцев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5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налогах, по которым нужно подавать уведомление, сроки подачи уведомлений, уплаты налогов, КБК доступны в файле «Налоговый календарь» и на промо-странице ЕНС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348" y="4689140"/>
            <a:ext cx="103331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Зачем подавать Уведомление?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Своевременное и корректное распределение ЕНП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Отсутствие пени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Что будет, если несвоевременно подать уведомление или не подать вовсе?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ЕНП не распределится вовремя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2060"/>
                </a:solidFill>
              </a:rPr>
              <a:t>Начислится</a:t>
            </a:r>
            <a:r>
              <a:rPr lang="ru-RU" sz="1400" dirty="0" smtClean="0">
                <a:solidFill>
                  <a:srgbClr val="002060"/>
                </a:solidFill>
              </a:rPr>
              <a:t> пеня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Привлекут к ответственности в соответствии со ст. 15.6 КоАП или ст. 126 НК РФ </a:t>
            </a:r>
            <a:r>
              <a:rPr lang="ru-RU" sz="1400" dirty="0" smtClean="0">
                <a:solidFill>
                  <a:srgbClr val="C00000"/>
                </a:solidFill>
              </a:rPr>
              <a:t>(временно приостановлено)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 какие сроки подается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7368" y="1088740"/>
            <a:ext cx="11233248" cy="14383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о </a:t>
            </a:r>
            <a:r>
              <a:rPr lang="ru-RU" sz="1600" b="1" dirty="0">
                <a:solidFill>
                  <a:srgbClr val="C00000"/>
                </a:solidFill>
              </a:rPr>
              <a:t>25 числа</a:t>
            </a:r>
            <a:r>
              <a:rPr lang="ru-RU" sz="1600" dirty="0">
                <a:solidFill>
                  <a:srgbClr val="002060"/>
                </a:solidFill>
              </a:rPr>
              <a:t> месяца, в котором установлен срок </a:t>
            </a:r>
            <a:r>
              <a:rPr lang="ru-RU" sz="1600" dirty="0" smtClean="0">
                <a:solidFill>
                  <a:srgbClr val="002060"/>
                </a:solidFill>
              </a:rPr>
              <a:t>уплаты.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Если 25 число – выходной </a:t>
            </a:r>
            <a:r>
              <a:rPr lang="ru-RU" sz="1600" b="1" dirty="0" smtClean="0">
                <a:solidFill>
                  <a:srgbClr val="C00000"/>
                </a:solidFill>
              </a:rPr>
              <a:t>день</a:t>
            </a:r>
            <a:r>
              <a:rPr lang="ru-RU" sz="1600" dirty="0" smtClean="0">
                <a:solidFill>
                  <a:srgbClr val="002060"/>
                </a:solidFill>
              </a:rPr>
              <a:t>, то срок переносится на </a:t>
            </a:r>
            <a:r>
              <a:rPr lang="ru-RU" sz="1600" b="1" dirty="0" smtClean="0">
                <a:solidFill>
                  <a:srgbClr val="C00000"/>
                </a:solidFill>
              </a:rPr>
              <a:t>следующий рабочий день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Представить Уведомление можно: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по ТКС, подписанное усиленной квалифицированной </a:t>
            </a:r>
            <a:r>
              <a:rPr lang="ru-RU" sz="1400" dirty="0" smtClean="0">
                <a:solidFill>
                  <a:srgbClr val="002060"/>
                </a:solidFill>
              </a:rPr>
              <a:t>ЭП;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- через ЛК налогоплательщика, подписанное усиленной квалифицированной </a:t>
            </a:r>
            <a:r>
              <a:rPr lang="ru-RU" sz="1400" dirty="0" smtClean="0">
                <a:solidFill>
                  <a:srgbClr val="002060"/>
                </a:solidFill>
              </a:rPr>
              <a:t>ЭП;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- на бумаге, </a:t>
            </a:r>
            <a:r>
              <a:rPr lang="ru-RU" sz="1400" dirty="0" smtClean="0">
                <a:solidFill>
                  <a:srgbClr val="C00000"/>
                </a:solidFill>
              </a:rPr>
              <a:t>за исключение НП, указанных в п. 3 ст. 80 НК РФ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3832" y="2698235"/>
            <a:ext cx="2844316" cy="235589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ФЕВРАЛЬ 2023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7348" y="3577496"/>
            <a:ext cx="4032448" cy="316387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Представить: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УВЕДОМЛЕНИЕ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НДФЛ </a:t>
            </a:r>
            <a:r>
              <a:rPr lang="ru-RU" sz="1400" dirty="0">
                <a:solidFill>
                  <a:srgbClr val="002060"/>
                </a:solidFill>
              </a:rPr>
              <a:t>НА (с доходов, выплаченных за период с 23.01.2023 - 22.02.2023)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СВ </a:t>
            </a:r>
            <a:r>
              <a:rPr lang="ru-RU" sz="1400" dirty="0">
                <a:solidFill>
                  <a:srgbClr val="002060"/>
                </a:solidFill>
              </a:rPr>
              <a:t>(исчисленные за январь </a:t>
            </a:r>
            <a:r>
              <a:rPr lang="ru-RU" sz="1400" dirty="0" smtClean="0">
                <a:solidFill>
                  <a:srgbClr val="002060"/>
                </a:solidFill>
              </a:rPr>
              <a:t>2023)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Имущественные </a:t>
            </a:r>
            <a:r>
              <a:rPr lang="ru-RU" sz="1400" dirty="0">
                <a:solidFill>
                  <a:srgbClr val="002060"/>
                </a:solidFill>
              </a:rPr>
              <a:t>налоги организаций (ЗН, ТН, НИО за 4 квартал 2022 года</a:t>
            </a:r>
            <a:r>
              <a:rPr lang="ru-RU" sz="1400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РАСЧЕТЫ / ДЕКЛАРАЦИИ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Расчет 6-НДФЛ за 2022 </a:t>
            </a:r>
            <a:r>
              <a:rPr lang="ru-RU" sz="1400" dirty="0" smtClean="0">
                <a:solidFill>
                  <a:srgbClr val="002060"/>
                </a:solidFill>
              </a:rPr>
              <a:t>+ </a:t>
            </a:r>
            <a:r>
              <a:rPr lang="ru-RU" sz="1400" dirty="0">
                <a:solidFill>
                  <a:srgbClr val="002060"/>
                </a:solidFill>
              </a:rPr>
              <a:t>сведения о доходах ФЛ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Декларации по НДПИ, ИБ, акцизам за январь </a:t>
            </a:r>
            <a:r>
              <a:rPr lang="ru-RU" sz="1400" dirty="0" smtClean="0">
                <a:solidFill>
                  <a:srgbClr val="002060"/>
                </a:solidFill>
              </a:rPr>
              <a:t>2023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52485" y="4185084"/>
            <a:ext cx="3107010" cy="129969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Установленный срок подачи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–</a:t>
            </a:r>
            <a:r>
              <a:rPr lang="ru-RU" sz="1400" b="1" dirty="0" smtClean="0">
                <a:solidFill>
                  <a:srgbClr val="002060"/>
                </a:solidFill>
              </a:rPr>
              <a:t> 25.02.2023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 учетом выходных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27.02.2023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Установленный срок уплаты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28.02.2023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2184" y="3577496"/>
            <a:ext cx="4248472" cy="316387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Уплатить до 28 февраля: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НДФЛ НА (исчисленный с доходов, выплаченных за период с 23.01.2023 - 22.02.2023)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Страховые взносы </a:t>
            </a:r>
            <a:r>
              <a:rPr lang="ru-RU" sz="1400" dirty="0" smtClean="0">
                <a:solidFill>
                  <a:srgbClr val="002060"/>
                </a:solidFill>
              </a:rPr>
              <a:t>(за </a:t>
            </a:r>
            <a:r>
              <a:rPr lang="ru-RU" sz="1400" dirty="0">
                <a:solidFill>
                  <a:srgbClr val="002060"/>
                </a:solidFill>
              </a:rPr>
              <a:t>январь </a:t>
            </a:r>
            <a:r>
              <a:rPr lang="ru-RU" sz="1400" dirty="0" smtClean="0">
                <a:solidFill>
                  <a:srgbClr val="002060"/>
                </a:solidFill>
              </a:rPr>
              <a:t>2023)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Имущественные налоги </a:t>
            </a:r>
            <a:r>
              <a:rPr lang="ru-RU" sz="1400" dirty="0" smtClean="0">
                <a:solidFill>
                  <a:srgbClr val="002060"/>
                </a:solidFill>
              </a:rPr>
              <a:t>организаций (за </a:t>
            </a:r>
            <a:r>
              <a:rPr lang="ru-RU" sz="1400" dirty="0">
                <a:solidFill>
                  <a:srgbClr val="002060"/>
                </a:solidFill>
              </a:rPr>
              <a:t>4 квартал 2022 года)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 НДПИ, акциз, ВН, ИБ за январь 2023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НДС 1/3 часть за 4 квартал 2022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НП 2-й платеж (аванс) за 1 квартал 2023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5934341" y="-2602028"/>
            <a:ext cx="359321" cy="11773308"/>
          </a:xfrm>
          <a:prstGeom prst="rightBrace">
            <a:avLst>
              <a:gd name="adj1" fmla="val 8333"/>
              <a:gd name="adj2" fmla="val 49515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024128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заполнить Уведомление?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88" y="2259276"/>
            <a:ext cx="2741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 основных реквизитов!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КПП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ОКТМО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КБК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Отчетный период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Сумма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14694" r="24709" b="55593"/>
          <a:stretch/>
        </p:blipFill>
        <p:spPr bwMode="auto">
          <a:xfrm>
            <a:off x="2809762" y="1127648"/>
            <a:ext cx="8938866" cy="30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углом 6"/>
          <p:cNvSpPr/>
          <p:nvPr/>
        </p:nvSpPr>
        <p:spPr>
          <a:xfrm flipV="1">
            <a:off x="5879976" y="2528900"/>
            <a:ext cx="4545148" cy="205783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6489" y="1628800"/>
            <a:ext cx="69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0972" y="2550017"/>
            <a:ext cx="92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КОД НО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14435" r="24813" b="61239"/>
          <a:stretch/>
        </p:blipFill>
        <p:spPr bwMode="auto">
          <a:xfrm>
            <a:off x="2809762" y="3348123"/>
            <a:ext cx="8938866" cy="17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flipV="1">
            <a:off x="10715601" y="4418528"/>
            <a:ext cx="339236" cy="4571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783649" y="4199714"/>
            <a:ext cx="625915" cy="614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7675834" y="3801050"/>
            <a:ext cx="3276699" cy="178885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2533" y="367215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9564" y="409761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ОКТМО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23328" y="42457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КБК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 rot="5400000">
            <a:off x="9793127" y="5085613"/>
            <a:ext cx="1168132" cy="16755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128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0" name="Развернутая стрелка 19"/>
          <p:cNvSpPr/>
          <p:nvPr/>
        </p:nvSpPr>
        <p:spPr>
          <a:xfrm rot="5400000">
            <a:off x="6942073" y="5355191"/>
            <a:ext cx="1332192" cy="216025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5400000">
            <a:off x="7015914" y="5194639"/>
            <a:ext cx="747522" cy="220961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4741" y="5569740"/>
            <a:ext cx="157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Сумма к уплате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832" y="5894703"/>
            <a:ext cx="210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</a:rPr>
              <a:t>од </a:t>
            </a:r>
            <a:r>
              <a:rPr lang="ru-RU" sz="1400" b="1" dirty="0">
                <a:solidFill>
                  <a:srgbClr val="002060"/>
                </a:solidFill>
              </a:rPr>
              <a:t>отчетного периода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8607" y="5445681"/>
            <a:ext cx="329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который платится налог</a:t>
            </a:r>
          </a:p>
        </p:txBody>
      </p:sp>
      <p:sp>
        <p:nvSpPr>
          <p:cNvPr id="25" name="Стрелка углом 24"/>
          <p:cNvSpPr/>
          <p:nvPr/>
        </p:nvSpPr>
        <p:spPr>
          <a:xfrm>
            <a:off x="6416851" y="960359"/>
            <a:ext cx="2788595" cy="178309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 flipH="1">
            <a:off x="6498051" y="1628800"/>
            <a:ext cx="4222942" cy="189522"/>
          </a:xfrm>
          <a:prstGeom prst="bentArrow">
            <a:avLst>
              <a:gd name="adj1" fmla="val 25000"/>
              <a:gd name="adj2" fmla="val 25687"/>
              <a:gd name="adj3" fmla="val 25000"/>
              <a:gd name="adj4" fmla="val 4924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46801" y="851757"/>
            <a:ext cx="7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ИНН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2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Ваш помощник по ЕНС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1026" name="Picture 2" descr="http://86000-portal/files/8600/news/16656/image_gallery/%D0%91%D1%80%D0%BE%D1%88%D1%8E%D1%80%D0%B0%20%D0%9F%D0%BE%D0%BC%D0%BE%D1%89%D0%BD%D0%B8%D0%BA%20%D0%BF%D0%BE%20%D0%95%D0%9D%D0%A1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2" y="894390"/>
            <a:ext cx="4423426" cy="59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74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Хочу узнать подробнее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20" y="904240"/>
            <a:ext cx="6960096" cy="59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20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173657</TotalTime>
  <Words>493</Words>
  <Application>Microsoft Office PowerPoint</Application>
  <PresentationFormat>Широкоэкранный</PresentationFormat>
  <Paragraphs>98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Times New Roman</vt:lpstr>
      <vt:lpstr>Open Sans</vt:lpstr>
      <vt:lpstr>Calibri Light</vt:lpstr>
      <vt:lpstr>Calibri</vt:lpstr>
      <vt:lpstr>Open Sans Light</vt:lpstr>
      <vt:lpstr>Roboto Condensed</vt:lpstr>
      <vt:lpstr>Arial</vt:lpstr>
      <vt:lpstr>Arial Narrow</vt:lpstr>
      <vt:lpstr>Wingdings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Сергей Лельхов</cp:lastModifiedBy>
  <cp:revision>2303</cp:revision>
  <cp:lastPrinted>2022-11-09T12:14:24Z</cp:lastPrinted>
  <dcterms:created xsi:type="dcterms:W3CDTF">2014-10-08T23:03:32Z</dcterms:created>
  <dcterms:modified xsi:type="dcterms:W3CDTF">2023-03-13T15:53:14Z</dcterms:modified>
</cp:coreProperties>
</file>