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8" r:id="rId4"/>
    <p:sldId id="298" r:id="rId5"/>
    <p:sldId id="270" r:id="rId6"/>
    <p:sldId id="279" r:id="rId7"/>
    <p:sldId id="278" r:id="rId8"/>
    <p:sldId id="280" r:id="rId9"/>
    <p:sldId id="301" r:id="rId10"/>
    <p:sldId id="303" r:id="rId11"/>
    <p:sldId id="30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514" autoAdjust="0"/>
  </p:normalViewPr>
  <p:slideViewPr>
    <p:cSldViewPr snapToGrid="0">
      <p:cViewPr varScale="1">
        <p:scale>
          <a:sx n="112" d="100"/>
          <a:sy n="112" d="100"/>
        </p:scale>
        <p:origin x="1206" y="108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2060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06313422594488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752989420571478E-2"/>
          <c:y val="6.284508465048258E-2"/>
          <c:w val="0.81971328033267377"/>
          <c:h val="0.93715491534951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F7-4D2D-893B-5ED8A7AA05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1F7-4D2D-893B-5ED8A7AA05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1F7-4D2D-893B-5ED8A7AA0547}"/>
              </c:ext>
            </c:extLst>
          </c:dPt>
          <c:cat>
            <c:strRef>
              <c:f>Лист1!$A$2:$A$5</c:f>
              <c:strCache>
                <c:ptCount val="4"/>
                <c:pt idx="0">
                  <c:v>Традиционная культура, спорт</c:v>
                </c:pt>
                <c:pt idx="1">
                  <c:v>Социальная поддержка</c:v>
                </c:pt>
                <c:pt idx="2">
                  <c:v>Образование</c:v>
                </c:pt>
                <c:pt idx="3">
                  <c:v>Традиционное хозяйствование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9780.5</c:v>
                </c:pt>
                <c:pt idx="1">
                  <c:v>11876</c:v>
                </c:pt>
                <c:pt idx="2">
                  <c:v>39918</c:v>
                </c:pt>
                <c:pt idx="3">
                  <c:v>74674.399999999994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1200" b="0" dirty="0" smtClean="0">
              <a:latin typeface="Franklin Gothic Medium" pitchFamily="34" charset="0"/>
            </a:rPr>
            <a:t>Увеличение количества пользователей ТТП </a:t>
          </a:r>
        </a:p>
        <a:p>
          <a:pPr algn="l" rtl="0"/>
          <a:r>
            <a:rPr lang="ru-RU" sz="1200" b="1" dirty="0" smtClean="0">
              <a:latin typeface="Franklin Gothic Medium" pitchFamily="34" charset="0"/>
            </a:rPr>
            <a:t>с  4572 до 4947 человек,  </a:t>
          </a:r>
          <a:r>
            <a:rPr lang="ru-RU" sz="1200" b="0" dirty="0" smtClean="0">
              <a:latin typeface="Franklin Gothic Medium" pitchFamily="34" charset="0"/>
            </a:rPr>
            <a:t>из них, из числа КМНС </a:t>
          </a:r>
          <a:r>
            <a:rPr lang="ru-RU" sz="1200" b="1" dirty="0" smtClean="0">
              <a:latin typeface="Franklin Gothic Medium" pitchFamily="34" charset="0"/>
            </a:rPr>
            <a:t>с 4171 до 4511 человек</a:t>
          </a:r>
          <a:endParaRPr lang="ru-RU" sz="1200" b="1" dirty="0">
            <a:latin typeface="Franklin Gothic Medium" pitchFamily="34" charset="0"/>
          </a:endParaRP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8E70E494-0F03-4C89-BB4B-47446413AD1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1200" b="0" dirty="0" smtClean="0">
              <a:latin typeface="Franklin Gothic Medium" pitchFamily="34" charset="0"/>
            </a:rPr>
            <a:t>Увеличение количества национальных общин и организаций, осуществляющих традиционную хозяйственную деятельность и занимающихся традиционными промыслами (единиц) </a:t>
          </a:r>
          <a:r>
            <a:rPr lang="ru-RU" sz="1200" b="1" dirty="0" smtClean="0">
              <a:latin typeface="Franklin Gothic Medium" pitchFamily="34" charset="0"/>
            </a:rPr>
            <a:t>с 87 до 100</a:t>
          </a:r>
          <a:endParaRPr lang="ru-RU" sz="1200" b="1" dirty="0">
            <a:latin typeface="Franklin Gothic Medium" pitchFamily="34" charset="0"/>
          </a:endParaRPr>
        </a:p>
      </dgm:t>
    </dgm:pt>
    <dgm:pt modelId="{1801E047-3B8F-4A17-B014-3F29056B39D3}" type="parTrans" cxnId="{BB700DC1-4E91-4349-B451-AC908B252455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9C649923-E82C-44CA-8ECF-27E8A44752E2}" type="sibTrans" cxnId="{BB700DC1-4E91-4349-B451-AC908B252455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2" custLinFactNeighborX="-4086" custLinFactNeighborY="-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2719E-AEE6-467E-AF2A-16DA73AA4C19}" type="pres">
      <dgm:prSet presAssocID="{F87779B7-B420-4E1E-9B0D-2FB3AC59C5C3}" presName="parSpace" presStyleCnt="0"/>
      <dgm:spPr/>
    </dgm:pt>
    <dgm:pt modelId="{212B62D7-964D-435B-BC29-C62E5F286ADC}" type="pres">
      <dgm:prSet presAssocID="{8E70E494-0F03-4C89-BB4B-47446413AD1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CC87B-E8BF-49B3-B212-FC4387E3B21C}" type="presOf" srcId="{8E70E494-0F03-4C89-BB4B-47446413AD10}" destId="{212B62D7-964D-435B-BC29-C62E5F286ADC}" srcOrd="0" destOrd="0" presId="urn:microsoft.com/office/officeart/2005/8/layout/hChevron3"/>
    <dgm:cxn modelId="{448B7990-7E52-4E03-89C2-F6714F70F620}" type="presOf" srcId="{D7219C95-27C6-4433-AD2D-FDA48223793F}" destId="{6C1F845F-896B-4BA0-A280-ED2529ABD7A7}" srcOrd="0" destOrd="0" presId="urn:microsoft.com/office/officeart/2005/8/layout/hChevron3"/>
    <dgm:cxn modelId="{BB700DC1-4E91-4349-B451-AC908B252455}" srcId="{CEF3E5C5-DC51-4AB6-A47B-ADAB0C773CBA}" destId="{8E70E494-0F03-4C89-BB4B-47446413AD10}" srcOrd="1" destOrd="0" parTransId="{1801E047-3B8F-4A17-B014-3F29056B39D3}" sibTransId="{9C649923-E82C-44CA-8ECF-27E8A44752E2}"/>
    <dgm:cxn modelId="{68FD772E-787C-4F93-A9A9-04D9EE63C8B8}" type="presOf" srcId="{CEF3E5C5-DC51-4AB6-A47B-ADAB0C773CBA}" destId="{B4ABDDFA-6FB3-46CC-8856-E2902C2209F1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7C086E55-486E-45DF-AFC4-6570F54E7A89}" type="presParOf" srcId="{B4ABDDFA-6FB3-46CC-8856-E2902C2209F1}" destId="{6C1F845F-896B-4BA0-A280-ED2529ABD7A7}" srcOrd="0" destOrd="0" presId="urn:microsoft.com/office/officeart/2005/8/layout/hChevron3"/>
    <dgm:cxn modelId="{CDC1240F-16C0-4554-8639-6DE39F51B13B}" type="presParOf" srcId="{B4ABDDFA-6FB3-46CC-8856-E2902C2209F1}" destId="{9372719E-AEE6-467E-AF2A-16DA73AA4C19}" srcOrd="1" destOrd="0" presId="urn:microsoft.com/office/officeart/2005/8/layout/hChevron3"/>
    <dgm:cxn modelId="{2D77DC57-8912-47FC-84C4-8C0716B2CC95}" type="presParOf" srcId="{B4ABDDFA-6FB3-46CC-8856-E2902C2209F1}" destId="{212B62D7-964D-435B-BC29-C62E5F286ADC}" srcOrd="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E5E0E-97F0-42D0-A4E5-6AD78072A8A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609BAB-681E-4C11-BA7E-2C35011E1C6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 smtClean="0">
              <a:latin typeface="Franklin Gothic Demi Cond" pitchFamily="34" charset="0"/>
            </a:rPr>
            <a:t>Увеличение количества граждан из числа КМНС </a:t>
          </a:r>
        </a:p>
        <a:p>
          <a:r>
            <a:rPr lang="ru-RU" sz="1200" dirty="0" smtClean="0">
              <a:latin typeface="Franklin Gothic Demi Cond" pitchFamily="34" charset="0"/>
            </a:rPr>
            <a:t>получивших образование при предоставлении им </a:t>
          </a:r>
        </a:p>
        <a:p>
          <a:r>
            <a:rPr lang="ru-RU" sz="1200" dirty="0" smtClean="0">
              <a:latin typeface="Franklin Gothic Demi Cond" pitchFamily="34" charset="0"/>
            </a:rPr>
            <a:t>поддержки </a:t>
          </a:r>
          <a:r>
            <a:rPr lang="ru-RU" sz="1200" b="1" dirty="0" smtClean="0">
              <a:latin typeface="Franklin Gothic Demi Cond" pitchFamily="34" charset="0"/>
            </a:rPr>
            <a:t>с 18,4 до 19,7 % </a:t>
          </a:r>
          <a:endParaRPr lang="ru-RU" sz="1200" b="1" dirty="0">
            <a:latin typeface="Franklin Gothic Demi Cond" pitchFamily="34" charset="0"/>
          </a:endParaRPr>
        </a:p>
      </dgm:t>
    </dgm:pt>
    <dgm:pt modelId="{97245D29-BC7C-4224-8B23-2F511AA239F7}" type="parTrans" cxnId="{03CAA13B-3CD0-474D-8D17-ADDE526F745C}">
      <dgm:prSet/>
      <dgm:spPr/>
      <dgm:t>
        <a:bodyPr/>
        <a:lstStyle/>
        <a:p>
          <a:endParaRPr lang="ru-RU"/>
        </a:p>
      </dgm:t>
    </dgm:pt>
    <dgm:pt modelId="{E7925B6A-9A6B-411F-8805-DA2A42182F49}" type="sibTrans" cxnId="{03CAA13B-3CD0-474D-8D17-ADDE526F745C}">
      <dgm:prSet/>
      <dgm:spPr/>
      <dgm:t>
        <a:bodyPr/>
        <a:lstStyle/>
        <a:p>
          <a:endParaRPr lang="ru-RU"/>
        </a:p>
      </dgm:t>
    </dgm:pt>
    <dgm:pt modelId="{A6C91841-6390-4463-83D7-DEB6324CD3B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 smtClean="0">
              <a:latin typeface="Franklin Gothic Demi Cond" pitchFamily="34" charset="0"/>
            </a:rPr>
            <a:t>Увеличение доли граждан из числа КМНС получивших меры социальной поддержки  </a:t>
          </a:r>
          <a:r>
            <a:rPr lang="ru-RU" sz="1200" b="1" dirty="0" smtClean="0">
              <a:latin typeface="Franklin Gothic Demi Cond" pitchFamily="34" charset="0"/>
            </a:rPr>
            <a:t>с 98 до 99,4 %</a:t>
          </a:r>
          <a:endParaRPr lang="ru-RU" sz="1200" b="1" dirty="0">
            <a:latin typeface="Franklin Gothic Demi Cond" pitchFamily="34" charset="0"/>
          </a:endParaRPr>
        </a:p>
      </dgm:t>
    </dgm:pt>
    <dgm:pt modelId="{EC61D38E-81DA-4A2B-BA35-FDD8F27F8284}" type="parTrans" cxnId="{C4547DE3-89B8-45E9-BE69-D106FA0A2B6F}">
      <dgm:prSet/>
      <dgm:spPr/>
      <dgm:t>
        <a:bodyPr/>
        <a:lstStyle/>
        <a:p>
          <a:endParaRPr lang="ru-RU"/>
        </a:p>
      </dgm:t>
    </dgm:pt>
    <dgm:pt modelId="{F9EB9503-257E-48C8-B859-9D2778A932FE}" type="sibTrans" cxnId="{C4547DE3-89B8-45E9-BE69-D106FA0A2B6F}">
      <dgm:prSet/>
      <dgm:spPr/>
      <dgm:t>
        <a:bodyPr/>
        <a:lstStyle/>
        <a:p>
          <a:endParaRPr lang="ru-RU"/>
        </a:p>
      </dgm:t>
    </dgm:pt>
    <dgm:pt modelId="{6126900E-DDB0-4A44-8380-76A2FF051216}" type="pres">
      <dgm:prSet presAssocID="{4C6E5E0E-97F0-42D0-A4E5-6AD78072A8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0656A-DA9B-4DB5-9E6B-0C409D39CECD}" type="pres">
      <dgm:prSet presAssocID="{88609BAB-681E-4C11-BA7E-2C35011E1C64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CC0C0-C8DE-47DD-BF37-DBF53E8A15E6}" type="pres">
      <dgm:prSet presAssocID="{E7925B6A-9A6B-411F-8805-DA2A42182F49}" presName="parSpace" presStyleCnt="0"/>
      <dgm:spPr/>
      <dgm:t>
        <a:bodyPr/>
        <a:lstStyle/>
        <a:p>
          <a:endParaRPr lang="ru-RU"/>
        </a:p>
      </dgm:t>
    </dgm:pt>
    <dgm:pt modelId="{015C2DF1-2F02-461F-8FA3-E6E50EB41B86}" type="pres">
      <dgm:prSet presAssocID="{A6C91841-6390-4463-83D7-DEB6324CD3B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97A4-7093-46EC-A2A8-F14CDCE8B6E4}" type="presOf" srcId="{4C6E5E0E-97F0-42D0-A4E5-6AD78072A8AD}" destId="{6126900E-DDB0-4A44-8380-76A2FF051216}" srcOrd="0" destOrd="0" presId="urn:microsoft.com/office/officeart/2005/8/layout/hChevron3"/>
    <dgm:cxn modelId="{87943C89-F57B-4FE3-AC91-82DDF78F2732}" type="presOf" srcId="{A6C91841-6390-4463-83D7-DEB6324CD3BC}" destId="{015C2DF1-2F02-461F-8FA3-E6E50EB41B86}" srcOrd="0" destOrd="0" presId="urn:microsoft.com/office/officeart/2005/8/layout/hChevron3"/>
    <dgm:cxn modelId="{03CAA13B-3CD0-474D-8D17-ADDE526F745C}" srcId="{4C6E5E0E-97F0-42D0-A4E5-6AD78072A8AD}" destId="{88609BAB-681E-4C11-BA7E-2C35011E1C64}" srcOrd="0" destOrd="0" parTransId="{97245D29-BC7C-4224-8B23-2F511AA239F7}" sibTransId="{E7925B6A-9A6B-411F-8805-DA2A42182F49}"/>
    <dgm:cxn modelId="{C4547DE3-89B8-45E9-BE69-D106FA0A2B6F}" srcId="{4C6E5E0E-97F0-42D0-A4E5-6AD78072A8AD}" destId="{A6C91841-6390-4463-83D7-DEB6324CD3BC}" srcOrd="1" destOrd="0" parTransId="{EC61D38E-81DA-4A2B-BA35-FDD8F27F8284}" sibTransId="{F9EB9503-257E-48C8-B859-9D2778A932FE}"/>
    <dgm:cxn modelId="{0A369028-6C9C-419E-96E2-B032A6675AAC}" type="presOf" srcId="{88609BAB-681E-4C11-BA7E-2C35011E1C64}" destId="{D8B0656A-DA9B-4DB5-9E6B-0C409D39CECD}" srcOrd="0" destOrd="0" presId="urn:microsoft.com/office/officeart/2005/8/layout/hChevron3"/>
    <dgm:cxn modelId="{2AC361B9-510C-4A02-B0D4-F01D44AD62EA}" type="presParOf" srcId="{6126900E-DDB0-4A44-8380-76A2FF051216}" destId="{D8B0656A-DA9B-4DB5-9E6B-0C409D39CECD}" srcOrd="0" destOrd="0" presId="urn:microsoft.com/office/officeart/2005/8/layout/hChevron3"/>
    <dgm:cxn modelId="{576BD605-353E-45DE-BB61-1AC1155219CC}" type="presParOf" srcId="{6126900E-DDB0-4A44-8380-76A2FF051216}" destId="{5CCCC0C0-C8DE-47DD-BF37-DBF53E8A15E6}" srcOrd="1" destOrd="0" presId="urn:microsoft.com/office/officeart/2005/8/layout/hChevron3"/>
    <dgm:cxn modelId="{DE28CF2E-C960-4DD3-A292-00C68170EE79}" type="presParOf" srcId="{6126900E-DDB0-4A44-8380-76A2FF051216}" destId="{015C2DF1-2F02-461F-8FA3-E6E50EB41B86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1400" b="0" dirty="0" smtClean="0">
              <a:latin typeface="Franklin Gothic Medium" pitchFamily="34" charset="0"/>
            </a:rPr>
            <a:t>Увеличение количества граждан из числа КМНС участвующих в мероприятиях </a:t>
          </a:r>
          <a:r>
            <a:rPr lang="ru-RU" sz="1400" b="1" dirty="0">
              <a:latin typeface="Franklin Gothic Medium" pitchFamily="34" charset="0"/>
            </a:rPr>
            <a:t>с </a:t>
          </a:r>
          <a:r>
            <a:rPr lang="ru-RU" sz="1400" b="1" dirty="0" smtClean="0">
              <a:latin typeface="Franklin Gothic Medium" pitchFamily="34" charset="0"/>
            </a:rPr>
            <a:t> 4844  </a:t>
          </a:r>
          <a:r>
            <a:rPr lang="ru-RU" sz="1400" b="1" dirty="0">
              <a:latin typeface="Franklin Gothic Medium" pitchFamily="34" charset="0"/>
            </a:rPr>
            <a:t>до </a:t>
          </a:r>
          <a:r>
            <a:rPr lang="ru-RU" sz="1400" b="1" dirty="0" smtClean="0">
              <a:latin typeface="Franklin Gothic Medium" pitchFamily="34" charset="0"/>
            </a:rPr>
            <a:t> 5200 человек</a:t>
          </a:r>
          <a:endParaRPr lang="ru-RU" sz="1400" b="1" dirty="0">
            <a:latin typeface="Franklin Gothic Medium" pitchFamily="34" charset="0"/>
          </a:endParaRP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1" custLinFactNeighborX="958" custLinFactNeighborY="-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3DFF7-4A3A-4DA7-BA8A-ADF7129CD42F}" type="presOf" srcId="{D7219C95-27C6-4433-AD2D-FDA48223793F}" destId="{6C1F845F-896B-4BA0-A280-ED2529ABD7A7}" srcOrd="0" destOrd="0" presId="urn:microsoft.com/office/officeart/2005/8/layout/hChevron3"/>
    <dgm:cxn modelId="{6FAC22E6-E21F-4605-A198-D6902ACEEF2C}" type="presOf" srcId="{CEF3E5C5-DC51-4AB6-A47B-ADAB0C773CBA}" destId="{B4ABDDFA-6FB3-46CC-8856-E2902C2209F1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529E6953-3DE8-4481-8884-DCE6668C2864}" type="presParOf" srcId="{B4ABDDFA-6FB3-46CC-8856-E2902C2209F1}" destId="{6C1F845F-896B-4BA0-A280-ED2529ABD7A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0.33542</cdr:x>
      <cdr:y>0.46346</cdr:y>
    </cdr:from>
    <cdr:to>
      <cdr:x>0.65196</cdr:x>
      <cdr:y>0.57063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4514" y="2193018"/>
          <a:ext cx="1712422" cy="507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B050"/>
              </a:solidFill>
            </a:rPr>
            <a:t>  136 248,9</a:t>
          </a:r>
          <a:endParaRPr lang="ru-RU" sz="2400" b="1" dirty="0">
            <a:solidFill>
              <a:srgbClr val="00B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2751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е сведен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 txBox="1">
            <a:spLocks/>
          </p:cNvSpPr>
          <p:nvPr/>
        </p:nvSpPr>
        <p:spPr>
          <a:xfrm>
            <a:off x="4389438" y="6454775"/>
            <a:ext cx="365125" cy="381000"/>
          </a:xfrm>
          <a:prstGeom prst="ellipse">
            <a:avLst/>
          </a:prstGeom>
          <a:ln>
            <a:solidFill>
              <a:srgbClr val="0B88C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9A6B6198-B6CF-48EF-9BB7-6FCA8BFBB691}" type="slidenum">
              <a:rPr lang="ru-RU" sz="1400" b="1">
                <a:solidFill>
                  <a:srgbClr val="1B983D"/>
                </a:solidFill>
                <a:latin typeface="Century Gothic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1B983D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732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175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щие сведен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 txBox="1">
            <a:spLocks/>
          </p:cNvSpPr>
          <p:nvPr/>
        </p:nvSpPr>
        <p:spPr>
          <a:xfrm>
            <a:off x="4389438" y="6454775"/>
            <a:ext cx="365125" cy="381000"/>
          </a:xfrm>
          <a:prstGeom prst="ellipse">
            <a:avLst/>
          </a:prstGeom>
          <a:ln>
            <a:solidFill>
              <a:srgbClr val="0B88C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CBB70318-9971-4815-957A-1DA4D939C9DB}" type="slidenum">
              <a:rPr lang="ru-RU" sz="1400" b="1">
                <a:solidFill>
                  <a:srgbClr val="1B983D"/>
                </a:solidFill>
                <a:latin typeface="Century Gothic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1B983D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3565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ие све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 userDrawn="1"/>
        </p:nvSpPr>
        <p:spPr bwMode="gray">
          <a:xfrm rot="10800000">
            <a:off x="0" y="-57150"/>
            <a:ext cx="4581525" cy="885825"/>
          </a:xfrm>
          <a:custGeom>
            <a:avLst/>
            <a:gdLst>
              <a:gd name="connsiteX0" fmla="*/ 9990 w 9990"/>
              <a:gd name="connsiteY0" fmla="*/ 24775 h 34775"/>
              <a:gd name="connsiteX1" fmla="*/ 8198 w 9990"/>
              <a:gd name="connsiteY1" fmla="*/ 31829 h 34775"/>
              <a:gd name="connsiteX2" fmla="*/ 0 w 9990"/>
              <a:gd name="connsiteY2" fmla="*/ 31872 h 34775"/>
              <a:gd name="connsiteX3" fmla="*/ 2 w 9990"/>
              <a:gd name="connsiteY3" fmla="*/ 34775 h 34775"/>
              <a:gd name="connsiteX4" fmla="*/ 7222 w 9990"/>
              <a:gd name="connsiteY4" fmla="*/ 0 h 34775"/>
              <a:gd name="connsiteX0" fmla="*/ 10000 w 10005"/>
              <a:gd name="connsiteY0" fmla="*/ 0 h 2876"/>
              <a:gd name="connsiteX1" fmla="*/ 8206 w 10005"/>
              <a:gd name="connsiteY1" fmla="*/ 2029 h 2876"/>
              <a:gd name="connsiteX2" fmla="*/ 0 w 10005"/>
              <a:gd name="connsiteY2" fmla="*/ 2041 h 2876"/>
              <a:gd name="connsiteX3" fmla="*/ 2 w 10005"/>
              <a:gd name="connsiteY3" fmla="*/ 2876 h 2876"/>
              <a:gd name="connsiteX4" fmla="*/ 10005 w 10005"/>
              <a:gd name="connsiteY4" fmla="*/ 2692 h 2876"/>
              <a:gd name="connsiteX0" fmla="*/ 9995 w 10000"/>
              <a:gd name="connsiteY0" fmla="*/ 0 h 10666"/>
              <a:gd name="connsiteX1" fmla="*/ 8202 w 10000"/>
              <a:gd name="connsiteY1" fmla="*/ 7055 h 10666"/>
              <a:gd name="connsiteX2" fmla="*/ 0 w 10000"/>
              <a:gd name="connsiteY2" fmla="*/ 7097 h 10666"/>
              <a:gd name="connsiteX3" fmla="*/ 2 w 10000"/>
              <a:gd name="connsiteY3" fmla="*/ 10000 h 10666"/>
              <a:gd name="connsiteX4" fmla="*/ 10000 w 10000"/>
              <a:gd name="connsiteY4" fmla="*/ 10666 h 10666"/>
              <a:gd name="connsiteX0" fmla="*/ 9995 w 10000"/>
              <a:gd name="connsiteY0" fmla="*/ 0 h 10000"/>
              <a:gd name="connsiteX1" fmla="*/ 8202 w 10000"/>
              <a:gd name="connsiteY1" fmla="*/ 7055 h 10000"/>
              <a:gd name="connsiteX2" fmla="*/ 0 w 10000"/>
              <a:gd name="connsiteY2" fmla="*/ 7097 h 10000"/>
              <a:gd name="connsiteX3" fmla="*/ 2 w 10000"/>
              <a:gd name="connsiteY3" fmla="*/ 10000 h 10000"/>
              <a:gd name="connsiteX4" fmla="*/ 10000 w 10000"/>
              <a:gd name="connsiteY4" fmla="*/ 9534 h 10000"/>
              <a:gd name="connsiteX0" fmla="*/ 9995 w 10000"/>
              <a:gd name="connsiteY0" fmla="*/ 0 h 10056"/>
              <a:gd name="connsiteX1" fmla="*/ 8202 w 10000"/>
              <a:gd name="connsiteY1" fmla="*/ 7055 h 10056"/>
              <a:gd name="connsiteX2" fmla="*/ 0 w 10000"/>
              <a:gd name="connsiteY2" fmla="*/ 7097 h 10056"/>
              <a:gd name="connsiteX3" fmla="*/ 2 w 10000"/>
              <a:gd name="connsiteY3" fmla="*/ 10000 h 10056"/>
              <a:gd name="connsiteX4" fmla="*/ 10000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9995" y="0"/>
                </a:moveTo>
                <a:cubicBezTo>
                  <a:pt x="9953" y="0"/>
                  <a:pt x="9797" y="6881"/>
                  <a:pt x="8202" y="7055"/>
                </a:cubicBezTo>
                <a:lnTo>
                  <a:pt x="0" y="7097"/>
                </a:lnTo>
                <a:cubicBezTo>
                  <a:pt x="1" y="8067"/>
                  <a:pt x="1" y="9033"/>
                  <a:pt x="2" y="10000"/>
                </a:cubicBezTo>
                <a:lnTo>
                  <a:pt x="10000" y="10056"/>
                </a:lnTo>
              </a:path>
            </a:pathLst>
          </a:custGeom>
          <a:solidFill>
            <a:schemeClr val="accent3">
              <a:lumMod val="75000"/>
            </a:schemeClr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4" name="Picture 2" descr="http://upload.wikimedia.org/wikipedia/commons/thumb/f/f8/Coat_of_Arms_of_Yugra.svg/240px-Coat_of_Arms_of_Yugra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9875"/>
            <a:ext cx="9255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6"/>
          <p:cNvSpPr>
            <a:spLocks/>
          </p:cNvSpPr>
          <p:nvPr userDrawn="1"/>
        </p:nvSpPr>
        <p:spPr bwMode="gray">
          <a:xfrm rot="10800000" flipH="1">
            <a:off x="4562475" y="-57150"/>
            <a:ext cx="4581525" cy="885825"/>
          </a:xfrm>
          <a:custGeom>
            <a:avLst/>
            <a:gdLst>
              <a:gd name="connsiteX0" fmla="*/ 9990 w 9990"/>
              <a:gd name="connsiteY0" fmla="*/ 24775 h 34775"/>
              <a:gd name="connsiteX1" fmla="*/ 8198 w 9990"/>
              <a:gd name="connsiteY1" fmla="*/ 31829 h 34775"/>
              <a:gd name="connsiteX2" fmla="*/ 0 w 9990"/>
              <a:gd name="connsiteY2" fmla="*/ 31872 h 34775"/>
              <a:gd name="connsiteX3" fmla="*/ 2 w 9990"/>
              <a:gd name="connsiteY3" fmla="*/ 34775 h 34775"/>
              <a:gd name="connsiteX4" fmla="*/ 7222 w 9990"/>
              <a:gd name="connsiteY4" fmla="*/ 0 h 34775"/>
              <a:gd name="connsiteX0" fmla="*/ 10000 w 10005"/>
              <a:gd name="connsiteY0" fmla="*/ 0 h 2876"/>
              <a:gd name="connsiteX1" fmla="*/ 8206 w 10005"/>
              <a:gd name="connsiteY1" fmla="*/ 2029 h 2876"/>
              <a:gd name="connsiteX2" fmla="*/ 0 w 10005"/>
              <a:gd name="connsiteY2" fmla="*/ 2041 h 2876"/>
              <a:gd name="connsiteX3" fmla="*/ 2 w 10005"/>
              <a:gd name="connsiteY3" fmla="*/ 2876 h 2876"/>
              <a:gd name="connsiteX4" fmla="*/ 10005 w 10005"/>
              <a:gd name="connsiteY4" fmla="*/ 2692 h 2876"/>
              <a:gd name="connsiteX0" fmla="*/ 9995 w 10000"/>
              <a:gd name="connsiteY0" fmla="*/ 0 h 10666"/>
              <a:gd name="connsiteX1" fmla="*/ 8202 w 10000"/>
              <a:gd name="connsiteY1" fmla="*/ 7055 h 10666"/>
              <a:gd name="connsiteX2" fmla="*/ 0 w 10000"/>
              <a:gd name="connsiteY2" fmla="*/ 7097 h 10666"/>
              <a:gd name="connsiteX3" fmla="*/ 2 w 10000"/>
              <a:gd name="connsiteY3" fmla="*/ 10000 h 10666"/>
              <a:gd name="connsiteX4" fmla="*/ 10000 w 10000"/>
              <a:gd name="connsiteY4" fmla="*/ 10666 h 10666"/>
              <a:gd name="connsiteX0" fmla="*/ 9995 w 10000"/>
              <a:gd name="connsiteY0" fmla="*/ 0 h 10000"/>
              <a:gd name="connsiteX1" fmla="*/ 8202 w 10000"/>
              <a:gd name="connsiteY1" fmla="*/ 7055 h 10000"/>
              <a:gd name="connsiteX2" fmla="*/ 0 w 10000"/>
              <a:gd name="connsiteY2" fmla="*/ 7097 h 10000"/>
              <a:gd name="connsiteX3" fmla="*/ 2 w 10000"/>
              <a:gd name="connsiteY3" fmla="*/ 10000 h 10000"/>
              <a:gd name="connsiteX4" fmla="*/ 10000 w 10000"/>
              <a:gd name="connsiteY4" fmla="*/ 9534 h 10000"/>
              <a:gd name="connsiteX0" fmla="*/ 9995 w 10000"/>
              <a:gd name="connsiteY0" fmla="*/ 0 h 10056"/>
              <a:gd name="connsiteX1" fmla="*/ 8202 w 10000"/>
              <a:gd name="connsiteY1" fmla="*/ 7055 h 10056"/>
              <a:gd name="connsiteX2" fmla="*/ 0 w 10000"/>
              <a:gd name="connsiteY2" fmla="*/ 7097 h 10056"/>
              <a:gd name="connsiteX3" fmla="*/ 2 w 10000"/>
              <a:gd name="connsiteY3" fmla="*/ 10000 h 10056"/>
              <a:gd name="connsiteX4" fmla="*/ 10000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9995" y="0"/>
                </a:moveTo>
                <a:cubicBezTo>
                  <a:pt x="9953" y="0"/>
                  <a:pt x="9797" y="6881"/>
                  <a:pt x="8202" y="7055"/>
                </a:cubicBezTo>
                <a:lnTo>
                  <a:pt x="0" y="7097"/>
                </a:lnTo>
                <a:cubicBezTo>
                  <a:pt x="1" y="8067"/>
                  <a:pt x="1" y="9033"/>
                  <a:pt x="2" y="10000"/>
                </a:cubicBezTo>
                <a:lnTo>
                  <a:pt x="10000" y="10056"/>
                </a:lnTo>
              </a:path>
            </a:pathLst>
          </a:custGeom>
          <a:solidFill>
            <a:schemeClr val="accent3">
              <a:lumMod val="75000"/>
            </a:schemeClr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 userDrawn="1"/>
        </p:nvSpPr>
        <p:spPr bwMode="auto">
          <a:xfrm>
            <a:off x="1430338" y="649288"/>
            <a:ext cx="7294562" cy="2206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1400" b="1" smtClean="0">
                <a:solidFill>
                  <a:prstClr val="white"/>
                </a:solidFill>
              </a:rPr>
              <a:t>Общие сведения</a:t>
            </a:r>
          </a:p>
        </p:txBody>
      </p:sp>
      <p:sp>
        <p:nvSpPr>
          <p:cNvPr id="7" name="TextBox 23"/>
          <p:cNvSpPr txBox="1">
            <a:spLocks noChangeArrowheads="1"/>
          </p:cNvSpPr>
          <p:nvPr userDrawn="1"/>
        </p:nvSpPr>
        <p:spPr bwMode="auto">
          <a:xfrm>
            <a:off x="1582738" y="730250"/>
            <a:ext cx="7294562" cy="2206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1400" b="1" smtClean="0">
                <a:solidFill>
                  <a:prstClr val="white"/>
                </a:solidFill>
              </a:rPr>
              <a:t>Общие сведения</a:t>
            </a:r>
          </a:p>
        </p:txBody>
      </p:sp>
      <p:sp>
        <p:nvSpPr>
          <p:cNvPr id="8" name="Номер слайда 7"/>
          <p:cNvSpPr txBox="1">
            <a:spLocks/>
          </p:cNvSpPr>
          <p:nvPr userDrawn="1"/>
        </p:nvSpPr>
        <p:spPr>
          <a:xfrm>
            <a:off x="8550275" y="6294438"/>
            <a:ext cx="593725" cy="5461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CF8A889E-C962-4121-AB17-8F48BFADD713}" type="slidenum">
              <a:rPr lang="ru-RU" altLang="ru-RU" b="1">
                <a:solidFill>
                  <a:srgbClr val="984807"/>
                </a:solidFill>
                <a:latin typeface="Arial" charset="0"/>
                <a:cs typeface="Arial" charset="0"/>
              </a:rPr>
              <a:pPr algn="r">
                <a:defRPr/>
              </a:pPr>
              <a:t>‹#›</a:t>
            </a:fld>
            <a:endParaRPr lang="ru-RU" altLang="ru-RU" b="1">
              <a:solidFill>
                <a:srgbClr val="984807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73559" y="1007885"/>
            <a:ext cx="7429552" cy="428628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1800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368425" y="261938"/>
            <a:ext cx="74295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Ханты-Мансийский автономный округ - Югра</a:t>
            </a:r>
          </a:p>
        </p:txBody>
      </p:sp>
    </p:spTree>
    <p:extLst>
      <p:ext uri="{BB962C8B-B14F-4D97-AF65-F5344CB8AC3E}">
        <p14:creationId xmlns:p14="http://schemas.microsoft.com/office/powerpoint/2010/main" val="13549854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0.png"/><Relationship Id="rId10" Type="http://schemas.microsoft.com/office/2007/relationships/diagramDrawing" Target="../diagrams/drawing2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«Устойчивое развитие коренных малочисленных народов Севера в Югре»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6" y="-115663"/>
            <a:ext cx="82978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09540"/>
              </p:ext>
            </p:extLst>
          </p:nvPr>
        </p:nvGraphicFramePr>
        <p:xfrm>
          <a:off x="2016390" y="1329731"/>
          <a:ext cx="2407543" cy="5175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38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Традиционная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культура и спорт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поддержка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1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Традиционное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хозяйствование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3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4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1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88190" y="1483847"/>
            <a:ext cx="327804" cy="334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8190" y="2064929"/>
            <a:ext cx="336430" cy="334002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8190" y="2646011"/>
            <a:ext cx="362308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8191" y="3403904"/>
            <a:ext cx="31055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3180" y="1466182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9 780,5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3180" y="2612082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39 918,0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3180" y="2039534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11 876,0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3180" y="3350381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74 674,4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523302"/>
              </p:ext>
            </p:extLst>
          </p:nvPr>
        </p:nvGraphicFramePr>
        <p:xfrm>
          <a:off x="3622011" y="1466182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98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7701" y="5161088"/>
            <a:ext cx="2262553" cy="112541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7701" y="3789493"/>
            <a:ext cx="2262553" cy="12748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701" y="2354014"/>
            <a:ext cx="2262553" cy="135534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701" y="1336433"/>
            <a:ext cx="2262553" cy="93231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701" y="142182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Шипилов А.В.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5770" y="1433122"/>
            <a:ext cx="511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Губернатора Ханты-Мансийского автономного округа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184" y="2430691"/>
            <a:ext cx="1788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Скурихин А.А.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771" y="2430691"/>
            <a:ext cx="521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203" y="3837618"/>
            <a:ext cx="1872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Пишуков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С.В.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5771" y="3883914"/>
            <a:ext cx="51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– начальник управления национальной политики Департамента внутренней политики Ханты-Мансийского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701" y="5244546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Муниципальные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5770" y="5244546"/>
            <a:ext cx="527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Главы муниципальных образований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55343" y="1612160"/>
            <a:ext cx="5477774" cy="1286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создание условий для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устойчивого развития традиционной хозяйственной деятельности и традиционного природопользования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52148" y="1713026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827503" y="1591022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513" y="166291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252148" y="3192456"/>
            <a:ext cx="336492" cy="299892"/>
            <a:chOff x="2147276" y="1700808"/>
            <a:chExt cx="336492" cy="299892"/>
          </a:xfrm>
          <a:solidFill>
            <a:schemeClr val="accent1">
              <a:lumMod val="75000"/>
            </a:schemeClr>
          </a:solidFill>
        </p:grpSpPr>
        <p:sp>
          <p:nvSpPr>
            <p:cNvPr id="2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827503" y="3070452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7513" y="314234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855343" y="3019213"/>
            <a:ext cx="5529532" cy="204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национальных ремесел, искусства и спорта коренных малочисленных народов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855390" y="4315331"/>
            <a:ext cx="5443221" cy="149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C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оздание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условий для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устойчивого развития традиционной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хозяйственной деятельности  и традиционного природопользования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092" y="2620529"/>
            <a:ext cx="24165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традиционной хозяйственной деятельности коренных малочисленных народов Севера и повышение уровня его адаптации к современным экономическим условиям с учетом обеспечения защиты исконной среды обитания и традиционного образа жизни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7161" y="2651306"/>
            <a:ext cx="290505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Государственная поддержка  юридических и физических лиц из числа коренных малочисленных народов, ведущих традиционный образ жизни и осуществляющих традиционную хозяйственную деятельность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8327" y="2651306"/>
            <a:ext cx="229847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недропользования и природных ресурсов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недропользования и природных ресурсов Ханты-Мансийского автономного округа – Югры </a:t>
            </a:r>
          </a:p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69247" y="4275846"/>
            <a:ext cx="25652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Организация, проведение мероприятий, направленных на развитие традиционной хозяйственной деятельности и участие в них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1915" y="206653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1: С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одействие развитию экономики  традиционных видов  хозяйственной деятельности коренных малочисленных народов и, как  следствие, увеличение занятости населения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62052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0" y="951792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24086"/>
            <a:ext cx="903513" cy="935598"/>
          </a:xfrm>
          <a:prstGeom prst="rect">
            <a:avLst/>
          </a:prstGeom>
        </p:spPr>
      </p:pic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4141829740"/>
              </p:ext>
            </p:extLst>
          </p:nvPr>
        </p:nvGraphicFramePr>
        <p:xfrm>
          <a:off x="539958" y="5494713"/>
          <a:ext cx="8161202" cy="122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22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13935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: Содействие развитию экономики традиционных видов хозяйственной деятельности коренных малочисленных народов и, как следствие, увеличение занятости населения  (продолжение)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9450" y="3188407"/>
            <a:ext cx="2183473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Развитие традиционной хозяйственной деятельности коренных малочисленных народов и повышение уровня его адаптации к современным экономическим условиям с учетом обеспечения защиты исконной среды обитания и традиционного образа жизни 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59924" y="4545992"/>
            <a:ext cx="28521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Обеспечение проведения ветеринарных  мероприятий в хозяйствах оленеводов, в том числе </a:t>
            </a:r>
            <a:r>
              <a:rPr lang="ru-RU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чипирование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 оленей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3266" y="3145609"/>
            <a:ext cx="33159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Предоставление грантов в виде субсидий для реализации проектов и программ, способствующих развитию традиционной хозяйственной деятельности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31681" y="396923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31681" y="423484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831681" y="46788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61" name="Пятиугольник 4"/>
          <p:cNvSpPr txBox="1"/>
          <p:nvPr/>
        </p:nvSpPr>
        <p:spPr>
          <a:xfrm>
            <a:off x="941470" y="6021752"/>
            <a:ext cx="7210016" cy="6066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Franklin Gothic Book" pitchFamily="34" charset="0"/>
              </a:rPr>
              <a:t>Увеличение количества 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</a:rPr>
              <a:t>национальных общин и организаций, осуществляющих традиционную хозяйственную деятельность  и занимающихся традиционными промыслами с 87 до 110</a:t>
            </a:r>
            <a:endParaRPr lang="ru-RU" sz="1400" dirty="0"/>
          </a:p>
        </p:txBody>
      </p:sp>
      <p:sp>
        <p:nvSpPr>
          <p:cNvPr id="62" name="Овал 61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11688" y="8626"/>
            <a:ext cx="8432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C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оздание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условий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для устойчивого развития традиционной хозяйственной деятельности и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традиционного природопользования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337022" y="3145609"/>
            <a:ext cx="243807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недропользования и природных ресурсов Ханты-Мансийского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Руководитель Ветеринарной службы Ханты-Мансийского 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Трофимов В.Н.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FDA239F0-F1E9-4F43-A790-9AFE99ED89C7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E2FD88B5-06F6-4502-BBAF-C9767B133C9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F07DA3FB-197C-45C3-A969-9DBEA0F7F669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DE8CB3A-5C4C-46C7-85D9-FB969976C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66" y="405838"/>
            <a:ext cx="903513" cy="935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99" y="5564563"/>
            <a:ext cx="45291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7" y="5564563"/>
            <a:ext cx="4733126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1688" y="2634796"/>
            <a:ext cx="22487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Содействие развитию традиционной культуры, фольклора и национальных ремесел, повышение уровня жизни и образования коренных малочисленных народов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387" y="2655305"/>
            <a:ext cx="2876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Обеспечение доступности получения образования коренными малочисленными народами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Оказание материальной (финансовой) помощи малообеспеченным гражданам (семьям) 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Чествование трудовых династий, старейшин и юбиляров из числа коренных малочисленных народов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36906" y="2634796"/>
            <a:ext cx="24061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образования и молодежной политики Ханты-Мансийского автономного округа – Югры</a:t>
            </a:r>
          </a:p>
          <a:p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Дренин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социального развития Ханты-Мансийского автономного округа – Югры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Давиденко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6" name="Пятиугольник 4"/>
          <p:cNvSpPr txBox="1"/>
          <p:nvPr/>
        </p:nvSpPr>
        <p:spPr>
          <a:xfrm>
            <a:off x="983411" y="5642350"/>
            <a:ext cx="6883880" cy="60662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lvl="0" algn="ctr"/>
            <a:r>
              <a:rPr lang="ru-RU" sz="1600" b="1" dirty="0"/>
              <a:t>Увеличение </a:t>
            </a:r>
            <a:r>
              <a:rPr lang="ru-RU" sz="1600" b="1" dirty="0" smtClean="0"/>
              <a:t>удельного веса численности граждан из числа КМНС, получивших среднее профессиональное и высшее образование при  предоставлении им господдержки с 18.6% до 20.5%</a:t>
            </a:r>
            <a:endParaRPr lang="ru-RU" sz="7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204204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2: Повышение уровня и качества жизни, возрождение и развитие самобытной культуры, языка и промыслов коренных малочисленных народов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0" name="Овал 49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4" name="Овал 53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33401" y="8626"/>
            <a:ext cx="861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2: Поддержка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национальных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ремесел, искусства и спорта коренных малочисленных народов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F9A96E82-A5DD-4024-9AAF-51824D674F5E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48CD8E69-A5A6-4B45-B215-AD55838D0F13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718506B5-AB03-49DA-BC68-63254782686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30F28B33-7B47-4DA9-9BC2-3B5B2E543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8836045"/>
              </p:ext>
            </p:extLst>
          </p:nvPr>
        </p:nvGraphicFramePr>
        <p:xfrm>
          <a:off x="544389" y="5763848"/>
          <a:ext cx="8210374" cy="93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685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37" y="208662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ea typeface="Times New Roman" panose="02020603050405020304" pitchFamily="18" charset="0"/>
              </a:rPr>
              <a:t>Задача 2: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ea typeface="Times New Roman" panose="02020603050405020304" pitchFamily="18" charset="0"/>
              </a:rPr>
              <a:t>Повышение уровня и качества жизни, возрождение и развитие самобытной культуры, языка и промыслов коренных малочисленных народов (продолжение)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586" y="2762857"/>
            <a:ext cx="22162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Содействие развитию традиционной культуры, фольклора и национальных ремесел, повышение уровня жизни и образования коренных малочисленных народов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19248" y="2762857"/>
            <a:ext cx="312275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Предоставление грантов и премий в сфере сохранения, развития, популяризации традиционной культуры, фольклора, традиций, языка, национальных промыслов и ремесел</a:t>
            </a:r>
          </a:p>
          <a:p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Организация, проведение мероприятий, направленных на развитие традиционной культуры, фольклора, национального спорта и международных связей, сохранение культурного наследия коренных малочисленных народов, и участие в них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9301" y="2621780"/>
            <a:ext cx="28984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культуры Ханты-Мансийского автономного округа – Югры </a:t>
            </a: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Казначеева Н.М.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о. директора Департамента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общественных и внешних связей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Орлова М.В.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образования и молодежной политики Ханты-Мансийского автономного округа – Югры 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Дренин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А.А.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И.о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директора Департамента физической культуры и спорта Ханты-Мансийского автономного округа – Югры 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Конух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С.Е.</a:t>
            </a:r>
          </a:p>
          <a:p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Руководитель Службы государственной охраны объектов культурного наследия Ханты-Мансийского автономного округа – Югры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Кондрашев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А.Н</a:t>
            </a: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1" y="34504"/>
            <a:ext cx="840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2: Поддержка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национальных ремесел, искусства и спорта коренных малочисленных народов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996" y="31229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9400122"/>
              </p:ext>
            </p:extLst>
          </p:nvPr>
        </p:nvGraphicFramePr>
        <p:xfrm>
          <a:off x="544388" y="6076605"/>
          <a:ext cx="8210375" cy="68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3" name="Овал 52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EEB007F9-51D4-40A5-9B8E-33AE5DE167A2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7EE17FAF-51F5-4C63-BA39-A45A7B11D6A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4D9010C0-29C2-4E45-ACB0-0E0DE932624F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28647A7-AE9F-4313-99BB-29B46966E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05444" y="1635886"/>
            <a:ext cx="2932261" cy="178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Организация доступа к услугам связи и государственным сервисам в местах традиционного проживания и традиционной хозяйственной деятельности (</a:t>
            </a:r>
            <a:r>
              <a:rPr lang="en-US" sz="1600" dirty="0" smtClean="0">
                <a:solidFill>
                  <a:schemeClr val="bg1"/>
                </a:solidFill>
                <a:latin typeface="Franklin Gothic Medium" pitchFamily="34" charset="0"/>
              </a:rPr>
              <a:t>IT –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стойбище)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9358" y="1569384"/>
            <a:ext cx="46496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latin typeface="Franklin Gothic Medium" pitchFamily="34" charset="0"/>
              </a:rPr>
              <a:t>Авторы: Александр </a:t>
            </a:r>
            <a:r>
              <a:rPr lang="ru-RU" sz="1600" dirty="0" err="1" smtClean="0">
                <a:latin typeface="Franklin Gothic Medium" pitchFamily="34" charset="0"/>
              </a:rPr>
              <a:t>Новьюхов</a:t>
            </a:r>
            <a:r>
              <a:rPr lang="ru-RU" sz="1600" dirty="0" smtClean="0">
                <a:latin typeface="Franklin Gothic Medium" pitchFamily="34" charset="0"/>
              </a:rPr>
              <a:t> – депутат, член Ассамблеи коренных малочисленных народов Севера Думы Ханты-Мансийского автономного округа – Югры, Общественная организация «Спасение Югры» Ханты-Мансийского автономного округа – Югры, г. Ханты-Мансийск </a:t>
            </a: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latin typeface="Franklin Gothic Medium" pitchFamily="34" charset="0"/>
              </a:rPr>
              <a:t>Мероприятие: стратегические сессии – Югра 2024</a:t>
            </a:r>
            <a:endParaRPr lang="ru-RU" sz="1600" dirty="0">
              <a:latin typeface="Franklin Gothic Medium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947" y="3655752"/>
            <a:ext cx="5494966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Franklin Gothic Medium" pitchFamily="34" charset="0"/>
              </a:rPr>
              <a:t>Проект «Организация типового </a:t>
            </a:r>
            <a:r>
              <a:rPr lang="en-US" sz="1500" dirty="0" smtClean="0">
                <a:latin typeface="Franklin Gothic Medium" pitchFamily="34" charset="0"/>
              </a:rPr>
              <a:t>IT</a:t>
            </a:r>
            <a:r>
              <a:rPr lang="ru-RU" sz="1500" dirty="0" smtClean="0">
                <a:latin typeface="Franklin Gothic Medium" pitchFamily="34" charset="0"/>
              </a:rPr>
              <a:t>-стойбища» реализуется </a:t>
            </a:r>
          </a:p>
          <a:p>
            <a:r>
              <a:rPr lang="ru-RU" sz="1500" dirty="0" smtClean="0">
                <a:latin typeface="Franklin Gothic Medium" pitchFamily="34" charset="0"/>
              </a:rPr>
              <a:t>Департаментом недропользования и природных ресурсов и </a:t>
            </a:r>
          </a:p>
          <a:p>
            <a:r>
              <a:rPr lang="ru-RU" sz="1500" dirty="0" smtClean="0">
                <a:latin typeface="Franklin Gothic Medium" pitchFamily="34" charset="0"/>
              </a:rPr>
              <a:t>Департаментом информационных технологий автономного </a:t>
            </a:r>
          </a:p>
          <a:p>
            <a:r>
              <a:rPr lang="ru-RU" sz="1500" dirty="0" smtClean="0">
                <a:latin typeface="Franklin Gothic Medium" pitchFamily="34" charset="0"/>
              </a:rPr>
              <a:t>округа и направлен на повышение доступности  услуг для </a:t>
            </a:r>
          </a:p>
          <a:p>
            <a:r>
              <a:rPr lang="ru-RU" sz="1500" dirty="0">
                <a:latin typeface="Franklin Gothic Medium" pitchFamily="34" charset="0"/>
              </a:rPr>
              <a:t>к</a:t>
            </a:r>
            <a:r>
              <a:rPr lang="ru-RU" sz="1500" dirty="0" smtClean="0">
                <a:latin typeface="Franklin Gothic Medium" pitchFamily="34" charset="0"/>
              </a:rPr>
              <a:t>оренных малочисленных народов Югры проживающих в </a:t>
            </a:r>
          </a:p>
          <a:p>
            <a:r>
              <a:rPr lang="ru-RU" sz="1500" dirty="0" smtClean="0">
                <a:latin typeface="Franklin Gothic Medium" pitchFamily="34" charset="0"/>
              </a:rPr>
              <a:t>местах традиционного проживания и ведущие традиционный </a:t>
            </a:r>
          </a:p>
          <a:p>
            <a:r>
              <a:rPr lang="ru-RU" sz="1500" dirty="0" smtClean="0">
                <a:latin typeface="Franklin Gothic Medium" pitchFamily="34" charset="0"/>
              </a:rPr>
              <a:t>образ жизни. Проектом предполагается подключение </a:t>
            </a:r>
          </a:p>
          <a:p>
            <a:r>
              <a:rPr lang="ru-RU" sz="1500" dirty="0" smtClean="0">
                <a:latin typeface="Franklin Gothic Medium" pitchFamily="34" charset="0"/>
              </a:rPr>
              <a:t>ТТП к сети интернет с помощью современного </a:t>
            </a:r>
          </a:p>
          <a:p>
            <a:r>
              <a:rPr lang="ru-RU" sz="1500" dirty="0" smtClean="0">
                <a:latin typeface="Franklin Gothic Medium" pitchFamily="34" charset="0"/>
              </a:rPr>
              <a:t>спутникового оборудования и обеспечение доступа </a:t>
            </a:r>
          </a:p>
          <a:p>
            <a:r>
              <a:rPr lang="ru-RU" sz="1500" dirty="0" smtClean="0">
                <a:latin typeface="Franklin Gothic Medium" pitchFamily="34" charset="0"/>
              </a:rPr>
              <a:t>коренных малочисленных народов к важнейшим </a:t>
            </a:r>
          </a:p>
          <a:p>
            <a:r>
              <a:rPr lang="ru-RU" sz="1500" dirty="0" smtClean="0">
                <a:latin typeface="Franklin Gothic Medium" pitchFamily="34" charset="0"/>
              </a:rPr>
              <a:t>электронным ресурсам. </a:t>
            </a:r>
            <a:endParaRPr lang="ru-RU" sz="1500" dirty="0">
              <a:latin typeface="Franklin Gothic Medium" pitchFamily="34" charset="0"/>
            </a:endParaRPr>
          </a:p>
        </p:txBody>
      </p:sp>
      <p:pic>
        <p:nvPicPr>
          <p:cNvPr id="10" name="Picture 12" descr="http://xn--c1aeakmejdnny.xn--p1ai/uploadedFiles/photoalbums/images/big/IMG_20180707_214839_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02" y="3419086"/>
            <a:ext cx="14017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2320" r="9554" b="13571"/>
          <a:stretch/>
        </p:blipFill>
        <p:spPr>
          <a:xfrm>
            <a:off x="7360478" y="4196424"/>
            <a:ext cx="1576851" cy="147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704002" y="5071532"/>
            <a:ext cx="1502832" cy="136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6645" y="642797"/>
            <a:ext cx="266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36" y="2438400"/>
            <a:ext cx="3365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Общий объём финансирования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на период до 2030 года, тыс. рублей: </a:t>
            </a:r>
          </a:p>
          <a:p>
            <a:pPr lvl="0" algn="ctr"/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1</a:t>
            </a:r>
            <a:r>
              <a:rPr lang="ru-RU" sz="3400" dirty="0">
                <a:solidFill>
                  <a:srgbClr val="00B050"/>
                </a:solidFill>
                <a:latin typeface="Franklin Gothic Medium" pitchFamily="34" charset="0"/>
              </a:rPr>
              <a:t> </a:t>
            </a:r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443 114,1 </a:t>
            </a:r>
            <a:endParaRPr lang="ru-RU" sz="3400" dirty="0">
              <a:solidFill>
                <a:srgbClr val="00B050"/>
              </a:solidFill>
              <a:latin typeface="Franklin Gothic Medium" pitchFamily="34" charset="0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из них: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2019 год – </a:t>
            </a:r>
            <a:r>
              <a:rPr lang="ru-RU" sz="1400" b="1" dirty="0" smtClean="0">
                <a:solidFill>
                  <a:srgbClr val="00B050"/>
                </a:solidFill>
                <a:latin typeface="Franklin Gothic Medium" pitchFamily="34" charset="0"/>
              </a:rPr>
              <a:t>136 248,9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тыс. рублей;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170" y="2438400"/>
            <a:ext cx="2338964" cy="1584541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latin typeface="Franklin Gothic Medium" pitchFamily="34" charset="0"/>
              </a:rPr>
              <a:t>Количество пользователей ТТП (человек)</a:t>
            </a:r>
            <a:endParaRPr lang="ru-RU" sz="1200" dirty="0">
              <a:latin typeface="Franklin Gothic Medium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6" y="2438400"/>
            <a:ext cx="2371725" cy="161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0" y="4365637"/>
            <a:ext cx="2371725" cy="16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6" y="4320051"/>
            <a:ext cx="2371725" cy="17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23" y="4686415"/>
            <a:ext cx="2371725" cy="16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2" y="527456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36" y="550691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41" y="3369786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3" y="5254669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12" y="334900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609214" y="5169142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87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5562" y="4364282"/>
            <a:ext cx="223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Доля граждан из числа КМНС </a:t>
            </a:r>
          </a:p>
          <a:p>
            <a:pPr algn="ctr"/>
            <a:r>
              <a:rPr lang="ru-RU" sz="1200" dirty="0" smtClean="0"/>
              <a:t>получивших меры социальной </a:t>
            </a:r>
          </a:p>
          <a:p>
            <a:pPr algn="ctr"/>
            <a:r>
              <a:rPr lang="ru-RU" sz="1200" dirty="0" smtClean="0"/>
              <a:t>поддержки (%)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367174" y="2716612"/>
            <a:ext cx="246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Лица из числа КМНС получивших </a:t>
            </a:r>
          </a:p>
          <a:p>
            <a:r>
              <a:rPr lang="ru-RU" sz="1200" dirty="0" smtClean="0"/>
              <a:t>образование при предоставлении </a:t>
            </a:r>
          </a:p>
          <a:p>
            <a:r>
              <a:rPr lang="ru-RU" sz="1200" dirty="0" smtClean="0"/>
              <a:t>им господдержки (%)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16923" y="4331163"/>
            <a:ext cx="236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Кол-во национальных общин </a:t>
            </a:r>
          </a:p>
          <a:p>
            <a:r>
              <a:rPr lang="ru-RU" sz="1200" dirty="0" smtClean="0"/>
              <a:t>осуществляющих традиционную </a:t>
            </a:r>
          </a:p>
          <a:p>
            <a:r>
              <a:rPr lang="ru-RU" sz="1200" dirty="0"/>
              <a:t>д</a:t>
            </a:r>
            <a:r>
              <a:rPr lang="ru-RU" sz="1200" dirty="0" smtClean="0"/>
              <a:t>еятельность </a:t>
            </a:r>
            <a:r>
              <a:rPr lang="en-US" sz="1200" dirty="0" smtClean="0"/>
              <a:t>(</a:t>
            </a:r>
            <a:r>
              <a:rPr lang="ru-RU" sz="1200" dirty="0" smtClean="0"/>
              <a:t>ед.)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25862" y="348572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4572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93459" y="338538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4947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009" y="539601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98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72006" y="532303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99,4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6605" y="345130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18,4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90817" y="338020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19,7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4468" y="524212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100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0279" y="4738255"/>
            <a:ext cx="213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Количество граждан, </a:t>
            </a:r>
          </a:p>
          <a:p>
            <a:r>
              <a:rPr lang="ru-RU" sz="1200" dirty="0" smtClean="0"/>
              <a:t>участвующих в мероприятиях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489170" y="56436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4844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8132" y="5572537"/>
            <a:ext cx="84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5200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1099</Words>
  <Application>Microsoft Office PowerPoint</Application>
  <PresentationFormat>Экран (4:3)</PresentationFormat>
  <Paragraphs>167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Franklin Gothic Book</vt:lpstr>
      <vt:lpstr>Franklin Gothic Demi Cond</vt:lpstr>
      <vt:lpstr>Franklin Gothic Heavy</vt:lpstr>
      <vt:lpstr>Franklin Gothic Medium</vt:lpstr>
      <vt:lpstr>Times New Roman</vt:lpstr>
      <vt:lpstr>Wingdings</vt:lpstr>
      <vt:lpstr>Office Theme</vt:lpstr>
      <vt:lpstr>ТИТУЛ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Иванова Евдокия Николаевна</cp:lastModifiedBy>
  <cp:revision>223</cp:revision>
  <cp:lastPrinted>2018-10-01T11:35:53Z</cp:lastPrinted>
  <dcterms:created xsi:type="dcterms:W3CDTF">2018-09-04T12:10:47Z</dcterms:created>
  <dcterms:modified xsi:type="dcterms:W3CDTF">2018-12-20T10:12:13Z</dcterms:modified>
</cp:coreProperties>
</file>