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5"/>
  </p:notesMasterIdLst>
  <p:sldIdLst>
    <p:sldId id="256" r:id="rId4"/>
    <p:sldId id="258" r:id="rId5"/>
    <p:sldId id="298" r:id="rId6"/>
    <p:sldId id="270" r:id="rId7"/>
    <p:sldId id="279" r:id="rId8"/>
    <p:sldId id="280" r:id="rId9"/>
    <p:sldId id="281" r:id="rId10"/>
    <p:sldId id="286" r:id="rId11"/>
    <p:sldId id="301" r:id="rId12"/>
    <p:sldId id="302" r:id="rId13"/>
    <p:sldId id="303" r:id="rId1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003" userDrawn="1">
          <p15:clr>
            <a:srgbClr val="A4A3A4"/>
          </p15:clr>
        </p15:guide>
        <p15:guide id="2" pos="4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F6FE"/>
    <a:srgbClr val="2B7885"/>
    <a:srgbClr val="F1FCFE"/>
    <a:srgbClr val="6BC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429" autoAdjust="0"/>
    <p:restoredTop sz="99748" autoAdjust="0"/>
  </p:normalViewPr>
  <p:slideViewPr>
    <p:cSldViewPr snapToGrid="0">
      <p:cViewPr>
        <p:scale>
          <a:sx n="120" d="100"/>
          <a:sy n="120" d="100"/>
        </p:scale>
        <p:origin x="-1374" y="-72"/>
      </p:cViewPr>
      <p:guideLst>
        <p:guide orient="horz" pos="1003"/>
        <p:guide pos="4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rgbClr val="00C85A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0" baseline="0" dirty="0">
                <a:solidFill>
                  <a:srgbClr val="00C85A"/>
                </a:solidFill>
              </a:rPr>
              <a:t>2019 год</a:t>
            </a:r>
          </a:p>
        </c:rich>
      </c:tx>
      <c:layout>
        <c:manualLayout>
          <c:xMode val="edge"/>
          <c:yMode val="edge"/>
          <c:x val="0.40297895796917571"/>
          <c:y val="1.610377424283730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1F7-4D2D-893B-5ED8A7AA0547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1F7-4D2D-893B-5ED8A7AA0547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1F7-4D2D-893B-5ED8A7AA0547}"/>
              </c:ext>
            </c:extLst>
          </c:dPt>
          <c:dPt>
            <c:idx val="3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1F7-4D2D-893B-5ED8A7AA0547}"/>
              </c:ext>
            </c:extLst>
          </c:dPt>
          <c:cat>
            <c:strRef>
              <c:f>Лист1!$A$2:$A$5</c:f>
              <c:strCache>
                <c:ptCount val="4"/>
                <c:pt idx="0">
                  <c:v>Создание и совершенствование условий для обеспечения общественного порядка, предупреждения противоправных действий, в том числе с участием граждан  </c:v>
                </c:pt>
                <c:pt idx="1">
                  <c:v>Повышение уровня профилактики и выявления административных правонарушений, правовой грамотности и правозащиты граждан </c:v>
                </c:pt>
                <c:pt idx="2">
                  <c:v>Развитие системы профилактики незаконного потребления наркотических средств и психотропных веществ, наркомании, выявление лучших практик антинаркотической работы, реализация совместных антинаркотических проектов  с общественностью и экспертным сообществом</c:v>
                </c:pt>
                <c:pt idx="3">
                  <c:v>Создание условий для выполнения функций, направленных на обеспечение прав и законных интересов жителей автономного округа в отдельных сферах жизнедеятельности, в том числе в осуществлении местного самоуправления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84627.7</c:v>
                </c:pt>
                <c:pt idx="1">
                  <c:v>132593.60000000001</c:v>
                </c:pt>
                <c:pt idx="3">
                  <c:v>120026.6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F1F7-4D2D-893B-5ED8A7AA05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33E14C-348A-442D-BCDF-5DE2249959E3}" type="doc">
      <dgm:prSet loTypeId="urn:microsoft.com/office/officeart/2005/8/layout/hChevron3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0BD4D1-7222-47FB-9901-A00328E753EE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sz="1150" b="1" dirty="0" smtClean="0">
              <a:solidFill>
                <a:schemeClr val="bg1"/>
              </a:solidFill>
              <a:latin typeface="Franklin Gothic Book" pitchFamily="34" charset="0"/>
              <a:cs typeface="Times New Roman" pitchFamily="18" charset="0"/>
            </a:rPr>
            <a:t>увеличение количества раскрытых преступлений и выявленных административных правонарушений с участием народных дружинников</a:t>
          </a:r>
          <a:endParaRPr lang="ru-RU" sz="1150" b="1" dirty="0">
            <a:solidFill>
              <a:schemeClr val="bg1"/>
            </a:solidFill>
            <a:latin typeface="Franklin Gothic Book" pitchFamily="34" charset="0"/>
          </a:endParaRPr>
        </a:p>
      </dgm:t>
    </dgm:pt>
    <dgm:pt modelId="{BF687FE7-AFD1-4B7D-85D4-4C8FF9AEB650}" type="parTrans" cxnId="{AD307A9C-01BB-4C5F-9E54-1701782230C9}">
      <dgm:prSet/>
      <dgm:spPr/>
      <dgm:t>
        <a:bodyPr/>
        <a:lstStyle/>
        <a:p>
          <a:endParaRPr lang="ru-RU"/>
        </a:p>
      </dgm:t>
    </dgm:pt>
    <dgm:pt modelId="{3A89AF42-BD70-4ED8-8FEA-34B984B1AA51}" type="sibTrans" cxnId="{AD307A9C-01BB-4C5F-9E54-1701782230C9}">
      <dgm:prSet/>
      <dgm:spPr/>
      <dgm:t>
        <a:bodyPr/>
        <a:lstStyle/>
        <a:p>
          <a:endParaRPr lang="ru-RU"/>
        </a:p>
      </dgm:t>
    </dgm:pt>
    <dgm:pt modelId="{A2151689-D1DA-419E-B9C4-A7F92383A10D}" type="pres">
      <dgm:prSet presAssocID="{7333E14C-348A-442D-BCDF-5DE2249959E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796F7D-D23A-44A9-9FBE-69A84CD7934E}" type="pres">
      <dgm:prSet presAssocID="{350BD4D1-7222-47FB-9901-A00328E753EE}" presName="parTxOnly" presStyleLbl="node1" presStyleIdx="0" presStyleCnt="1" custLinFactNeighborX="49" custLinFactNeighborY="-24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41BEC5-6362-4EC4-9933-A01973E089C8}" type="presOf" srcId="{7333E14C-348A-442D-BCDF-5DE2249959E3}" destId="{A2151689-D1DA-419E-B9C4-A7F92383A10D}" srcOrd="0" destOrd="0" presId="urn:microsoft.com/office/officeart/2005/8/layout/hChevron3"/>
    <dgm:cxn modelId="{2B4BA788-8A77-4919-9606-C09C8E8461C8}" type="presOf" srcId="{350BD4D1-7222-47FB-9901-A00328E753EE}" destId="{F0796F7D-D23A-44A9-9FBE-69A84CD7934E}" srcOrd="0" destOrd="0" presId="urn:microsoft.com/office/officeart/2005/8/layout/hChevron3"/>
    <dgm:cxn modelId="{AD307A9C-01BB-4C5F-9E54-1701782230C9}" srcId="{7333E14C-348A-442D-BCDF-5DE2249959E3}" destId="{350BD4D1-7222-47FB-9901-A00328E753EE}" srcOrd="0" destOrd="0" parTransId="{BF687FE7-AFD1-4B7D-85D4-4C8FF9AEB650}" sibTransId="{3A89AF42-BD70-4ED8-8FEA-34B984B1AA51}"/>
    <dgm:cxn modelId="{5158F3A4-F83C-4D75-97D3-676E9D0C6A4F}" type="presParOf" srcId="{A2151689-D1DA-419E-B9C4-A7F92383A10D}" destId="{F0796F7D-D23A-44A9-9FBE-69A84CD7934E}" srcOrd="0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33E14C-348A-442D-BCDF-5DE2249959E3}" type="doc">
      <dgm:prSet loTypeId="urn:microsoft.com/office/officeart/2005/8/layout/hChevron3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0BD4D1-7222-47FB-9901-A00328E753EE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sz="1150" b="1" dirty="0" smtClean="0">
              <a:solidFill>
                <a:schemeClr val="bg1"/>
              </a:solidFill>
              <a:latin typeface="Franklin Gothic Book" pitchFamily="34" charset="0"/>
              <a:cs typeface="Times New Roman" pitchFamily="18" charset="0"/>
            </a:rPr>
            <a:t>увеличение доли нарушений ПДД, выявленных с помощью средств </a:t>
          </a:r>
          <a:r>
            <a:rPr lang="ru-RU" sz="1150" b="1" dirty="0" err="1" smtClean="0">
              <a:solidFill>
                <a:schemeClr val="bg1"/>
              </a:solidFill>
              <a:latin typeface="Franklin Gothic Book" pitchFamily="34" charset="0"/>
              <a:cs typeface="Times New Roman" pitchFamily="18" charset="0"/>
            </a:rPr>
            <a:t>фотовидеофиксации</a:t>
          </a:r>
          <a:r>
            <a:rPr lang="ru-RU" sz="1150" b="1" dirty="0" smtClean="0">
              <a:solidFill>
                <a:schemeClr val="bg1"/>
              </a:solidFill>
              <a:latin typeface="Franklin Gothic Book" pitchFamily="34" charset="0"/>
              <a:cs typeface="Times New Roman" pitchFamily="18" charset="0"/>
            </a:rPr>
            <a:t> с 68 до 85%</a:t>
          </a:r>
          <a:endParaRPr lang="ru-RU" sz="1150" b="1" dirty="0">
            <a:solidFill>
              <a:schemeClr val="bg1"/>
            </a:solidFill>
            <a:latin typeface="Franklin Gothic Book" pitchFamily="34" charset="0"/>
          </a:endParaRPr>
        </a:p>
      </dgm:t>
    </dgm:pt>
    <dgm:pt modelId="{BF687FE7-AFD1-4B7D-85D4-4C8FF9AEB650}" type="parTrans" cxnId="{AD307A9C-01BB-4C5F-9E54-1701782230C9}">
      <dgm:prSet/>
      <dgm:spPr/>
      <dgm:t>
        <a:bodyPr/>
        <a:lstStyle/>
        <a:p>
          <a:endParaRPr lang="ru-RU"/>
        </a:p>
      </dgm:t>
    </dgm:pt>
    <dgm:pt modelId="{3A89AF42-BD70-4ED8-8FEA-34B984B1AA51}" type="sibTrans" cxnId="{AD307A9C-01BB-4C5F-9E54-1701782230C9}">
      <dgm:prSet/>
      <dgm:spPr/>
      <dgm:t>
        <a:bodyPr/>
        <a:lstStyle/>
        <a:p>
          <a:endParaRPr lang="ru-RU"/>
        </a:p>
      </dgm:t>
    </dgm:pt>
    <dgm:pt modelId="{A2151689-D1DA-419E-B9C4-A7F92383A10D}" type="pres">
      <dgm:prSet presAssocID="{7333E14C-348A-442D-BCDF-5DE2249959E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796F7D-D23A-44A9-9FBE-69A84CD7934E}" type="pres">
      <dgm:prSet presAssocID="{350BD4D1-7222-47FB-9901-A00328E753EE}" presName="parTxOnly" presStyleLbl="node1" presStyleIdx="0" presStyleCnt="1" custLinFactNeighborX="2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FAD4B1-D488-43F6-840D-1683668353F4}" type="presOf" srcId="{350BD4D1-7222-47FB-9901-A00328E753EE}" destId="{F0796F7D-D23A-44A9-9FBE-69A84CD7934E}" srcOrd="0" destOrd="0" presId="urn:microsoft.com/office/officeart/2005/8/layout/hChevron3"/>
    <dgm:cxn modelId="{AD307A9C-01BB-4C5F-9E54-1701782230C9}" srcId="{7333E14C-348A-442D-BCDF-5DE2249959E3}" destId="{350BD4D1-7222-47FB-9901-A00328E753EE}" srcOrd="0" destOrd="0" parTransId="{BF687FE7-AFD1-4B7D-85D4-4C8FF9AEB650}" sibTransId="{3A89AF42-BD70-4ED8-8FEA-34B984B1AA51}"/>
    <dgm:cxn modelId="{14B81596-DC62-4615-8A93-2BC591E0A339}" type="presOf" srcId="{7333E14C-348A-442D-BCDF-5DE2249959E3}" destId="{A2151689-D1DA-419E-B9C4-A7F92383A10D}" srcOrd="0" destOrd="0" presId="urn:microsoft.com/office/officeart/2005/8/layout/hChevron3"/>
    <dgm:cxn modelId="{BFD4EA7F-BEAE-42AB-ADF4-8F1F07F00A4A}" type="presParOf" srcId="{A2151689-D1DA-419E-B9C4-A7F92383A10D}" destId="{F0796F7D-D23A-44A9-9FBE-69A84CD7934E}" srcOrd="0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796F7D-D23A-44A9-9FBE-69A84CD7934E}">
      <dsp:nvSpPr>
        <dsp:cNvPr id="0" name=""/>
        <dsp:cNvSpPr/>
      </dsp:nvSpPr>
      <dsp:spPr>
        <a:xfrm>
          <a:off x="3739" y="0"/>
          <a:ext cx="3825955" cy="435160"/>
        </a:xfrm>
        <a:prstGeom prst="homePlate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ctr" defTabSz="51117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b="1" kern="1200" dirty="0" smtClean="0">
              <a:solidFill>
                <a:schemeClr val="bg1"/>
              </a:solidFill>
              <a:latin typeface="Franklin Gothic Book" pitchFamily="34" charset="0"/>
              <a:cs typeface="Times New Roman" pitchFamily="18" charset="0"/>
            </a:rPr>
            <a:t>увеличение количества раскрытых преступлений и выявленных административных правонарушений с участием народных дружинников</a:t>
          </a:r>
          <a:endParaRPr lang="ru-RU" sz="1150" b="1" kern="1200" dirty="0">
            <a:solidFill>
              <a:schemeClr val="bg1"/>
            </a:solidFill>
            <a:latin typeface="Franklin Gothic Book" pitchFamily="34" charset="0"/>
          </a:endParaRPr>
        </a:p>
      </dsp:txBody>
      <dsp:txXfrm>
        <a:off x="3739" y="0"/>
        <a:ext cx="3717165" cy="435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796F7D-D23A-44A9-9FBE-69A84CD7934E}">
      <dsp:nvSpPr>
        <dsp:cNvPr id="0" name=""/>
        <dsp:cNvSpPr/>
      </dsp:nvSpPr>
      <dsp:spPr>
        <a:xfrm>
          <a:off x="3739" y="0"/>
          <a:ext cx="3825955" cy="435160"/>
        </a:xfrm>
        <a:prstGeom prst="homePlate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ctr" defTabSz="51117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b="1" kern="1200" dirty="0" smtClean="0">
              <a:solidFill>
                <a:schemeClr val="bg1"/>
              </a:solidFill>
              <a:latin typeface="Franklin Gothic Book" pitchFamily="34" charset="0"/>
              <a:cs typeface="Times New Roman" pitchFamily="18" charset="0"/>
            </a:rPr>
            <a:t>увеличение доли нарушений ПДД, выявленных с помощью средств </a:t>
          </a:r>
          <a:r>
            <a:rPr lang="ru-RU" sz="1150" b="1" kern="1200" dirty="0" err="1" smtClean="0">
              <a:solidFill>
                <a:schemeClr val="bg1"/>
              </a:solidFill>
              <a:latin typeface="Franklin Gothic Book" pitchFamily="34" charset="0"/>
              <a:cs typeface="Times New Roman" pitchFamily="18" charset="0"/>
            </a:rPr>
            <a:t>фотовидеофиксации</a:t>
          </a:r>
          <a:r>
            <a:rPr lang="ru-RU" sz="1150" b="1" kern="1200" dirty="0" smtClean="0">
              <a:solidFill>
                <a:schemeClr val="bg1"/>
              </a:solidFill>
              <a:latin typeface="Franklin Gothic Book" pitchFamily="34" charset="0"/>
              <a:cs typeface="Times New Roman" pitchFamily="18" charset="0"/>
            </a:rPr>
            <a:t> с 68 до 85%</a:t>
          </a:r>
          <a:endParaRPr lang="ru-RU" sz="1150" b="1" kern="1200" dirty="0">
            <a:solidFill>
              <a:schemeClr val="bg1"/>
            </a:solidFill>
            <a:latin typeface="Franklin Gothic Book" pitchFamily="34" charset="0"/>
          </a:endParaRPr>
        </a:p>
      </dsp:txBody>
      <dsp:txXfrm>
        <a:off x="3739" y="0"/>
        <a:ext cx="3717165" cy="435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2E293-8A7E-4A1F-A8EB-8D025A56A6DB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0616A-6DF1-4AE2-B7B6-2273E8C78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355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0616A-6DF1-4AE2-B7B6-2273E8C7893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806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0616A-6DF1-4AE2-B7B6-2273E8C78932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832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9909" y="1570937"/>
            <a:ext cx="401559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1846" y="4240392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Рисунок 7" descr="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6200000">
            <a:off x="3545349" y="1259350"/>
            <a:ext cx="2053301" cy="9144000"/>
          </a:xfrm>
          <a:prstGeom prst="rect">
            <a:avLst/>
          </a:prstGeom>
        </p:spPr>
      </p:pic>
      <p:pic>
        <p:nvPicPr>
          <p:cNvPr id="9" name="Рисунок 8" descr="лого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95925" y="862640"/>
            <a:ext cx="2576102" cy="314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914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9909" y="1570937"/>
            <a:ext cx="401559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1846" y="4240392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 descr="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6200000">
            <a:off x="3545349" y="1259350"/>
            <a:ext cx="2053301" cy="9144000"/>
          </a:xfrm>
          <a:prstGeom prst="rect">
            <a:avLst/>
          </a:prstGeom>
        </p:spPr>
      </p:pic>
      <p:pic>
        <p:nvPicPr>
          <p:cNvPr id="9" name="Рисунок 8" descr="лого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95925" y="862640"/>
            <a:ext cx="2576102" cy="314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062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3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246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914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471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213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1077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313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1140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031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5992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9909" y="1570937"/>
            <a:ext cx="401559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1846" y="4240392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 descr="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6200000">
            <a:off x="3545349" y="1259350"/>
            <a:ext cx="2053301" cy="9144000"/>
          </a:xfrm>
          <a:prstGeom prst="rect">
            <a:avLst/>
          </a:prstGeom>
        </p:spPr>
      </p:pic>
      <p:pic>
        <p:nvPicPr>
          <p:cNvPr id="9" name="Рисунок 8" descr="лого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95925" y="862640"/>
            <a:ext cx="2576102" cy="314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8854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002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160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6190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023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4218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84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2870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4568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4325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12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pPr/>
              <a:t>12/26/2018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72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648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Data" Target="../diagrams/data2.xml"/><Relationship Id="rId2" Type="http://schemas.openxmlformats.org/officeDocument/2006/relationships/notesSlide" Target="../notesSlides/notesSlide1.xml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1.xml"/><Relationship Id="rId15" Type="http://schemas.openxmlformats.org/officeDocument/2006/relationships/diagramColors" Target="../diagrams/colors2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8.png"/><Relationship Id="rId1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="" xmlns:a16="http://schemas.microsoft.com/office/drawing/2014/main" id="{0A27F27E-F580-443D-9596-5D833176E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709" y="1231900"/>
            <a:ext cx="7173422" cy="141222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Публичная декларация</a:t>
            </a:r>
            <a:b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</a:b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государственной программы </a:t>
            </a:r>
            <a:b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</a:b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Ханты-Мансийского автономного округа - Югры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CAE22D93-86C6-4012-8C95-C05004B2E97F}"/>
              </a:ext>
            </a:extLst>
          </p:cNvPr>
          <p:cNvGrpSpPr/>
          <p:nvPr/>
        </p:nvGrpSpPr>
        <p:grpSpPr>
          <a:xfrm>
            <a:off x="947651" y="2754884"/>
            <a:ext cx="7257566" cy="89285"/>
            <a:chOff x="947651" y="2754884"/>
            <a:chExt cx="7257566" cy="89285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37A4C5B6-209B-448F-B247-975927B0C84B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C1FFCA75-318C-48BA-A2C5-8D9CCF5F7332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Title 1">
            <a:extLst>
              <a:ext uri="{FF2B5EF4-FFF2-40B4-BE49-F238E27FC236}">
                <a16:creationId xmlns="" xmlns:a16="http://schemas.microsoft.com/office/drawing/2014/main" id="{7EC25E79-69F1-4C15-99AF-A1FE4E9DF738}"/>
              </a:ext>
            </a:extLst>
          </p:cNvPr>
          <p:cNvSpPr txBox="1">
            <a:spLocks/>
          </p:cNvSpPr>
          <p:nvPr/>
        </p:nvSpPr>
        <p:spPr>
          <a:xfrm>
            <a:off x="1774607" y="2865206"/>
            <a:ext cx="5702039" cy="1417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«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Профилактика правонарушений и обеспечение отдельных прав граждан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»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/>
            </a:r>
            <a:b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</a:br>
            <a:endParaRPr lang="en-US" sz="2400" b="1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DA1D7C8C-754F-4EDA-9484-96D828446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668" y="5372100"/>
            <a:ext cx="2386096" cy="106695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2812718" y="3068912"/>
            <a:ext cx="3284592" cy="1538460"/>
          </a:xfrm>
          <a:prstGeom prst="roundRect">
            <a:avLst>
              <a:gd name="adj" fmla="val 1297"/>
            </a:avLst>
          </a:prstGeom>
          <a:solidFill>
            <a:schemeClr val="lt1">
              <a:alpha val="71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  <a:latin typeface="Franklin Gothic Medium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79167" y="27941"/>
            <a:ext cx="8204895" cy="896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b="1" dirty="0">
                <a:solidFill>
                  <a:srgbClr val="4472C4">
                    <a:lumMod val="50000"/>
                  </a:srgbClr>
                </a:solidFill>
                <a:latin typeface="Franklin Gothic Medium" panose="020B0603020102020204" pitchFamily="34" charset="0"/>
              </a:rPr>
              <a:t>Карта результатов</a:t>
            </a:r>
            <a:endParaRPr lang="en-US" sz="2400" b="1" dirty="0">
              <a:solidFill>
                <a:srgbClr val="4472C4">
                  <a:lumMod val="50000"/>
                </a:srgb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26011" y="3032759"/>
            <a:ext cx="35715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Franklin Gothic Medium" pitchFamily="34" charset="0"/>
              </a:rPr>
              <a:t>Общий объём финансирования</a:t>
            </a:r>
          </a:p>
          <a:p>
            <a:pPr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Franklin Gothic Medium" pitchFamily="34" charset="0"/>
              </a:rPr>
              <a:t>на период до 2030 года, тыс. рублей: </a:t>
            </a:r>
          </a:p>
          <a:p>
            <a:pPr algn="ctr"/>
            <a:r>
              <a:rPr lang="ru-RU" sz="3400" dirty="0">
                <a:solidFill>
                  <a:srgbClr val="00B050"/>
                </a:solidFill>
                <a:latin typeface="Franklin Gothic Medium" pitchFamily="34" charset="0"/>
              </a:rPr>
              <a:t>3 </a:t>
            </a:r>
            <a:r>
              <a:rPr lang="ru-RU" sz="3400" dirty="0" smtClean="0">
                <a:solidFill>
                  <a:srgbClr val="00B050"/>
                </a:solidFill>
                <a:latin typeface="Franklin Gothic Medium" pitchFamily="34" charset="0"/>
              </a:rPr>
              <a:t>547237,8</a:t>
            </a:r>
          </a:p>
          <a:p>
            <a:pPr algn="ctr"/>
            <a:r>
              <a:rPr lang="ru-RU" sz="1400" b="1" dirty="0" smtClean="0">
                <a:solidFill>
                  <a:srgbClr val="4472C4">
                    <a:lumMod val="50000"/>
                  </a:srgbClr>
                </a:solidFill>
                <a:latin typeface="Franklin Gothic Medium" pitchFamily="34" charset="0"/>
              </a:rPr>
              <a:t>из них:</a:t>
            </a:r>
          </a:p>
          <a:p>
            <a:pPr algn="ctr"/>
            <a:r>
              <a:rPr lang="ru-RU" sz="1400" b="1" dirty="0" smtClean="0">
                <a:solidFill>
                  <a:srgbClr val="4472C4">
                    <a:lumMod val="50000"/>
                  </a:srgbClr>
                </a:solidFill>
                <a:latin typeface="Franklin Gothic Medium" pitchFamily="34" charset="0"/>
              </a:rPr>
              <a:t>2019 </a:t>
            </a:r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Franklin Gothic Medium" pitchFamily="34" charset="0"/>
              </a:rPr>
              <a:t>год – </a:t>
            </a:r>
            <a:r>
              <a:rPr lang="ru-RU" sz="1400" b="1" dirty="0" smtClean="0">
                <a:solidFill>
                  <a:srgbClr val="00B050"/>
                </a:solidFill>
                <a:latin typeface="Franklin Gothic Medium" pitchFamily="34" charset="0"/>
              </a:rPr>
              <a:t>337 247,9 </a:t>
            </a:r>
            <a:r>
              <a:rPr lang="ru-RU" sz="1400" b="1" dirty="0" smtClean="0">
                <a:solidFill>
                  <a:srgbClr val="4472C4">
                    <a:lumMod val="50000"/>
                  </a:srgbClr>
                </a:solidFill>
                <a:latin typeface="Franklin Gothic Medium" pitchFamily="34" charset="0"/>
              </a:rPr>
              <a:t>тыс</a:t>
            </a:r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Franklin Gothic Medium" pitchFamily="34" charset="0"/>
              </a:rPr>
              <a:t>. </a:t>
            </a:r>
            <a:r>
              <a:rPr lang="ru-RU" sz="1400" b="1" dirty="0" smtClean="0">
                <a:solidFill>
                  <a:srgbClr val="4472C4">
                    <a:lumMod val="50000"/>
                  </a:srgbClr>
                </a:solidFill>
                <a:latin typeface="Franklin Gothic Medium" pitchFamily="34" charset="0"/>
              </a:rPr>
              <a:t>рублей</a:t>
            </a:r>
            <a:endParaRPr lang="ru-RU" sz="1400" b="1" dirty="0">
              <a:solidFill>
                <a:srgbClr val="4472C4">
                  <a:lumMod val="50000"/>
                </a:srgbClr>
              </a:solidFill>
              <a:latin typeface="Franklin Gothic Medium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55421" y="2051416"/>
            <a:ext cx="2338964" cy="1264301"/>
          </a:xfrm>
          <a:prstGeom prst="roundRect">
            <a:avLst>
              <a:gd name="adj" fmla="val 0"/>
            </a:avLst>
          </a:prstGeom>
          <a:solidFill>
            <a:schemeClr val="lt1">
              <a:alpha val="71000"/>
            </a:schemeClr>
          </a:solidFill>
          <a:ln w="28575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  <a:latin typeface="Franklin Gothic Medium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5963" y="2131046"/>
            <a:ext cx="23387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4472C4">
                    <a:lumMod val="50000"/>
                  </a:srgbClr>
                </a:solidFill>
                <a:latin typeface="Franklin Gothic Medium" pitchFamily="34" charset="0"/>
              </a:rPr>
              <a:t>Увеличение </a:t>
            </a:r>
            <a:r>
              <a:rPr lang="ru-RU" sz="1200" dirty="0">
                <a:solidFill>
                  <a:srgbClr val="4472C4">
                    <a:lumMod val="50000"/>
                  </a:srgbClr>
                </a:solidFill>
                <a:latin typeface="Franklin Gothic Medium" pitchFamily="34" charset="0"/>
              </a:rPr>
              <a:t>доли нарушений ПДД, выявленных с помощью средств </a:t>
            </a:r>
            <a:r>
              <a:rPr lang="ru-RU" sz="1200" dirty="0" smtClean="0">
                <a:solidFill>
                  <a:srgbClr val="4472C4">
                    <a:lumMod val="50000"/>
                  </a:srgbClr>
                </a:solidFill>
                <a:latin typeface="Franklin Gothic Medium" pitchFamily="34" charset="0"/>
              </a:rPr>
              <a:t>фотовидеофиксации, %</a:t>
            </a:r>
            <a:endParaRPr lang="ru-RU" sz="1200" dirty="0">
              <a:solidFill>
                <a:srgbClr val="4472C4">
                  <a:lumMod val="50000"/>
                </a:srgbClr>
              </a:solidFill>
              <a:latin typeface="Franklin Gothic Medium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876910" y="1554849"/>
            <a:ext cx="3150510" cy="1233715"/>
          </a:xfrm>
          <a:prstGeom prst="roundRect">
            <a:avLst>
              <a:gd name="adj" fmla="val 0"/>
            </a:avLst>
          </a:prstGeom>
          <a:solidFill>
            <a:schemeClr val="lt1">
              <a:alpha val="71000"/>
            </a:schemeClr>
          </a:solidFill>
          <a:ln w="28575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  <a:latin typeface="Franklin Gothic Medium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342057" y="1858826"/>
            <a:ext cx="2478650" cy="2016267"/>
          </a:xfrm>
          <a:prstGeom prst="roundRect">
            <a:avLst>
              <a:gd name="adj" fmla="val 0"/>
            </a:avLst>
          </a:prstGeom>
          <a:solidFill>
            <a:schemeClr val="lt1">
              <a:alpha val="71000"/>
            </a:schemeClr>
          </a:solidFill>
          <a:ln w="28575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  <a:latin typeface="Franklin Gothic Medium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293136" y="4554682"/>
            <a:ext cx="2627422" cy="1126363"/>
          </a:xfrm>
          <a:prstGeom prst="roundRect">
            <a:avLst>
              <a:gd name="adj" fmla="val 0"/>
            </a:avLst>
          </a:prstGeom>
          <a:solidFill>
            <a:schemeClr val="lt1">
              <a:alpha val="71000"/>
            </a:schemeClr>
          </a:solidFill>
          <a:ln w="28575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319432" y="1893447"/>
            <a:ext cx="249547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4472C4">
                    <a:lumMod val="50000"/>
                  </a:srgbClr>
                </a:solidFill>
                <a:latin typeface="Franklin Gothic Medium" pitchFamily="34" charset="0"/>
              </a:rPr>
              <a:t>Составление сотрудниками полиции 8 тыс. административных протоколов в год в соответствии Законом автономного округа «Об административных правонарушениях</a:t>
            </a:r>
            <a:r>
              <a:rPr lang="ru-RU" sz="1200" dirty="0" smtClean="0">
                <a:solidFill>
                  <a:srgbClr val="4472C4">
                    <a:lumMod val="50000"/>
                  </a:srgbClr>
                </a:solidFill>
                <a:latin typeface="Franklin Gothic Medium" pitchFamily="34" charset="0"/>
              </a:rPr>
              <a:t>»</a:t>
            </a:r>
          </a:p>
          <a:p>
            <a:pPr algn="ctr"/>
            <a:endParaRPr lang="ru-RU" sz="1200" dirty="0">
              <a:solidFill>
                <a:srgbClr val="4472C4">
                  <a:lumMod val="50000"/>
                </a:srgbClr>
              </a:solidFill>
              <a:latin typeface="Franklin Gothic Medium" pitchFamily="34" charset="0"/>
            </a:endParaRPr>
          </a:p>
          <a:p>
            <a:pPr algn="ctr"/>
            <a:endParaRPr lang="ru-RU" sz="1400" dirty="0">
              <a:solidFill>
                <a:srgbClr val="4472C4">
                  <a:lumMod val="50000"/>
                </a:srgbClr>
              </a:solidFill>
              <a:latin typeface="Franklin Gothic Medium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342321" y="4598441"/>
            <a:ext cx="256522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rgbClr val="4472C4">
                    <a:lumMod val="50000"/>
                  </a:srgbClr>
                </a:solidFill>
                <a:latin typeface="Franklin Gothic Medium" pitchFamily="34" charset="0"/>
              </a:rPr>
              <a:t>Снижение общей распространенности наркомании (на 100 тыс. населения), чел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2846717" y="1514955"/>
            <a:ext cx="328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4472C4">
                    <a:lumMod val="50000"/>
                  </a:srgbClr>
                </a:solidFill>
                <a:latin typeface="Franklin Gothic Medium" pitchFamily="34" charset="0"/>
              </a:rPr>
              <a:t>Снижение уровня преступности в общем число зарегистрированных преступлений на 100 тыс. человек населения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42266" y="2915022"/>
            <a:ext cx="5530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Franklin Gothic Medium" pitchFamily="34" charset="0"/>
              </a:rPr>
              <a:t>68</a:t>
            </a:r>
            <a:endParaRPr lang="ru-RU" sz="1400" dirty="0">
              <a:solidFill>
                <a:prstClr val="black"/>
              </a:solidFill>
              <a:latin typeface="Franklin Gothic Medium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824461" y="2838079"/>
            <a:ext cx="5469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Franklin Gothic Medium" pitchFamily="34" charset="0"/>
              </a:rPr>
              <a:t>85</a:t>
            </a:r>
            <a:endParaRPr lang="ru-RU" sz="2400" dirty="0">
              <a:solidFill>
                <a:srgbClr val="00B050"/>
              </a:solidFill>
              <a:latin typeface="Franklin Gothic Medium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501210" y="5220363"/>
            <a:ext cx="6511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Franklin Gothic Medium" pitchFamily="34" charset="0"/>
              </a:rPr>
              <a:t>253,3</a:t>
            </a:r>
            <a:endParaRPr lang="ru-RU" sz="1400" dirty="0">
              <a:solidFill>
                <a:prstClr val="black"/>
              </a:solidFill>
              <a:latin typeface="Franklin Gothic Medium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790649" y="5130890"/>
            <a:ext cx="10412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Franklin Gothic Medium" pitchFamily="34" charset="0"/>
              </a:rPr>
              <a:t>238,1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6826780" y="3447545"/>
            <a:ext cx="2904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0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7737192" y="3309758"/>
            <a:ext cx="9973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Franklin Gothic Medium" pitchFamily="34" charset="0"/>
              </a:rPr>
              <a:t>8 тыс.</a:t>
            </a:r>
            <a:endParaRPr lang="ru-RU" sz="2400" dirty="0">
              <a:solidFill>
                <a:srgbClr val="00B050"/>
              </a:solidFill>
              <a:latin typeface="Franklin Gothic Medium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137" y="2809276"/>
            <a:ext cx="446965" cy="446965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7220275" y="5145590"/>
            <a:ext cx="575385" cy="446965"/>
          </a:xfrm>
          <a:prstGeom prst="rect">
            <a:avLst/>
          </a:prstGeom>
        </p:spPr>
      </p:pic>
      <p:grpSp>
        <p:nvGrpSpPr>
          <p:cNvPr id="104" name="Группа 103"/>
          <p:cNvGrpSpPr/>
          <p:nvPr/>
        </p:nvGrpSpPr>
        <p:grpSpPr>
          <a:xfrm>
            <a:off x="3451615" y="2280099"/>
            <a:ext cx="2125572" cy="499022"/>
            <a:chOff x="3695726" y="2033165"/>
            <a:chExt cx="2125572" cy="499022"/>
          </a:xfrm>
        </p:grpSpPr>
        <p:sp>
          <p:nvSpPr>
            <p:cNvPr id="62" name="Прямоугольник 61"/>
            <p:cNvSpPr/>
            <p:nvPr/>
          </p:nvSpPr>
          <p:spPr>
            <a:xfrm>
              <a:off x="3695726" y="2120821"/>
              <a:ext cx="64017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dirty="0" smtClean="0">
                  <a:solidFill>
                    <a:prstClr val="black"/>
                  </a:solidFill>
                  <a:latin typeface="Franklin Gothic Medium" pitchFamily="34" charset="0"/>
                </a:rPr>
                <a:t>1 376</a:t>
              </a:r>
              <a:endParaRPr lang="ru-RU" sz="1400" dirty="0">
                <a:solidFill>
                  <a:prstClr val="black"/>
                </a:solidFill>
                <a:latin typeface="Franklin Gothic Medium" pitchFamily="34" charset="0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4910279" y="2070522"/>
              <a:ext cx="9110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B050"/>
                  </a:solidFill>
                  <a:latin typeface="Franklin Gothic Medium" pitchFamily="34" charset="0"/>
                </a:rPr>
                <a:t>1133</a:t>
              </a:r>
              <a:endParaRPr lang="ru-RU" sz="2400" dirty="0">
                <a:solidFill>
                  <a:srgbClr val="00B050"/>
                </a:solidFill>
                <a:latin typeface="Franklin Gothic Medium" pitchFamily="34" charset="0"/>
              </a:endParaRPr>
            </a:p>
          </p:txBody>
        </p:sp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4431126" y="2033165"/>
              <a:ext cx="449579" cy="446965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="" xmlns:a16="http://schemas.microsoft.com/office/drawing/2014/main" id="{2EA95D50-85BF-4E5B-A1B6-16FB428D6EBE}"/>
              </a:ext>
            </a:extLst>
          </p:cNvPr>
          <p:cNvGrpSpPr/>
          <p:nvPr/>
        </p:nvGrpSpPr>
        <p:grpSpPr>
          <a:xfrm>
            <a:off x="-12192" y="1024906"/>
            <a:ext cx="7859486" cy="89285"/>
            <a:chOff x="947651" y="2754884"/>
            <a:chExt cx="7257566" cy="89285"/>
          </a:xfrm>
        </p:grpSpPr>
        <p:sp>
          <p:nvSpPr>
            <p:cNvPr id="58" name="Прямоугольник 57">
              <a:extLst>
                <a:ext uri="{FF2B5EF4-FFF2-40B4-BE49-F238E27FC236}">
                  <a16:creationId xmlns="" xmlns:a16="http://schemas.microsoft.com/office/drawing/2014/main" id="{1CF208F2-9143-4141-AC47-A0AB4967D7DF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1" name="Прямоугольник 60">
              <a:extLst>
                <a:ext uri="{FF2B5EF4-FFF2-40B4-BE49-F238E27FC236}">
                  <a16:creationId xmlns="" xmlns:a16="http://schemas.microsoft.com/office/drawing/2014/main" id="{FC32EAD5-2317-47E3-9632-A20E23416470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23F48ABF-8026-4673-AC14-205B9D6133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41" y="197643"/>
            <a:ext cx="903513" cy="935598"/>
          </a:xfrm>
          <a:prstGeom prst="rect">
            <a:avLst/>
          </a:prstGeom>
        </p:spPr>
      </p:pic>
      <p:sp>
        <p:nvSpPr>
          <p:cNvPr id="65" name="Скругленный прямоугольник 64"/>
          <p:cNvSpPr/>
          <p:nvPr/>
        </p:nvSpPr>
        <p:spPr>
          <a:xfrm>
            <a:off x="136615" y="4323628"/>
            <a:ext cx="2577675" cy="1495817"/>
          </a:xfrm>
          <a:prstGeom prst="roundRect">
            <a:avLst>
              <a:gd name="adj" fmla="val 0"/>
            </a:avLst>
          </a:prstGeom>
          <a:solidFill>
            <a:schemeClr val="lt1">
              <a:alpha val="71000"/>
            </a:schemeClr>
          </a:solidFill>
          <a:ln w="28575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68752" y="4329152"/>
            <a:ext cx="253950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rgbClr val="4472C4">
                    <a:lumMod val="50000"/>
                  </a:srgbClr>
                </a:solidFill>
                <a:latin typeface="Franklin Gothic Medium" pitchFamily="34" charset="0"/>
              </a:rPr>
              <a:t>Увеличение доли потребительских споров, разрешенных в досудебном и внесудебном порядке, в общем количестве споров с участием </a:t>
            </a:r>
            <a:r>
              <a:rPr lang="ru-RU" sz="1100" dirty="0" smtClean="0">
                <a:solidFill>
                  <a:srgbClr val="4472C4">
                    <a:lumMod val="50000"/>
                  </a:srgbClr>
                </a:solidFill>
                <a:latin typeface="Franklin Gothic Medium" pitchFamily="34" charset="0"/>
              </a:rPr>
              <a:t>потребителей, %</a:t>
            </a:r>
            <a:endParaRPr lang="ru-RU" sz="1100" dirty="0">
              <a:solidFill>
                <a:srgbClr val="4472C4">
                  <a:lumMod val="50000"/>
                </a:srgbClr>
              </a:solidFill>
              <a:latin typeface="Franklin Gothic Medium" pitchFamily="34" charset="0"/>
            </a:endParaRPr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137" y="5279033"/>
            <a:ext cx="515727" cy="383063"/>
          </a:xfrm>
          <a:prstGeom prst="rect">
            <a:avLst/>
          </a:prstGeom>
        </p:spPr>
      </p:pic>
      <p:sp>
        <p:nvSpPr>
          <p:cNvPr id="70" name="Прямоугольник 69"/>
          <p:cNvSpPr/>
          <p:nvPr/>
        </p:nvSpPr>
        <p:spPr>
          <a:xfrm>
            <a:off x="479167" y="5352817"/>
            <a:ext cx="5458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Franklin Gothic Medium" pitchFamily="34" charset="0"/>
              </a:rPr>
              <a:t>81,4</a:t>
            </a:r>
            <a:endParaRPr lang="ru-RU" sz="1400" dirty="0">
              <a:solidFill>
                <a:prstClr val="black"/>
              </a:solidFill>
              <a:latin typeface="Franklin Gothic Medium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757034" y="5235156"/>
            <a:ext cx="7674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Franklin Gothic Medium" pitchFamily="34" charset="0"/>
              </a:rPr>
              <a:t>88</a:t>
            </a: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2876910" y="4842663"/>
            <a:ext cx="3220399" cy="1357196"/>
          </a:xfrm>
          <a:prstGeom prst="roundRect">
            <a:avLst>
              <a:gd name="adj" fmla="val 0"/>
            </a:avLst>
          </a:prstGeom>
          <a:solidFill>
            <a:schemeClr val="lt1">
              <a:alpha val="71000"/>
            </a:schemeClr>
          </a:solidFill>
          <a:ln w="28575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027614" y="4891153"/>
            <a:ext cx="27483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rgbClr val="4472C4">
                    <a:lumMod val="50000"/>
                  </a:srgbClr>
                </a:solidFill>
                <a:latin typeface="Franklin Gothic Medium" pitchFamily="34" charset="0"/>
              </a:rPr>
              <a:t>Увеличение количества применяемых практик непосредственного осуществления населением местного самоуправления</a:t>
            </a: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684" y="3317107"/>
            <a:ext cx="446965" cy="446965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04" y="5660594"/>
            <a:ext cx="446965" cy="446965"/>
          </a:xfrm>
          <a:prstGeom prst="rect">
            <a:avLst/>
          </a:prstGeom>
        </p:spPr>
      </p:pic>
      <p:sp>
        <p:nvSpPr>
          <p:cNvPr id="82" name="Прямоугольник 81"/>
          <p:cNvSpPr/>
          <p:nvPr/>
        </p:nvSpPr>
        <p:spPr>
          <a:xfrm>
            <a:off x="3054340" y="5713620"/>
            <a:ext cx="6482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Franklin Gothic Medium" pitchFamily="34" charset="0"/>
              </a:rPr>
              <a:t>1 357</a:t>
            </a:r>
            <a:endParaRPr lang="ru-RU" sz="1400" dirty="0">
              <a:solidFill>
                <a:prstClr val="black"/>
              </a:solidFill>
              <a:latin typeface="Franklin Gothic Medium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4901791" y="5662096"/>
            <a:ext cx="11256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Franklin Gothic Medium" pitchFamily="34" charset="0"/>
              </a:rPr>
              <a:t>1 438</a:t>
            </a:r>
          </a:p>
        </p:txBody>
      </p:sp>
    </p:spTree>
    <p:extLst>
      <p:ext uri="{BB962C8B-B14F-4D97-AF65-F5344CB8AC3E}">
        <p14:creationId xmlns:p14="http://schemas.microsoft.com/office/powerpoint/2010/main" val="4155964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13408" y="31138"/>
            <a:ext cx="8204895" cy="896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b="1" dirty="0">
                <a:solidFill>
                  <a:srgbClr val="4472C4">
                    <a:lumMod val="50000"/>
                  </a:srgbClr>
                </a:solidFill>
                <a:latin typeface="Franklin Gothic Medium" panose="020B0603020102020204" pitchFamily="34" charset="0"/>
              </a:rPr>
              <a:t>Финансирование госпрограммы, тыс. </a:t>
            </a:r>
            <a:r>
              <a:rPr lang="ru-RU" sz="2400" b="1" dirty="0" smtClean="0">
                <a:solidFill>
                  <a:srgbClr val="4472C4">
                    <a:lumMod val="50000"/>
                  </a:srgbClr>
                </a:solidFill>
                <a:latin typeface="Franklin Gothic Medium" panose="020B0603020102020204" pitchFamily="34" charset="0"/>
              </a:rPr>
              <a:t>руб.</a:t>
            </a:r>
            <a:endParaRPr lang="en-US" sz="2400" b="1" dirty="0">
              <a:solidFill>
                <a:srgbClr val="4472C4">
                  <a:lumMod val="50000"/>
                </a:srgbClr>
              </a:solidFill>
              <a:latin typeface="Franklin Gothic Medium" panose="020B06030201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284300"/>
              </p:ext>
            </p:extLst>
          </p:nvPr>
        </p:nvGraphicFramePr>
        <p:xfrm>
          <a:off x="2333555" y="1065976"/>
          <a:ext cx="2532516" cy="5555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325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3888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anose="02020603050405020304" pitchFamily="18" charset="0"/>
                        </a:rPr>
                        <a:t>Создание и совершенствование условий для обеспечения общественного порядка, в том числе с участием граждан; развитие системы профилактики наркомании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dirty="0" smtClean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dirty="0" smtClean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anose="02020603050405020304" pitchFamily="18" charset="0"/>
                        </a:rPr>
                        <a:t>Повышение уровня выявления, пресечения и предупреждения административных правонарушений, правовой грамотности и правозащиты граждан в отдельных сферах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50" b="0" dirty="0" smtClean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382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anose="02020603050405020304" pitchFamily="18" charset="0"/>
                        </a:rPr>
                        <a:t>Выполнение функций, направленных на обеспечение прав и законных интересов жителей автономного округа в отдельных сферах жизнедеятельности, в том числе в осуществлении местного самоуправления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024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22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422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86943" y="4922824"/>
            <a:ext cx="327803" cy="334002"/>
          </a:xfrm>
          <a:prstGeom prst="rect">
            <a:avLst/>
          </a:prstGeom>
          <a:solidFill>
            <a:srgbClr val="DBF6FE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BF6F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13578" y="1771756"/>
            <a:ext cx="319176" cy="334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32754" y="3184296"/>
            <a:ext cx="1235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Franklin Gothic Medium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132 593,6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132754" y="4902883"/>
            <a:ext cx="1446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Franklin Gothic Medium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120 026,6</a:t>
            </a:r>
            <a:endParaRPr lang="ru-RU" dirty="0">
              <a:solidFill>
                <a:prstClr val="black"/>
              </a:solidFill>
              <a:latin typeface="Franklin Gothic Medium" pitchFamily="34" charset="0"/>
              <a:cs typeface="Calibri" panose="020F0502020204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72556" y="1736426"/>
            <a:ext cx="1446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Franklin Gothic Medium" pitchFamily="34" charset="0"/>
                <a:cs typeface="Calibri" panose="020F0502020204030204" pitchFamily="34" charset="0"/>
              </a:rPr>
              <a:t>84 627,7</a:t>
            </a:r>
            <a:endParaRPr lang="ru-RU" dirty="0">
              <a:solidFill>
                <a:prstClr val="black"/>
              </a:solidFill>
              <a:latin typeface="Franklin Gothic Medium" pitchFamily="34" charset="0"/>
              <a:cs typeface="Calibri" panose="020F0502020204030204" pitchFamily="34" charset="0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="" xmlns:a16="http://schemas.microsoft.com/office/drawing/2014/main" id="{C7C6CE0A-E69F-4027-BF8B-B33274183080}"/>
              </a:ext>
            </a:extLst>
          </p:cNvPr>
          <p:cNvGrpSpPr/>
          <p:nvPr/>
        </p:nvGrpSpPr>
        <p:grpSpPr>
          <a:xfrm>
            <a:off x="-12192" y="1024906"/>
            <a:ext cx="7859486" cy="89285"/>
            <a:chOff x="947651" y="2754884"/>
            <a:chExt cx="7257566" cy="89285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="" xmlns:a16="http://schemas.microsoft.com/office/drawing/2014/main" id="{5BCF956B-8B98-4760-9B8B-8D944EFE084A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="" xmlns:a16="http://schemas.microsoft.com/office/drawing/2014/main" id="{16E1AAD6-6A42-4921-8BE0-C3245A6BD813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D4AFA578-3E5B-4ADD-BE63-A95E94B1D6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41" y="197643"/>
            <a:ext cx="903513" cy="935598"/>
          </a:xfrm>
          <a:prstGeom prst="rect">
            <a:avLst/>
          </a:prstGeom>
        </p:spPr>
      </p:pic>
      <p:graphicFrame>
        <p:nvGraphicFramePr>
          <p:cNvPr id="26" name="Диаграмма 25">
            <a:extLst>
              <a:ext uri="{FF2B5EF4-FFF2-40B4-BE49-F238E27FC236}">
                <a16:creationId xmlns="" xmlns:a16="http://schemas.microsoft.com/office/drawing/2014/main" id="{422B0A89-D7F0-4A1C-8806-D4ABFB9F81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5042672"/>
              </p:ext>
            </p:extLst>
          </p:nvPr>
        </p:nvGraphicFramePr>
        <p:xfrm>
          <a:off x="4207441" y="1152861"/>
          <a:ext cx="5409744" cy="4731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6177378" y="3384048"/>
            <a:ext cx="1512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C85A"/>
                </a:solidFill>
              </a:rPr>
              <a:t>337 247,9</a:t>
            </a:r>
            <a:endParaRPr lang="ru-RU" sz="2400" b="1" dirty="0">
              <a:solidFill>
                <a:srgbClr val="00C85A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04196" y="3219626"/>
            <a:ext cx="310550" cy="33400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47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647701" y="5396946"/>
            <a:ext cx="2262553" cy="1051479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47701" y="4284180"/>
            <a:ext cx="2262553" cy="827818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47701" y="2354014"/>
            <a:ext cx="2262553" cy="798761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47701" y="1336433"/>
            <a:ext cx="2262553" cy="932313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97147" y="61938"/>
            <a:ext cx="8646853" cy="896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Ответственные за реализацию</a:t>
            </a:r>
          </a:p>
          <a:p>
            <a:pPr algn="l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государственной программы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7701" y="1421825"/>
            <a:ext cx="17588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Шипилов А.В.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15770" y="1433122"/>
            <a:ext cx="51189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первый заместитель Губернатора Ханты-Мансийского автономного округа –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Югры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4328" y="2440216"/>
            <a:ext cx="16995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Скурихин А.А.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15771" y="2383066"/>
            <a:ext cx="52138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директор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Департамента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внутренней политики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Ханты-Мансийского автономного округа – Югры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7756" y="4433579"/>
            <a:ext cx="20416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Поротников А.А. 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33024" y="4162444"/>
            <a:ext cx="51793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начальник Управления по вопросам юстиции и профилактики правонарушений Департамента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внутренней политики Ханты-Мансийского автономного округа – Югры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47701" y="5463621"/>
            <a:ext cx="19896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Муниципальные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образования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015770" y="5454096"/>
            <a:ext cx="52742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Главы муниципальных образований</a:t>
            </a:r>
            <a:endParaRPr lang="ru-RU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D612274-ED00-4DD9-AC41-35C7C6C672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963" y="124514"/>
            <a:ext cx="903513" cy="935598"/>
          </a:xfrm>
          <a:prstGeom prst="rect">
            <a:avLst/>
          </a:prstGeom>
        </p:spPr>
      </p:pic>
      <p:grpSp>
        <p:nvGrpSpPr>
          <p:cNvPr id="35" name="Группа 34">
            <a:extLst>
              <a:ext uri="{FF2B5EF4-FFF2-40B4-BE49-F238E27FC236}">
                <a16:creationId xmlns="" xmlns:a16="http://schemas.microsoft.com/office/drawing/2014/main" id="{ECF62C37-E2BB-4DBB-8005-DED4B6C3F29B}"/>
              </a:ext>
            </a:extLst>
          </p:cNvPr>
          <p:cNvGrpSpPr/>
          <p:nvPr/>
        </p:nvGrpSpPr>
        <p:grpSpPr>
          <a:xfrm>
            <a:off x="0" y="959530"/>
            <a:ext cx="7859486" cy="89285"/>
            <a:chOff x="947651" y="2754884"/>
            <a:chExt cx="7257566" cy="89285"/>
          </a:xfrm>
        </p:grpSpPr>
        <p:sp>
          <p:nvSpPr>
            <p:cNvPr id="36" name="Прямоугольник 35">
              <a:extLst>
                <a:ext uri="{FF2B5EF4-FFF2-40B4-BE49-F238E27FC236}">
                  <a16:creationId xmlns="" xmlns:a16="http://schemas.microsoft.com/office/drawing/2014/main" id="{046A3631-639E-466D-8A77-3657DE9080D8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="" xmlns:a16="http://schemas.microsoft.com/office/drawing/2014/main" id="{E49B628D-02C5-4A3B-B622-8A9166518EC3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647701" y="3308416"/>
            <a:ext cx="2262553" cy="827818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33799" y="3436545"/>
            <a:ext cx="18108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Сердюков Д.В.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14922" y="3186407"/>
            <a:ext cx="52138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з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аместитель директора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Департамента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внутренней политики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Ханты-Мансийского автономного округа – Югры</a:t>
            </a:r>
          </a:p>
        </p:txBody>
      </p:sp>
    </p:spTree>
    <p:extLst>
      <p:ext uri="{BB962C8B-B14F-4D97-AF65-F5344CB8AC3E}">
        <p14:creationId xmlns:p14="http://schemas.microsoft.com/office/powerpoint/2010/main" val="1029746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97147" y="-14262"/>
            <a:ext cx="8646853" cy="896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Цели государственной программы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2047235" y="1165575"/>
            <a:ext cx="4661909" cy="496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00000"/>
              </a:lnSpc>
              <a:buClr>
                <a:srgbClr val="FF0000"/>
              </a:buClr>
            </a:pPr>
            <a:r>
              <a:rPr lang="ru-RU" sz="2000" dirty="0" smtClean="0">
                <a:solidFill>
                  <a:srgbClr val="00B050"/>
                </a:solidFill>
                <a:latin typeface="Franklin Gothic Medium" pitchFamily="34" charset="0"/>
              </a:rPr>
              <a:t>Снижение уровня преступности</a:t>
            </a:r>
            <a:endParaRPr lang="ru-RU" sz="2000" dirty="0">
              <a:solidFill>
                <a:srgbClr val="00B050"/>
              </a:solidFill>
              <a:latin typeface="Franklin Gothic Medium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624801" y="3739859"/>
            <a:ext cx="336492" cy="299892"/>
            <a:chOff x="2147276" y="1700808"/>
            <a:chExt cx="336492" cy="299892"/>
          </a:xfrm>
          <a:solidFill>
            <a:srgbClr val="00B050"/>
          </a:solidFill>
        </p:grpSpPr>
        <p:sp>
          <p:nvSpPr>
            <p:cNvPr id="10" name="Нашивка 65"/>
            <p:cNvSpPr/>
            <p:nvPr/>
          </p:nvSpPr>
          <p:spPr>
            <a:xfrm>
              <a:off x="2147276" y="1700808"/>
              <a:ext cx="192476" cy="299892"/>
            </a:xfrm>
            <a:prstGeom prst="chevron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1" name="Нашивка 66"/>
            <p:cNvSpPr/>
            <p:nvPr/>
          </p:nvSpPr>
          <p:spPr>
            <a:xfrm>
              <a:off x="2291292" y="1700808"/>
              <a:ext cx="192476" cy="299892"/>
            </a:xfrm>
            <a:prstGeom prst="chevron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Овал 1"/>
          <p:cNvSpPr/>
          <p:nvPr/>
        </p:nvSpPr>
        <p:spPr>
          <a:xfrm>
            <a:off x="827503" y="1095009"/>
            <a:ext cx="683120" cy="67334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5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  <p:grpSp>
        <p:nvGrpSpPr>
          <p:cNvPr id="42" name="Группа 41">
            <a:extLst>
              <a:ext uri="{FF2B5EF4-FFF2-40B4-BE49-F238E27FC236}">
                <a16:creationId xmlns="" xmlns:a16="http://schemas.microsoft.com/office/drawing/2014/main" id="{D1C832A0-B704-4DAC-A887-33C365C9CC61}"/>
              </a:ext>
            </a:extLst>
          </p:cNvPr>
          <p:cNvGrpSpPr/>
          <p:nvPr/>
        </p:nvGrpSpPr>
        <p:grpSpPr>
          <a:xfrm>
            <a:off x="0" y="959530"/>
            <a:ext cx="7859486" cy="89285"/>
            <a:chOff x="947651" y="2754884"/>
            <a:chExt cx="7257566" cy="89285"/>
          </a:xfrm>
        </p:grpSpPr>
        <p:sp>
          <p:nvSpPr>
            <p:cNvPr id="43" name="Прямоугольник 42">
              <a:extLst>
                <a:ext uri="{FF2B5EF4-FFF2-40B4-BE49-F238E27FC236}">
                  <a16:creationId xmlns="" xmlns:a16="http://schemas.microsoft.com/office/drawing/2014/main" id="{07582EAA-751A-47BF-9A96-FE8787FF747A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="" xmlns:a16="http://schemas.microsoft.com/office/drawing/2014/main" id="{1DDBB906-6737-434B-986D-5731AE3FD97B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528A159D-596E-4A6E-9E8E-672D8C2BD6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232" y="127855"/>
            <a:ext cx="903513" cy="93559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95894" y="1156913"/>
            <a:ext cx="758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ЦЕЛЬ</a:t>
            </a:r>
          </a:p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1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5800" y="1713679"/>
            <a:ext cx="2434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1</a:t>
            </a: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правонарушений</a:t>
            </a:r>
            <a:endParaRPr lang="ru-RU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2443005" y="1791836"/>
            <a:ext cx="545182" cy="54518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1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02273" y="1841985"/>
            <a:ext cx="9645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ЗАДАЧА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4114600" y="1859380"/>
            <a:ext cx="336492" cy="299892"/>
            <a:chOff x="2147276" y="1700808"/>
            <a:chExt cx="336492" cy="299892"/>
          </a:xfrm>
          <a:solidFill>
            <a:schemeClr val="accent5">
              <a:lumMod val="50000"/>
            </a:schemeClr>
          </a:solidFill>
        </p:grpSpPr>
        <p:sp>
          <p:nvSpPr>
            <p:cNvPr id="30" name="Нашивка 65"/>
            <p:cNvSpPr/>
            <p:nvPr/>
          </p:nvSpPr>
          <p:spPr>
            <a:xfrm>
              <a:off x="2147276" y="1700808"/>
              <a:ext cx="192476" cy="299892"/>
            </a:xfrm>
            <a:prstGeom prst="chevron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1" name="Нашивка 66"/>
            <p:cNvSpPr/>
            <p:nvPr/>
          </p:nvSpPr>
          <p:spPr>
            <a:xfrm>
              <a:off x="2291292" y="1700808"/>
              <a:ext cx="192476" cy="299892"/>
            </a:xfrm>
            <a:prstGeom prst="chevron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4552950" y="1620503"/>
            <a:ext cx="414882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и совершенствование условий для обеспечения общественного порядка, в том числе с участием граждан</a:t>
            </a:r>
            <a:endParaRPr lang="ru-RU" sz="15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2435036"/>
            <a:ext cx="261110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2 </a:t>
            </a: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Профилактика </a:t>
            </a:r>
            <a: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незаконного оборота и потребления наркотических средств и психотропных веществ</a:t>
            </a:r>
          </a:p>
        </p:txBody>
      </p:sp>
      <p:sp>
        <p:nvSpPr>
          <p:cNvPr id="34" name="Овал 33"/>
          <p:cNvSpPr/>
          <p:nvPr/>
        </p:nvSpPr>
        <p:spPr>
          <a:xfrm>
            <a:off x="2478442" y="2646014"/>
            <a:ext cx="545182" cy="54518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2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137710" y="2717429"/>
            <a:ext cx="9645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ЗАДАЧА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4118138" y="2713558"/>
            <a:ext cx="336492" cy="299892"/>
            <a:chOff x="2147276" y="1700808"/>
            <a:chExt cx="336492" cy="299892"/>
          </a:xfrm>
          <a:solidFill>
            <a:schemeClr val="accent5">
              <a:lumMod val="50000"/>
            </a:schemeClr>
          </a:solidFill>
        </p:grpSpPr>
        <p:sp>
          <p:nvSpPr>
            <p:cNvPr id="37" name="Нашивка 65"/>
            <p:cNvSpPr/>
            <p:nvPr/>
          </p:nvSpPr>
          <p:spPr>
            <a:xfrm>
              <a:off x="2147276" y="1700808"/>
              <a:ext cx="192476" cy="299892"/>
            </a:xfrm>
            <a:prstGeom prst="chevron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8" name="Нашивка 66"/>
            <p:cNvSpPr/>
            <p:nvPr/>
          </p:nvSpPr>
          <p:spPr>
            <a:xfrm>
              <a:off x="2291292" y="1700808"/>
              <a:ext cx="192476" cy="299892"/>
            </a:xfrm>
            <a:prstGeom prst="chevron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4577754" y="2442782"/>
            <a:ext cx="41488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деятельности субъектов профилактики наркомании. Реализация профилактического комплекса мер в антинаркотической деятельности</a:t>
            </a:r>
            <a:endParaRPr lang="ru-RU" sz="15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827503" y="3585030"/>
            <a:ext cx="683120" cy="67334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5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1660238" y="1238079"/>
            <a:ext cx="336492" cy="299892"/>
            <a:chOff x="2147276" y="1700808"/>
            <a:chExt cx="336492" cy="299892"/>
          </a:xfrm>
          <a:solidFill>
            <a:srgbClr val="00B050"/>
          </a:solidFill>
        </p:grpSpPr>
        <p:sp>
          <p:nvSpPr>
            <p:cNvPr id="46" name="Нашивка 65"/>
            <p:cNvSpPr/>
            <p:nvPr/>
          </p:nvSpPr>
          <p:spPr>
            <a:xfrm>
              <a:off x="2147276" y="1700808"/>
              <a:ext cx="192476" cy="299892"/>
            </a:xfrm>
            <a:prstGeom prst="chevron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47" name="Нашивка 66"/>
            <p:cNvSpPr/>
            <p:nvPr/>
          </p:nvSpPr>
          <p:spPr>
            <a:xfrm>
              <a:off x="2291292" y="1700808"/>
              <a:ext cx="192476" cy="299892"/>
            </a:xfrm>
            <a:prstGeom prst="chevron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48" name="Объект 2"/>
          <p:cNvSpPr txBox="1">
            <a:spLocks/>
          </p:cNvSpPr>
          <p:nvPr/>
        </p:nvSpPr>
        <p:spPr>
          <a:xfrm>
            <a:off x="2050773" y="3529639"/>
            <a:ext cx="6487171" cy="496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00000"/>
              </a:lnSpc>
              <a:buClr>
                <a:srgbClr val="FF0000"/>
              </a:buClr>
            </a:pPr>
            <a:r>
              <a:rPr lang="ru-RU" sz="2000" dirty="0">
                <a:solidFill>
                  <a:srgbClr val="00B050"/>
                </a:solidFill>
                <a:latin typeface="Franklin Gothic Medium" pitchFamily="34" charset="0"/>
              </a:rPr>
              <a:t>Обеспечение прав граждан в отдельных сферах жизнедеятельности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90260" y="4205220"/>
            <a:ext cx="2434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защиты прав потребителей</a:t>
            </a:r>
            <a:endParaRPr lang="ru-RU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2471347" y="4297667"/>
            <a:ext cx="545182" cy="54518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130615" y="4369082"/>
            <a:ext cx="9645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ЗАДАЧА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  <p:grpSp>
        <p:nvGrpSpPr>
          <p:cNvPr id="53" name="Группа 52"/>
          <p:cNvGrpSpPr/>
          <p:nvPr/>
        </p:nvGrpSpPr>
        <p:grpSpPr>
          <a:xfrm>
            <a:off x="4111043" y="4375844"/>
            <a:ext cx="336492" cy="299892"/>
            <a:chOff x="2147276" y="1700808"/>
            <a:chExt cx="336492" cy="299892"/>
          </a:xfrm>
          <a:solidFill>
            <a:schemeClr val="accent5">
              <a:lumMod val="50000"/>
            </a:schemeClr>
          </a:solidFill>
        </p:grpSpPr>
        <p:sp>
          <p:nvSpPr>
            <p:cNvPr id="54" name="Нашивка 65"/>
            <p:cNvSpPr/>
            <p:nvPr/>
          </p:nvSpPr>
          <p:spPr>
            <a:xfrm>
              <a:off x="2147276" y="1700808"/>
              <a:ext cx="192476" cy="299892"/>
            </a:xfrm>
            <a:prstGeom prst="chevron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55" name="Нашивка 66"/>
            <p:cNvSpPr/>
            <p:nvPr/>
          </p:nvSpPr>
          <p:spPr>
            <a:xfrm>
              <a:off x="2291292" y="1700808"/>
              <a:ext cx="192476" cy="299892"/>
            </a:xfrm>
            <a:prstGeom prst="chevron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56" name="Прямоугольник 55"/>
          <p:cNvSpPr/>
          <p:nvPr/>
        </p:nvSpPr>
        <p:spPr>
          <a:xfrm>
            <a:off x="4602557" y="4073169"/>
            <a:ext cx="428018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реализации потребителями своих прав и их защиты. Повышение уровня правовой грамотности и формирование у населения навыков рационального потребительского поведения</a:t>
            </a:r>
            <a:endParaRPr lang="ru-RU" sz="15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0" y="4974334"/>
            <a:ext cx="2486158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выполнения функций, направленных на обеспечение прав и законных интересов жителей автономного округа в отдельных сферах жизнедеятельности</a:t>
            </a:r>
          </a:p>
        </p:txBody>
      </p:sp>
      <p:sp>
        <p:nvSpPr>
          <p:cNvPr id="58" name="Овал 57"/>
          <p:cNvSpPr/>
          <p:nvPr/>
        </p:nvSpPr>
        <p:spPr>
          <a:xfrm>
            <a:off x="2453619" y="5492101"/>
            <a:ext cx="545182" cy="54518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4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155419" y="5563516"/>
            <a:ext cx="9645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ЗАДАЧА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4114581" y="5580911"/>
            <a:ext cx="336492" cy="299892"/>
            <a:chOff x="2147276" y="1700808"/>
            <a:chExt cx="336492" cy="299892"/>
          </a:xfrm>
          <a:solidFill>
            <a:schemeClr val="accent5">
              <a:lumMod val="50000"/>
            </a:schemeClr>
          </a:solidFill>
        </p:grpSpPr>
        <p:sp>
          <p:nvSpPr>
            <p:cNvPr id="61" name="Нашивка 65"/>
            <p:cNvSpPr/>
            <p:nvPr/>
          </p:nvSpPr>
          <p:spPr>
            <a:xfrm>
              <a:off x="2147276" y="1700808"/>
              <a:ext cx="192476" cy="299892"/>
            </a:xfrm>
            <a:prstGeom prst="chevron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62" name="Нашивка 66"/>
            <p:cNvSpPr/>
            <p:nvPr/>
          </p:nvSpPr>
          <p:spPr>
            <a:xfrm>
              <a:off x="2291292" y="1700808"/>
              <a:ext cx="192476" cy="299892"/>
            </a:xfrm>
            <a:prstGeom prst="chevron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63" name="Прямоугольник 62"/>
          <p:cNvSpPr/>
          <p:nvPr/>
        </p:nvSpPr>
        <p:spPr>
          <a:xfrm>
            <a:off x="4627361" y="5352667"/>
            <a:ext cx="42801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Организационное сопровождение реализации отдельных государственных полномочий и функций. Создание условий для развития форм непосредственного осуществления населением местного самоуправления и участия населения в осуществлении местного самоуправления</a:t>
            </a:r>
            <a:endParaRPr lang="ru-RU" sz="15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89792" y="3634821"/>
            <a:ext cx="758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ЦЕЛЬ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2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632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9721" y="68375"/>
            <a:ext cx="86105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Franklin Gothic Medium" pitchFamily="34" charset="0"/>
              </a:rPr>
              <a:t>Задача </a:t>
            </a:r>
            <a:r>
              <a:rPr lang="ru-RU" sz="2200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1</a:t>
            </a:r>
            <a:r>
              <a:rPr lang="ru-RU" sz="2200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:</a:t>
            </a:r>
            <a:r>
              <a:rPr lang="ru-RU" sz="2200" b="1" dirty="0">
                <a:solidFill>
                  <a:srgbClr val="002060"/>
                </a:solidFill>
                <a:latin typeface="Franklin Gothic Medium" pitchFamily="34" charset="0"/>
                <a:cs typeface="Times New Roman" pitchFamily="18" charset="0"/>
              </a:rPr>
              <a:t> Создание и совершенствование условий для обеспечения общественного порядка, в том числе с </a:t>
            </a:r>
            <a:endParaRPr lang="ru-RU" sz="2200" b="1" dirty="0" smtClean="0">
              <a:solidFill>
                <a:srgbClr val="002060"/>
              </a:solidFill>
              <a:latin typeface="Franklin Gothic Medium" pitchFamily="34" charset="0"/>
              <a:cs typeface="Times New Roman" pitchFamily="18" charset="0"/>
            </a:endParaRPr>
          </a:p>
          <a:p>
            <a:r>
              <a:rPr lang="ru-RU" sz="2200" b="1" dirty="0" smtClean="0">
                <a:solidFill>
                  <a:srgbClr val="002060"/>
                </a:solidFill>
                <a:latin typeface="Franklin Gothic Medium" pitchFamily="34" charset="0"/>
                <a:cs typeface="Times New Roman" pitchFamily="18" charset="0"/>
              </a:rPr>
              <a:t>участием </a:t>
            </a:r>
            <a:r>
              <a:rPr lang="ru-RU" sz="2200" b="1" dirty="0">
                <a:solidFill>
                  <a:srgbClr val="002060"/>
                </a:solidFill>
                <a:latin typeface="Franklin Gothic Medium" pitchFamily="34" charset="0"/>
                <a:cs typeface="Times New Roman" pitchFamily="18" charset="0"/>
              </a:rPr>
              <a:t>граждан</a:t>
            </a:r>
            <a:endParaRPr lang="ru-RU" sz="2200" b="1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565" y="2279558"/>
            <a:ext cx="2604624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обеспечения общественного порядка, в том числе совместно с органами местного самоуправления на условиях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 также с участием граждан </a:t>
            </a: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финансирование подпрограммы 1 на весь период действия государственной программы </a:t>
            </a: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1 966 976,1тыс</a:t>
            </a: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</a:t>
            </a:r>
          </a:p>
          <a:p>
            <a:endParaRPr lang="ru-RU" sz="1400" dirty="0">
              <a:solidFill>
                <a:srgbClr val="002060"/>
              </a:solidFill>
              <a:latin typeface="Franklin Gothic Medium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93710" y="2323201"/>
            <a:ext cx="376170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Совместно с органами местного самоуправления на условиях </a:t>
            </a:r>
            <a:r>
              <a:rPr lang="ru-RU" sz="1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материально-техническое </a:t>
            </a:r>
            <a: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и </a:t>
            </a: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стимулирование </a:t>
            </a:r>
            <a: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участия граждан в охране общественного порядка; </a:t>
            </a:r>
            <a:endParaRPr lang="ru-RU" sz="13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792048" y="5231016"/>
            <a:ext cx="375309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Вознаграждение граждан в связи с добровольной сдачей незаконно хранящихся оружия, боеприпасов, взрывчатых веществ и взрывных устройств</a:t>
            </a:r>
            <a:endParaRPr lang="ru-RU" sz="1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629922" y="5182960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graphicFrame>
        <p:nvGraphicFramePr>
          <p:cNvPr id="31" name="Схема 30"/>
          <p:cNvGraphicFramePr/>
          <p:nvPr>
            <p:extLst>
              <p:ext uri="{D42A27DB-BD31-4B8C-83A1-F6EECF244321}">
                <p14:modId xmlns:p14="http://schemas.microsoft.com/office/powerpoint/2010/main" val="1829475291"/>
              </p:ext>
            </p:extLst>
          </p:nvPr>
        </p:nvGraphicFramePr>
        <p:xfrm>
          <a:off x="2558632" y="3599028"/>
          <a:ext cx="3829695" cy="435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2" name="Прямоугольник 41"/>
          <p:cNvSpPr/>
          <p:nvPr/>
        </p:nvSpPr>
        <p:spPr>
          <a:xfrm>
            <a:off x="544388" y="1494660"/>
            <a:ext cx="2280293" cy="60157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3131387" y="1494658"/>
            <a:ext cx="3010619" cy="60157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6388327" y="1494658"/>
            <a:ext cx="2366436" cy="60157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1167628" y="1624964"/>
            <a:ext cx="13744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Направление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543861" y="1624964"/>
            <a:ext cx="14205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Мероприятия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919346" y="1501854"/>
            <a:ext cx="15757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Ответственные </a:t>
            </a:r>
            <a:endParaRPr lang="en-US" sz="16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исполнители</a:t>
            </a:r>
          </a:p>
        </p:txBody>
      </p:sp>
      <p:sp>
        <p:nvSpPr>
          <p:cNvPr id="48" name="Овал 47"/>
          <p:cNvSpPr/>
          <p:nvPr/>
        </p:nvSpPr>
        <p:spPr>
          <a:xfrm>
            <a:off x="370945" y="1466491"/>
            <a:ext cx="681486" cy="68148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06" y="1577452"/>
            <a:ext cx="459564" cy="459564"/>
          </a:xfrm>
          <a:prstGeom prst="rect">
            <a:avLst/>
          </a:prstGeom>
        </p:spPr>
      </p:pic>
      <p:sp>
        <p:nvSpPr>
          <p:cNvPr id="50" name="Овал 49"/>
          <p:cNvSpPr/>
          <p:nvPr/>
        </p:nvSpPr>
        <p:spPr>
          <a:xfrm>
            <a:off x="6236907" y="1457865"/>
            <a:ext cx="681486" cy="681486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238" y="1573196"/>
            <a:ext cx="450824" cy="450824"/>
          </a:xfrm>
          <a:prstGeom prst="rect">
            <a:avLst/>
          </a:prstGeom>
        </p:spPr>
      </p:pic>
      <p:sp>
        <p:nvSpPr>
          <p:cNvPr id="52" name="Овал 51"/>
          <p:cNvSpPr/>
          <p:nvPr/>
        </p:nvSpPr>
        <p:spPr>
          <a:xfrm>
            <a:off x="2898484" y="1457865"/>
            <a:ext cx="681486" cy="68148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37" y="1612118"/>
            <a:ext cx="372980" cy="372980"/>
          </a:xfrm>
          <a:prstGeom prst="rect">
            <a:avLst/>
          </a:prstGeom>
        </p:spPr>
      </p:pic>
      <p:sp>
        <p:nvSpPr>
          <p:cNvPr id="55" name="Прямоугольник 54"/>
          <p:cNvSpPr/>
          <p:nvPr/>
        </p:nvSpPr>
        <p:spPr>
          <a:xfrm>
            <a:off x="46564" y="2253020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2631656" y="2287135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6482972" y="3201702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1E7A8EA8-48FA-43F3-8FE3-6FA1BB797EF9}"/>
              </a:ext>
            </a:extLst>
          </p:cNvPr>
          <p:cNvGrpSpPr/>
          <p:nvPr/>
        </p:nvGrpSpPr>
        <p:grpSpPr>
          <a:xfrm>
            <a:off x="-12192" y="1242626"/>
            <a:ext cx="7859486" cy="89285"/>
            <a:chOff x="947651" y="2754884"/>
            <a:chExt cx="7257566" cy="89285"/>
          </a:xfrm>
        </p:grpSpPr>
        <p:sp>
          <p:nvSpPr>
            <p:cNvPr id="58" name="Прямоугольник 57">
              <a:extLst>
                <a:ext uri="{FF2B5EF4-FFF2-40B4-BE49-F238E27FC236}">
                  <a16:creationId xmlns="" xmlns:a16="http://schemas.microsoft.com/office/drawing/2014/main" id="{F5DDBDC1-897C-409D-9489-D84754F16302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>
              <a:extLst>
                <a:ext uri="{FF2B5EF4-FFF2-40B4-BE49-F238E27FC236}">
                  <a16:creationId xmlns="" xmlns:a16="http://schemas.microsoft.com/office/drawing/2014/main" id="{E5438E87-10CD-40F7-8670-18A129432887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018EA010-1D77-4A6F-89EA-98E75BCFFC2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241" y="405838"/>
            <a:ext cx="903513" cy="935598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2874365" y="4004501"/>
            <a:ext cx="358846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развитие и модернизация систем видеонаблюдения в сфере правопорядка и безопасности дорожного движения</a:t>
            </a:r>
            <a:endParaRPr lang="ru-RU" sz="1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" name="Схема 31"/>
          <p:cNvGraphicFramePr/>
          <p:nvPr>
            <p:extLst>
              <p:ext uri="{D42A27DB-BD31-4B8C-83A1-F6EECF244321}">
                <p14:modId xmlns:p14="http://schemas.microsoft.com/office/powerpoint/2010/main" val="2843608419"/>
              </p:ext>
            </p:extLst>
          </p:nvPr>
        </p:nvGraphicFramePr>
        <p:xfrm>
          <a:off x="2595003" y="4642860"/>
          <a:ext cx="3829695" cy="435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6475663" y="2389339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37" name="Пятиугольник 36"/>
          <p:cNvSpPr/>
          <p:nvPr/>
        </p:nvSpPr>
        <p:spPr>
          <a:xfrm>
            <a:off x="539751" y="6245621"/>
            <a:ext cx="6152199" cy="419370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Пятиугольник 4"/>
          <p:cNvSpPr txBox="1"/>
          <p:nvPr/>
        </p:nvSpPr>
        <p:spPr>
          <a:xfrm>
            <a:off x="737136" y="6245621"/>
            <a:ext cx="5548027" cy="42085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6012" tIns="48006" rIns="24003" bIns="48006" numCol="1" spcCol="127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 smtClean="0">
                <a:solidFill>
                  <a:schemeClr val="bg1"/>
                </a:solidFill>
                <a:latin typeface="Franklin Gothic Book" pitchFamily="34" charset="0"/>
              </a:rPr>
              <a:t>Снижение уровня преступности в общем числе зарегистрированных преступлений (на 100 тыс. человек населения) с 1376 до 1133</a:t>
            </a:r>
            <a:endParaRPr lang="ru-RU" sz="12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6661865" y="2434841"/>
            <a:ext cx="2445589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Директор Департамента внутренней политики </a:t>
            </a:r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автономного 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округа – </a:t>
            </a:r>
          </a:p>
          <a:p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Скурихин А.А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Директор Департамента образования и молодежной политики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автономного 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округа– </a:t>
            </a:r>
            <a:b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Дренин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А.А.</a:t>
            </a:r>
          </a:p>
          <a:p>
            <a:endParaRPr lang="ru-RU" sz="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Директор 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Департамента информационных технологий и цифрового развития </a:t>
            </a:r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автономного округа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b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Ципорин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П.И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Начальник 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Управления по вопросам юстиции и профилактики правонарушений Департамента внутренней политики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автономного округа 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Поротников А.А</a:t>
            </a:r>
            <a:r>
              <a:rPr 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514513" y="4006650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6504238" y="4992875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2250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77921" y="2596850"/>
            <a:ext cx="2527063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реализации административного законодательства</a:t>
            </a:r>
          </a:p>
          <a:p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Общее </a:t>
            </a:r>
            <a: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финансирование подпрограммы 1 на весь период действия государственной программы - 1 </a:t>
            </a: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966 976,1 тыс</a:t>
            </a:r>
            <a: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рублей </a:t>
            </a:r>
          </a:p>
          <a:p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93690" y="2347297"/>
            <a:ext cx="36656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Субвенции Министерству внутренних дел Российской Федерации на составление протоколов об административных правонарушениях</a:t>
            </a:r>
            <a:endParaRPr lang="ru-RU" sz="135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44388" y="1494660"/>
            <a:ext cx="2280293" cy="60157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131387" y="1494658"/>
            <a:ext cx="3010619" cy="60157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388327" y="1494658"/>
            <a:ext cx="2366436" cy="60157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0626" y="2569322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2520158" y="2317803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6375090" y="2611879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1167628" y="1624964"/>
            <a:ext cx="13744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Направление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543861" y="1624964"/>
            <a:ext cx="14205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Мероприятия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919346" y="1501854"/>
            <a:ext cx="15757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Ответственные </a:t>
            </a:r>
            <a:endParaRPr lang="en-US" sz="16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исполнители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731167" y="5156260"/>
            <a:ext cx="3724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права граждан на бесплатную юридическую помощь</a:t>
            </a:r>
            <a:endParaRPr lang="ru-RU" sz="135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555456" y="5600141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62" name="Овал 61"/>
          <p:cNvSpPr/>
          <p:nvPr/>
        </p:nvSpPr>
        <p:spPr>
          <a:xfrm>
            <a:off x="370945" y="1466491"/>
            <a:ext cx="681486" cy="68148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06" y="1577452"/>
            <a:ext cx="459564" cy="459564"/>
          </a:xfrm>
          <a:prstGeom prst="rect">
            <a:avLst/>
          </a:prstGeom>
        </p:spPr>
      </p:pic>
      <p:sp>
        <p:nvSpPr>
          <p:cNvPr id="64" name="Овал 63"/>
          <p:cNvSpPr/>
          <p:nvPr/>
        </p:nvSpPr>
        <p:spPr>
          <a:xfrm>
            <a:off x="6236907" y="1457865"/>
            <a:ext cx="681486" cy="681486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238" y="1573196"/>
            <a:ext cx="450824" cy="450824"/>
          </a:xfrm>
          <a:prstGeom prst="rect">
            <a:avLst/>
          </a:prstGeom>
        </p:spPr>
      </p:pic>
      <p:sp>
        <p:nvSpPr>
          <p:cNvPr id="63" name="Овал 62"/>
          <p:cNvSpPr/>
          <p:nvPr/>
        </p:nvSpPr>
        <p:spPr>
          <a:xfrm>
            <a:off x="2898484" y="1457865"/>
            <a:ext cx="681486" cy="68148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37" y="1612118"/>
            <a:ext cx="372980" cy="372980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114123" y="42297"/>
            <a:ext cx="8610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Franklin Gothic Medium" pitchFamily="34" charset="0"/>
              </a:rPr>
              <a:t>Задача 1:</a:t>
            </a:r>
            <a:r>
              <a:rPr lang="ru-RU" sz="2400" b="1" dirty="0">
                <a:solidFill>
                  <a:srgbClr val="002060"/>
                </a:solidFill>
                <a:latin typeface="Franklin Gothic Medium" pitchFamily="34" charset="0"/>
                <a:cs typeface="Times New Roman" pitchFamily="18" charset="0"/>
              </a:rPr>
              <a:t> Создание и совершенствование условий для обеспечения общественного порядка, в том числе с </a:t>
            </a:r>
          </a:p>
          <a:p>
            <a:r>
              <a:rPr lang="ru-RU" sz="2400" b="1" dirty="0">
                <a:solidFill>
                  <a:srgbClr val="002060"/>
                </a:solidFill>
                <a:latin typeface="Franklin Gothic Medium" pitchFamily="34" charset="0"/>
                <a:cs typeface="Times New Roman" pitchFamily="18" charset="0"/>
              </a:rPr>
              <a:t>участием граждан</a:t>
            </a:r>
            <a:endParaRPr lang="ru-RU" sz="2400" b="1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555535" y="2658134"/>
            <a:ext cx="2445589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Директор Департамента внутренней политики </a:t>
            </a:r>
            <a:endParaRPr lang="ru-RU" sz="13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автономного </a:t>
            </a:r>
            <a: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округа – </a:t>
            </a:r>
          </a:p>
          <a:p>
            <a: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Скурихин А.А</a:t>
            </a: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3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3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Начальник </a:t>
            </a:r>
            <a: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Управления по вопросам юстиции и профилактики правонарушений Департамента внутренней политики </a:t>
            </a: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автономного округа </a:t>
            </a:r>
            <a: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Поротников А.А</a:t>
            </a: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7" name="Группа 46">
            <a:extLst>
              <a:ext uri="{FF2B5EF4-FFF2-40B4-BE49-F238E27FC236}">
                <a16:creationId xmlns="" xmlns:a16="http://schemas.microsoft.com/office/drawing/2014/main" id="{FDA239F0-F1E9-4F43-A790-9AFE99ED89C7}"/>
              </a:ext>
            </a:extLst>
          </p:cNvPr>
          <p:cNvGrpSpPr/>
          <p:nvPr/>
        </p:nvGrpSpPr>
        <p:grpSpPr>
          <a:xfrm>
            <a:off x="-12192" y="1242626"/>
            <a:ext cx="7859486" cy="89285"/>
            <a:chOff x="947651" y="2754884"/>
            <a:chExt cx="7257566" cy="89285"/>
          </a:xfrm>
        </p:grpSpPr>
        <p:sp>
          <p:nvSpPr>
            <p:cNvPr id="48" name="Прямоугольник 47">
              <a:extLst>
                <a:ext uri="{FF2B5EF4-FFF2-40B4-BE49-F238E27FC236}">
                  <a16:creationId xmlns="" xmlns:a16="http://schemas.microsoft.com/office/drawing/2014/main" id="{E2FD88B5-06F6-4502-BBAF-C9767B133C92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="" xmlns:a16="http://schemas.microsoft.com/office/drawing/2014/main" id="{F07DA3FB-197C-45C3-A969-9DBEA0F7F669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EDE8CB3A-5C4C-46C7-85D9-FB969976C8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766" y="405838"/>
            <a:ext cx="903513" cy="935598"/>
          </a:xfrm>
          <a:prstGeom prst="rect">
            <a:avLst/>
          </a:prstGeom>
        </p:spPr>
      </p:pic>
      <p:grpSp>
        <p:nvGrpSpPr>
          <p:cNvPr id="52" name="Группа 51"/>
          <p:cNvGrpSpPr/>
          <p:nvPr/>
        </p:nvGrpSpPr>
        <p:grpSpPr>
          <a:xfrm>
            <a:off x="2581798" y="3242248"/>
            <a:ext cx="3836951" cy="840640"/>
            <a:chOff x="-94882" y="250203"/>
            <a:chExt cx="3836951" cy="445440"/>
          </a:xfrm>
        </p:grpSpPr>
        <p:sp>
          <p:nvSpPr>
            <p:cNvPr id="53" name="Пятиугольник 52"/>
            <p:cNvSpPr/>
            <p:nvPr/>
          </p:nvSpPr>
          <p:spPr>
            <a:xfrm>
              <a:off x="-83886" y="250203"/>
              <a:ext cx="3825955" cy="435159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Пятиугольник 4"/>
            <p:cNvSpPr/>
            <p:nvPr/>
          </p:nvSpPr>
          <p:spPr>
            <a:xfrm>
              <a:off x="-94882" y="260484"/>
              <a:ext cx="3717165" cy="4351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32004" rIns="16002" bIns="32004" numCol="1" spcCol="1270" anchor="ctr" anchorCtr="0">
              <a:noAutofit/>
            </a:bodyPr>
            <a:lstStyle/>
            <a:p>
              <a:pPr lvl="0" algn="ctr" defTabSz="5111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solidFill>
                    <a:schemeClr val="bg1"/>
                  </a:solidFill>
                  <a:latin typeface="Franklin Gothic Medium" pitchFamily="34" charset="0"/>
                  <a:cs typeface="Times New Roman" pitchFamily="18" charset="0"/>
                </a:rPr>
                <a:t>Составление сотрудниками полиции 8 тысяч административных протоколов </a:t>
              </a:r>
              <a:r>
                <a:rPr lang="ru-RU" sz="1200" dirty="0" smtClean="0">
                  <a:solidFill>
                    <a:schemeClr val="bg1"/>
                  </a:solidFill>
                  <a:latin typeface="Franklin Gothic Medium" pitchFamily="34" charset="0"/>
                  <a:cs typeface="Times New Roman" pitchFamily="18" charset="0"/>
                </a:rPr>
                <a:t>в </a:t>
              </a:r>
              <a:r>
                <a:rPr lang="ru-RU" sz="1200" dirty="0">
                  <a:solidFill>
                    <a:schemeClr val="bg1"/>
                  </a:solidFill>
                  <a:latin typeface="Franklin Gothic Medium" pitchFamily="34" charset="0"/>
                  <a:cs typeface="Times New Roman" pitchFamily="18" charset="0"/>
                </a:rPr>
                <a:t>год в соответствии Законом автономного округа «Об административных правонарушениях»</a:t>
              </a:r>
              <a:endParaRPr lang="ru-RU" sz="1200" kern="1200" dirty="0">
                <a:solidFill>
                  <a:schemeClr val="bg1"/>
                </a:solidFill>
                <a:latin typeface="Franklin Gothic Medium" pitchFamily="34" charset="0"/>
              </a:endParaRPr>
            </a:p>
          </p:txBody>
        </p:sp>
      </p:grpSp>
      <p:sp>
        <p:nvSpPr>
          <p:cNvPr id="55" name="Прямоугольник 54"/>
          <p:cNvSpPr/>
          <p:nvPr/>
        </p:nvSpPr>
        <p:spPr>
          <a:xfrm>
            <a:off x="2731167" y="5625787"/>
            <a:ext cx="37346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Осуществление отдельных государственных полномочий по созданию административных комиссий и по составлению списков кандидатов в присяжные заседатели</a:t>
            </a:r>
            <a:endParaRPr lang="ru-RU" sz="135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553603" y="5114334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6359364" y="3702956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2725493" y="4043133"/>
            <a:ext cx="3725059" cy="1161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5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Субсидии Министерству внутренних дел Российской Федерации на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реализацию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возложенных на полицию обязанностей по охране общественного порядка и общественной безопасности</a:t>
            </a:r>
            <a:endParaRPr lang="ru-RU" sz="135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552620" y="3998398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0672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253176" y="2284372"/>
            <a:ext cx="2339159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Профилактика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незаконного потребления наркотических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средств,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психотропных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веществ и их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прекурсоров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Общее 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финансирование подпрограммы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весь период действия государственной программы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136 500,0 тыс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рублей </a:t>
            </a:r>
          </a:p>
          <a:p>
            <a:endParaRPr lang="ru-RU" sz="1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62443" y="2203322"/>
            <a:ext cx="360372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Тестирование несовершеннолетних и других категорий населения на предмет употребления наркотиков  </a:t>
            </a:r>
            <a:r>
              <a:rPr lang="ru-RU" sz="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(рассматривается возможность вступления в национальный проект Здравоохранение</a:t>
            </a:r>
            <a:r>
              <a:rPr lang="ru-RU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sz="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Предоставление на конкурсной основе межбюджетных трансфертов муниципальным образованиям на реализацию антинаркотических проектов и проведение профилактических </a:t>
            </a:r>
            <a:r>
              <a:rPr lang="ru-RU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мероприятий</a:t>
            </a:r>
          </a:p>
          <a:p>
            <a:pPr algn="just"/>
            <a:endParaRPr lang="ru-RU" sz="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негативного отношения к незаконному обороту и потреблению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наркотиков, в том числе </a:t>
            </a:r>
            <a:r>
              <a:rPr lang="ru-RU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проведение межрегионального Антинаркотического форума</a:t>
            </a:r>
          </a:p>
          <a:p>
            <a:pPr algn="just"/>
            <a:endParaRPr lang="ru-RU" sz="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профессионального уровня субъектов профилактической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</a:p>
          <a:p>
            <a:pPr algn="just"/>
            <a:endParaRPr lang="ru-RU" sz="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Приобретение  специализированного оборудования и программного обеспечения для противодействия незаконному обороту наркотиков </a:t>
            </a:r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45532" y="2224588"/>
            <a:ext cx="2898468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Директор 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Департамента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внутренней политики автономного округа -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Скурихин А.А. 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И. о. директора Департамента общественных и внешних связей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автономного округа –</a:t>
            </a:r>
          </a:p>
          <a:p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Орлова 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М. В. </a:t>
            </a:r>
          </a:p>
          <a:p>
            <a:endParaRPr lang="ru-RU" sz="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Директор Департамента образования и молодежной политики </a:t>
            </a:r>
          </a:p>
          <a:p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автономного округа -</a:t>
            </a:r>
            <a:b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Дренин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А.А.</a:t>
            </a:r>
          </a:p>
          <a:p>
            <a:endParaRPr lang="ru-RU" sz="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Директор Департамента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здравоохранения 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автономного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округа - 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Добровольский А.А.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Директор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Департамента информационных технологий и цифрового развития </a:t>
            </a:r>
          </a:p>
          <a:p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автономного 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округа– </a:t>
            </a:r>
            <a:b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Ципорин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П.И.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Директор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Департамента культуры автономного 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округа– </a:t>
            </a:r>
            <a:b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Казначеева Н.М.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21996" y="3122930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2417358" y="3128337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2413154" y="4124900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074155" y="2785475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6074155" y="3568167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544388" y="1494660"/>
            <a:ext cx="2280293" cy="60157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3131387" y="1494658"/>
            <a:ext cx="3010619" cy="60157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6388327" y="1494658"/>
            <a:ext cx="2366436" cy="60157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1167628" y="1624964"/>
            <a:ext cx="13744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Направление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3543861" y="1624964"/>
            <a:ext cx="14205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Мероприятия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6919346" y="1501854"/>
            <a:ext cx="15757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Ответственные </a:t>
            </a:r>
            <a:endParaRPr lang="en-US" sz="16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исполнители</a:t>
            </a:r>
          </a:p>
        </p:txBody>
      </p:sp>
      <p:sp>
        <p:nvSpPr>
          <p:cNvPr id="53" name="Овал 52"/>
          <p:cNvSpPr/>
          <p:nvPr/>
        </p:nvSpPr>
        <p:spPr>
          <a:xfrm>
            <a:off x="370945" y="1466491"/>
            <a:ext cx="681486" cy="68148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06" y="1577452"/>
            <a:ext cx="459564" cy="459564"/>
          </a:xfrm>
          <a:prstGeom prst="rect">
            <a:avLst/>
          </a:prstGeom>
        </p:spPr>
      </p:pic>
      <p:sp>
        <p:nvSpPr>
          <p:cNvPr id="55" name="Овал 54"/>
          <p:cNvSpPr/>
          <p:nvPr/>
        </p:nvSpPr>
        <p:spPr>
          <a:xfrm>
            <a:off x="6236907" y="1457865"/>
            <a:ext cx="681486" cy="681486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238" y="1573196"/>
            <a:ext cx="450824" cy="450824"/>
          </a:xfrm>
          <a:prstGeom prst="rect">
            <a:avLst/>
          </a:prstGeom>
        </p:spPr>
      </p:pic>
      <p:sp>
        <p:nvSpPr>
          <p:cNvPr id="57" name="Овал 56"/>
          <p:cNvSpPr/>
          <p:nvPr/>
        </p:nvSpPr>
        <p:spPr>
          <a:xfrm>
            <a:off x="2898484" y="1457865"/>
            <a:ext cx="681486" cy="68148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37" y="1612118"/>
            <a:ext cx="372980" cy="372980"/>
          </a:xfrm>
          <a:prstGeom prst="rect">
            <a:avLst/>
          </a:prstGeom>
        </p:spPr>
      </p:pic>
      <p:sp>
        <p:nvSpPr>
          <p:cNvPr id="59" name="Прямоугольник 58"/>
          <p:cNvSpPr/>
          <p:nvPr/>
        </p:nvSpPr>
        <p:spPr>
          <a:xfrm>
            <a:off x="91914" y="2262808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</a:t>
            </a:r>
            <a:endParaRPr lang="ru-RU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2427991" y="2146143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6074155" y="2188377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grpSp>
        <p:nvGrpSpPr>
          <p:cNvPr id="38" name="Группа 37">
            <a:extLst>
              <a:ext uri="{FF2B5EF4-FFF2-40B4-BE49-F238E27FC236}">
                <a16:creationId xmlns="" xmlns:a16="http://schemas.microsoft.com/office/drawing/2014/main" id="{EEB007F9-51D4-40A5-9B8E-33AE5DE167A2}"/>
              </a:ext>
            </a:extLst>
          </p:cNvPr>
          <p:cNvGrpSpPr/>
          <p:nvPr/>
        </p:nvGrpSpPr>
        <p:grpSpPr>
          <a:xfrm>
            <a:off x="-12192" y="1242626"/>
            <a:ext cx="7859486" cy="89285"/>
            <a:chOff x="947651" y="2754884"/>
            <a:chExt cx="7257566" cy="89285"/>
          </a:xfrm>
        </p:grpSpPr>
        <p:sp>
          <p:nvSpPr>
            <p:cNvPr id="39" name="Прямоугольник 38">
              <a:extLst>
                <a:ext uri="{FF2B5EF4-FFF2-40B4-BE49-F238E27FC236}">
                  <a16:creationId xmlns="" xmlns:a16="http://schemas.microsoft.com/office/drawing/2014/main" id="{7EE17FAF-51F5-4C63-BA39-A45A7B11D6AA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="" xmlns:a16="http://schemas.microsoft.com/office/drawing/2014/main" id="{4D9010C0-29C2-4E45-ACB0-0E0DE932624F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728647A7-AE9F-4313-99BB-29B46966E5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816" y="405838"/>
            <a:ext cx="903513" cy="935598"/>
          </a:xfrm>
          <a:prstGeom prst="rect">
            <a:avLst/>
          </a:prstGeom>
        </p:spPr>
      </p:pic>
      <p:grpSp>
        <p:nvGrpSpPr>
          <p:cNvPr id="32" name="Группа 31"/>
          <p:cNvGrpSpPr/>
          <p:nvPr/>
        </p:nvGrpSpPr>
        <p:grpSpPr>
          <a:xfrm>
            <a:off x="208876" y="6358142"/>
            <a:ext cx="5681561" cy="452138"/>
            <a:chOff x="-28378" y="440221"/>
            <a:chExt cx="3858072" cy="452138"/>
          </a:xfrm>
        </p:grpSpPr>
        <p:sp>
          <p:nvSpPr>
            <p:cNvPr id="34" name="Пятиугольник 33"/>
            <p:cNvSpPr/>
            <p:nvPr/>
          </p:nvSpPr>
          <p:spPr>
            <a:xfrm>
              <a:off x="3739" y="457200"/>
              <a:ext cx="3825955" cy="435159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Пятиугольник 4"/>
            <p:cNvSpPr/>
            <p:nvPr/>
          </p:nvSpPr>
          <p:spPr>
            <a:xfrm>
              <a:off x="-28378" y="440221"/>
              <a:ext cx="3717165" cy="4351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32004" rIns="16002" bIns="32004" numCol="1" spcCol="1270" anchor="ctr" anchorCtr="0">
              <a:noAutofit/>
            </a:bodyPr>
            <a:lstStyle/>
            <a:p>
              <a:pPr lvl="0" algn="ctr" defTabSz="5111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Снижение общей распространенности наркомании (на 100 тыс. </a:t>
              </a:r>
              <a:r>
                <a:rPr lang="ru-RU" sz="1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населения) </a:t>
              </a:r>
            </a:p>
            <a:p>
              <a:pPr lvl="0" algn="ctr" defTabSz="5111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 253,3 чел. до 238,1 чел</a:t>
              </a:r>
              <a:endParaRPr lang="ru-RU" sz="1150" b="1" kern="1200" dirty="0">
                <a:solidFill>
                  <a:schemeClr val="bg1"/>
                </a:solidFill>
                <a:latin typeface="Franklin Gothic Book" pitchFamily="34" charset="0"/>
              </a:endParaRPr>
            </a:p>
          </p:txBody>
        </p:sp>
      </p:grpSp>
      <p:sp>
        <p:nvSpPr>
          <p:cNvPr id="41" name="Прямоугольник 40"/>
          <p:cNvSpPr/>
          <p:nvPr/>
        </p:nvSpPr>
        <p:spPr>
          <a:xfrm>
            <a:off x="2416692" y="4947179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2416692" y="5393765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6078755" y="4343921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6070669" y="4944356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6060036" y="5928917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114123" y="42297"/>
            <a:ext cx="8610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Franklin Gothic Medium" pitchFamily="34" charset="0"/>
              </a:rPr>
              <a:t>Задача </a:t>
            </a:r>
            <a:r>
              <a:rPr lang="ru-RU" sz="2400" b="1" dirty="0" smtClean="0">
                <a:solidFill>
                  <a:srgbClr val="002060"/>
                </a:solidFill>
                <a:latin typeface="Franklin Gothic Medium" pitchFamily="34" charset="0"/>
              </a:rPr>
              <a:t>2:</a:t>
            </a:r>
            <a:r>
              <a:rPr lang="ru-RU" sz="2400" b="1" dirty="0" smtClean="0">
                <a:solidFill>
                  <a:srgbClr val="002060"/>
                </a:solidFill>
                <a:latin typeface="Franklin Gothic Medium" pitchFamily="34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Franklin Gothic Medium" pitchFamily="34" charset="0"/>
              </a:rPr>
              <a:t>Создание условий для деятельности субъектов профилактики наркомании. Реализация </a:t>
            </a:r>
            <a:r>
              <a:rPr lang="ru-RU" sz="2400" b="1" dirty="0" smtClean="0">
                <a:solidFill>
                  <a:srgbClr val="002060"/>
                </a:solidFill>
                <a:latin typeface="Franklin Gothic Medium" pitchFamily="34" charset="0"/>
              </a:rPr>
              <a:t>профилактического </a:t>
            </a:r>
            <a:r>
              <a:rPr lang="ru-RU" sz="2400" b="1" dirty="0">
                <a:solidFill>
                  <a:srgbClr val="002060"/>
                </a:solidFill>
                <a:latin typeface="Franklin Gothic Medium" pitchFamily="34" charset="0"/>
              </a:rPr>
              <a:t>комплекса мер в антинаркотической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767799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299588" y="2307645"/>
            <a:ext cx="2240182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эффективной защиты прав и законных интересов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потребителей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</a:t>
            </a: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подпрограммы </a:t>
            </a: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весь период действия государственной программы – </a:t>
            </a:r>
            <a:endParaRPr lang="ru-RU" sz="13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3 000,0 тыс</a:t>
            </a: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</a:t>
            </a:r>
          </a:p>
          <a:p>
            <a:endParaRPr lang="ru-RU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22333" y="2265113"/>
            <a:ext cx="33643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Информирование жителей автономного округа о правах потребителей и необходимых действиях по защите этих прав через средства массовой информации, группы и сообщества социальных сетей Югры, посредством разработки и распространения информационных материалов</a:t>
            </a:r>
          </a:p>
          <a:p>
            <a:pPr algn="just"/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профессионального уровня участников системы защиты прав потребителей 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2513355" y="4943739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535644" y="2264333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134446" y="2273441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</a:t>
            </a:r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6117162" y="2225094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grpSp>
        <p:nvGrpSpPr>
          <p:cNvPr id="71" name="Группа 70"/>
          <p:cNvGrpSpPr/>
          <p:nvPr/>
        </p:nvGrpSpPr>
        <p:grpSpPr>
          <a:xfrm>
            <a:off x="370945" y="1493393"/>
            <a:ext cx="8383818" cy="690112"/>
            <a:chOff x="370945" y="1457865"/>
            <a:chExt cx="8383818" cy="690112"/>
          </a:xfrm>
        </p:grpSpPr>
        <p:sp>
          <p:nvSpPr>
            <p:cNvPr id="72" name="Прямоугольник 71"/>
            <p:cNvSpPr/>
            <p:nvPr/>
          </p:nvSpPr>
          <p:spPr>
            <a:xfrm>
              <a:off x="544388" y="1494660"/>
              <a:ext cx="2280293" cy="60157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3131387" y="1494658"/>
              <a:ext cx="3010619" cy="60157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я</a:t>
              </a: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6388327" y="1494658"/>
              <a:ext cx="2366436" cy="60157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1167628" y="1624964"/>
              <a:ext cx="137441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600" b="1" dirty="0">
                  <a:solidFill>
                    <a:schemeClr val="bg1"/>
                  </a:solidFill>
                </a:rPr>
                <a:t>Направление</a:t>
              </a:r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3543861" y="1624964"/>
              <a:ext cx="142058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1600" b="1" dirty="0">
                  <a:solidFill>
                    <a:schemeClr val="bg1"/>
                  </a:solidFill>
                </a:rPr>
                <a:t>Мероприятия</a:t>
              </a:r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6919346" y="1501854"/>
              <a:ext cx="157575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600" b="1" dirty="0">
                  <a:solidFill>
                    <a:schemeClr val="bg1"/>
                  </a:solidFill>
                </a:rPr>
                <a:t>Ответственные </a:t>
              </a:r>
              <a:endParaRPr lang="en-US" sz="1600" b="1" dirty="0">
                <a:solidFill>
                  <a:schemeClr val="bg1"/>
                </a:solidFill>
              </a:endParaRPr>
            </a:p>
            <a:p>
              <a:pPr>
                <a:defRPr/>
              </a:pPr>
              <a:r>
                <a:rPr lang="ru-RU" sz="1600" b="1" dirty="0">
                  <a:solidFill>
                    <a:schemeClr val="bg1"/>
                  </a:solidFill>
                </a:rPr>
                <a:t>исполнители</a:t>
              </a:r>
            </a:p>
          </p:txBody>
        </p:sp>
        <p:sp>
          <p:nvSpPr>
            <p:cNvPr id="78" name="Овал 77"/>
            <p:cNvSpPr/>
            <p:nvPr/>
          </p:nvSpPr>
          <p:spPr>
            <a:xfrm>
              <a:off x="370945" y="1466491"/>
              <a:ext cx="681486" cy="681486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906" y="1577452"/>
              <a:ext cx="459564" cy="459564"/>
            </a:xfrm>
            <a:prstGeom prst="rect">
              <a:avLst/>
            </a:prstGeom>
          </p:spPr>
        </p:pic>
        <p:sp>
          <p:nvSpPr>
            <p:cNvPr id="80" name="Овал 79"/>
            <p:cNvSpPr/>
            <p:nvPr/>
          </p:nvSpPr>
          <p:spPr>
            <a:xfrm>
              <a:off x="6236907" y="1457865"/>
              <a:ext cx="681486" cy="68148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2238" y="1573196"/>
              <a:ext cx="450824" cy="450824"/>
            </a:xfrm>
            <a:prstGeom prst="rect">
              <a:avLst/>
            </a:prstGeom>
          </p:spPr>
        </p:pic>
        <p:sp>
          <p:nvSpPr>
            <p:cNvPr id="82" name="Овал 81"/>
            <p:cNvSpPr/>
            <p:nvPr/>
          </p:nvSpPr>
          <p:spPr>
            <a:xfrm>
              <a:off x="2898484" y="1457865"/>
              <a:ext cx="681486" cy="68148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3" name="Рисунок 8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2737" y="1612118"/>
              <a:ext cx="372980" cy="372980"/>
            </a:xfrm>
            <a:prstGeom prst="rect">
              <a:avLst/>
            </a:prstGeom>
          </p:spPr>
        </p:pic>
      </p:grpSp>
      <p:sp>
        <p:nvSpPr>
          <p:cNvPr id="85" name="Пятиугольник 84"/>
          <p:cNvSpPr/>
          <p:nvPr/>
        </p:nvSpPr>
        <p:spPr>
          <a:xfrm>
            <a:off x="539750" y="5840084"/>
            <a:ext cx="8146005" cy="836761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6" name="Прямоугольник 85"/>
          <p:cNvSpPr/>
          <p:nvPr/>
        </p:nvSpPr>
        <p:spPr>
          <a:xfrm>
            <a:off x="785004" y="5901195"/>
            <a:ext cx="74963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Увеличение доли потребительских споров, разрешенных в досудебном и внесудебном порядке, в общем количестве споров с участием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потребителей с 81,4% до 88%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1400" b="1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537E5D13-E1ED-4A7C-BC12-1EC642FF7C48}"/>
              </a:ext>
            </a:extLst>
          </p:cNvPr>
          <p:cNvGrpSpPr/>
          <p:nvPr/>
        </p:nvGrpSpPr>
        <p:grpSpPr>
          <a:xfrm>
            <a:off x="-12192" y="1311997"/>
            <a:ext cx="7859486" cy="89285"/>
            <a:chOff x="947651" y="2754884"/>
            <a:chExt cx="7257566" cy="89285"/>
          </a:xfrm>
        </p:grpSpPr>
        <p:sp>
          <p:nvSpPr>
            <p:cNvPr id="35" name="Прямоугольник 34">
              <a:extLst>
                <a:ext uri="{FF2B5EF4-FFF2-40B4-BE49-F238E27FC236}">
                  <a16:creationId xmlns="" xmlns:a16="http://schemas.microsoft.com/office/drawing/2014/main" id="{437AC422-CA1B-4D60-BF05-87C7F064C57D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="" xmlns:a16="http://schemas.microsoft.com/office/drawing/2014/main" id="{11C0C38C-D329-495E-9044-DC82487BFC08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C61F62F8-9E5A-49AD-B7EF-0FA69C5DB9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41" y="581539"/>
            <a:ext cx="903513" cy="935598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6284018" y="2253917"/>
            <a:ext cx="28984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Директор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Департамента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внутренней политики автономного  округа–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Скурихин А.А. 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И. о. директора Департамента общественных и внешних связей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автономного округа–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Орлова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М. В. </a:t>
            </a:r>
          </a:p>
          <a:p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141966" y="3291932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114123" y="42297"/>
            <a:ext cx="8610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Franklin Gothic Medium" pitchFamily="34" charset="0"/>
              </a:rPr>
              <a:t>Задача </a:t>
            </a:r>
            <a:r>
              <a:rPr lang="ru-RU" sz="2000" b="1" dirty="0" smtClean="0">
                <a:solidFill>
                  <a:srgbClr val="002060"/>
                </a:solidFill>
                <a:latin typeface="Franklin Gothic Medium" pitchFamily="34" charset="0"/>
              </a:rPr>
              <a:t>3:</a:t>
            </a:r>
            <a:r>
              <a:rPr lang="ru-RU" sz="2000" b="1" dirty="0" smtClean="0">
                <a:solidFill>
                  <a:srgbClr val="002060"/>
                </a:solidFill>
                <a:latin typeface="Franklin Gothic Medium" pitchFamily="34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Franklin Gothic Medium" pitchFamily="34" charset="0"/>
              </a:rPr>
              <a:t>Создание условий для реализации потребителями своих прав и их защиты. Повышение уровня правовой грамотности и формирование </a:t>
            </a:r>
            <a:endParaRPr lang="ru-RU" sz="2000" b="1" dirty="0" smtClean="0">
              <a:solidFill>
                <a:srgbClr val="002060"/>
              </a:solidFill>
              <a:latin typeface="Franklin Gothic Medium" pitchFamily="34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Franklin Gothic Medium" pitchFamily="34" charset="0"/>
              </a:rPr>
              <a:t>у </a:t>
            </a:r>
            <a:r>
              <a:rPr lang="ru-RU" sz="2000" b="1" dirty="0">
                <a:solidFill>
                  <a:srgbClr val="002060"/>
                </a:solidFill>
                <a:latin typeface="Franklin Gothic Medium" pitchFamily="34" charset="0"/>
              </a:rPr>
              <a:t>населения навыков рационального потребительского поведения</a:t>
            </a:r>
          </a:p>
        </p:txBody>
      </p:sp>
    </p:spTree>
    <p:extLst>
      <p:ext uri="{BB962C8B-B14F-4D97-AF65-F5344CB8AC3E}">
        <p14:creationId xmlns:p14="http://schemas.microsoft.com/office/powerpoint/2010/main" val="4097301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010619" y="2950237"/>
            <a:ext cx="32004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Поощрение городских округов и муниципальных районов автономного округа, успешно развивающих формы осуществления населением местного самоуправления, через субсидии местным бюджетам на условиях </a:t>
            </a:r>
            <a:r>
              <a:rPr lang="ru-RU" sz="1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endParaRPr lang="ru-RU" sz="13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выполнения полномочий и функций Департамента внутренней политики автономного округа по обеспечению прав и законных интересов жителей автономного округа в отдельных сферах жизнедеятельности</a:t>
            </a:r>
            <a:endParaRPr lang="ru-RU" sz="1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11967" y="2950899"/>
            <a:ext cx="2689281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Содействие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развитию местного самоуправления в автономном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округе</a:t>
            </a:r>
          </a:p>
          <a:p>
            <a:endParaRPr lang="ru-RU" sz="1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Общее финансирование подпрограммы </a:t>
            </a: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весь период действия государственной программы - 1 </a:t>
            </a: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440 761,7 </a:t>
            </a:r>
            <a: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 рублей </a:t>
            </a:r>
          </a:p>
          <a:p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4" name="Группа 73"/>
          <p:cNvGrpSpPr/>
          <p:nvPr/>
        </p:nvGrpSpPr>
        <p:grpSpPr>
          <a:xfrm>
            <a:off x="336473" y="2093985"/>
            <a:ext cx="8335390" cy="694479"/>
            <a:chOff x="370945" y="1453498"/>
            <a:chExt cx="8335390" cy="694479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544388" y="1494660"/>
              <a:ext cx="2280293" cy="60157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3131387" y="1494658"/>
              <a:ext cx="3010619" cy="60157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6339899" y="1472654"/>
              <a:ext cx="2366436" cy="60157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1167628" y="1624964"/>
              <a:ext cx="137441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600" b="1" dirty="0">
                  <a:solidFill>
                    <a:schemeClr val="bg1"/>
                  </a:solidFill>
                </a:rPr>
                <a:t>Направление</a:t>
              </a: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3543861" y="1624964"/>
              <a:ext cx="142058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1600" b="1" dirty="0">
                  <a:solidFill>
                    <a:schemeClr val="bg1"/>
                  </a:solidFill>
                </a:rPr>
                <a:t>Мероприятия</a:t>
              </a: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6869861" y="1489458"/>
              <a:ext cx="157575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600" b="1" dirty="0">
                  <a:solidFill>
                    <a:schemeClr val="bg1"/>
                  </a:solidFill>
                </a:rPr>
                <a:t>Ответственные </a:t>
              </a:r>
              <a:endParaRPr lang="en-US" sz="1600" b="1" dirty="0">
                <a:solidFill>
                  <a:schemeClr val="bg1"/>
                </a:solidFill>
              </a:endParaRPr>
            </a:p>
            <a:p>
              <a:pPr>
                <a:defRPr/>
              </a:pPr>
              <a:r>
                <a:rPr lang="ru-RU" sz="1600" b="1" dirty="0">
                  <a:solidFill>
                    <a:schemeClr val="bg1"/>
                  </a:solidFill>
                </a:rPr>
                <a:t>исполнители</a:t>
              </a:r>
            </a:p>
          </p:txBody>
        </p:sp>
        <p:sp>
          <p:nvSpPr>
            <p:cNvPr id="56" name="Овал 55"/>
            <p:cNvSpPr/>
            <p:nvPr/>
          </p:nvSpPr>
          <p:spPr>
            <a:xfrm>
              <a:off x="370945" y="1466491"/>
              <a:ext cx="681486" cy="681486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906" y="1577452"/>
              <a:ext cx="459564" cy="459564"/>
            </a:xfrm>
            <a:prstGeom prst="rect">
              <a:avLst/>
            </a:prstGeom>
          </p:spPr>
        </p:pic>
        <p:sp>
          <p:nvSpPr>
            <p:cNvPr id="58" name="Овал 57"/>
            <p:cNvSpPr/>
            <p:nvPr/>
          </p:nvSpPr>
          <p:spPr>
            <a:xfrm>
              <a:off x="6164574" y="1453498"/>
              <a:ext cx="681486" cy="68148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9905" y="1547032"/>
              <a:ext cx="450824" cy="450824"/>
            </a:xfrm>
            <a:prstGeom prst="rect">
              <a:avLst/>
            </a:prstGeom>
          </p:spPr>
        </p:pic>
        <p:sp>
          <p:nvSpPr>
            <p:cNvPr id="60" name="Овал 59"/>
            <p:cNvSpPr/>
            <p:nvPr/>
          </p:nvSpPr>
          <p:spPr>
            <a:xfrm>
              <a:off x="2898484" y="1457865"/>
              <a:ext cx="681486" cy="68148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2737" y="1612118"/>
              <a:ext cx="372980" cy="372980"/>
            </a:xfrm>
            <a:prstGeom prst="rect">
              <a:avLst/>
            </a:prstGeom>
          </p:spPr>
        </p:pic>
      </p:grpSp>
      <p:sp>
        <p:nvSpPr>
          <p:cNvPr id="63" name="Прямоугольник 62"/>
          <p:cNvSpPr/>
          <p:nvPr/>
        </p:nvSpPr>
        <p:spPr>
          <a:xfrm>
            <a:off x="155712" y="2943320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</a:t>
            </a:r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2813537" y="2911421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6148586" y="2900788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grpSp>
        <p:nvGrpSpPr>
          <p:cNvPr id="41" name="Группа 40">
            <a:extLst>
              <a:ext uri="{FF2B5EF4-FFF2-40B4-BE49-F238E27FC236}">
                <a16:creationId xmlns="" xmlns:a16="http://schemas.microsoft.com/office/drawing/2014/main" id="{8E16E5EF-5174-4874-AA27-C6C775C3F1EF}"/>
              </a:ext>
            </a:extLst>
          </p:cNvPr>
          <p:cNvGrpSpPr/>
          <p:nvPr/>
        </p:nvGrpSpPr>
        <p:grpSpPr>
          <a:xfrm>
            <a:off x="-12192" y="1779849"/>
            <a:ext cx="7859486" cy="89285"/>
            <a:chOff x="947651" y="2754884"/>
            <a:chExt cx="7257566" cy="89285"/>
          </a:xfrm>
        </p:grpSpPr>
        <p:sp>
          <p:nvSpPr>
            <p:cNvPr id="42" name="Прямоугольник 41">
              <a:extLst>
                <a:ext uri="{FF2B5EF4-FFF2-40B4-BE49-F238E27FC236}">
                  <a16:creationId xmlns="" xmlns:a16="http://schemas.microsoft.com/office/drawing/2014/main" id="{4E2B5A3E-6FFC-4081-B893-B7EDC69119F8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="" xmlns:a16="http://schemas.microsoft.com/office/drawing/2014/main" id="{BEEE3D33-4817-4C68-A88A-30ABB99DFE6B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77F6319B-6507-43D9-BB39-22E0E43247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917" y="1090815"/>
            <a:ext cx="903513" cy="935598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6305427" y="2928951"/>
            <a:ext cx="28984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Директор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Департамента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внутренней политики автономного  округа– 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Скурихин А.А. 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Заместитель директора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Департамента внутренней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политики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автономного 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округа–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Сердюков Д.В.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150666" y="3967626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grpSp>
        <p:nvGrpSpPr>
          <p:cNvPr id="38" name="Группа 37"/>
          <p:cNvGrpSpPr/>
          <p:nvPr/>
        </p:nvGrpSpPr>
        <p:grpSpPr>
          <a:xfrm>
            <a:off x="720391" y="5812470"/>
            <a:ext cx="7313425" cy="843522"/>
            <a:chOff x="3739" y="440221"/>
            <a:chExt cx="3825955" cy="452138"/>
          </a:xfrm>
        </p:grpSpPr>
        <p:sp>
          <p:nvSpPr>
            <p:cNvPr id="39" name="Пятиугольник 38"/>
            <p:cNvSpPr/>
            <p:nvPr/>
          </p:nvSpPr>
          <p:spPr>
            <a:xfrm>
              <a:off x="3739" y="457200"/>
              <a:ext cx="3825955" cy="435159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Пятиугольник 4"/>
            <p:cNvSpPr/>
            <p:nvPr/>
          </p:nvSpPr>
          <p:spPr>
            <a:xfrm>
              <a:off x="119395" y="440221"/>
              <a:ext cx="3569392" cy="4351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32004" rIns="16002" bIns="32004" numCol="1" spcCol="1270" anchor="ctr" anchorCtr="0">
              <a:noAutofit/>
            </a:bodyPr>
            <a:lstStyle/>
            <a:p>
              <a:pPr lvl="0">
                <a:defRPr/>
              </a:pPr>
              <a:r>
                <a:rPr lang="ru-RU" sz="1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Увеличение количества и случаев применения в практике форм непосредственного осуществления населением местного самоуправления в муниципальных образованиях </a:t>
              </a:r>
              <a:r>
                <a:rPr lang="ru-RU" sz="1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ежегодно на 0,5 % (с 1357 до 1438)</a:t>
              </a:r>
              <a:endPara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71803" y="-29542"/>
            <a:ext cx="8610599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50" b="1" dirty="0">
                <a:solidFill>
                  <a:srgbClr val="002060"/>
                </a:solidFill>
                <a:latin typeface="Franklin Gothic Medium" pitchFamily="34" charset="0"/>
              </a:rPr>
              <a:t>Задача </a:t>
            </a:r>
            <a:r>
              <a:rPr lang="ru-RU" sz="1950" b="1" dirty="0" smtClean="0">
                <a:solidFill>
                  <a:srgbClr val="002060"/>
                </a:solidFill>
                <a:latin typeface="Franklin Gothic Medium" pitchFamily="34" charset="0"/>
              </a:rPr>
              <a:t>4:</a:t>
            </a:r>
            <a:r>
              <a:rPr lang="ru-RU" sz="1950" b="1" dirty="0" smtClean="0">
                <a:solidFill>
                  <a:srgbClr val="002060"/>
                </a:solidFill>
                <a:latin typeface="Franklin Gothic Medium" pitchFamily="34" charset="0"/>
                <a:cs typeface="Times New Roman" pitchFamily="18" charset="0"/>
              </a:rPr>
              <a:t> </a:t>
            </a:r>
            <a:r>
              <a:rPr lang="ru-RU" sz="1950" b="1" dirty="0">
                <a:solidFill>
                  <a:srgbClr val="002060"/>
                </a:solidFill>
                <a:latin typeface="Franklin Gothic Medium" pitchFamily="34" charset="0"/>
              </a:rPr>
              <a:t>Создание условий для выполнения функций, направленных на обеспечение прав и законных интересов жителей автономного округа в отдельных сферах жизнедеятельности. Создание условий для развития форм непосредственного осуществления населением местного самоуправления и участия населения в осуществлении местного самоуправления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838454" y="4507086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2971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647701" y="3232298"/>
            <a:ext cx="2932261" cy="329609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bg1"/>
                </a:solidFill>
                <a:latin typeface="Franklin Gothic Medium" pitchFamily="34" charset="0"/>
              </a:rPr>
              <a:t>Откорректировано целевое значение показателя «</a:t>
            </a:r>
            <a:r>
              <a:rPr lang="ru-RU" sz="1600" dirty="0">
                <a:latin typeface="Franklin Gothic Medium" pitchFamily="34" charset="0"/>
              </a:rPr>
              <a:t>Доля административных правонарушений, предусмотренных ст. 12.9, 12.12, 12.16, 12.19 КоАП РФ, выявленных с помощью технических средств </a:t>
            </a:r>
            <a:r>
              <a:rPr lang="ru-RU" sz="1600" dirty="0" err="1">
                <a:latin typeface="Franklin Gothic Medium" pitchFamily="34" charset="0"/>
              </a:rPr>
              <a:t>фотовидеофиксации</a:t>
            </a:r>
            <a:r>
              <a:rPr lang="ru-RU" sz="1600" dirty="0">
                <a:latin typeface="Franklin Gothic Medium" pitchFamily="34" charset="0"/>
              </a:rPr>
              <a:t>, работающих в автоматическом режиме, в общем количестве таких правонарушений</a:t>
            </a:r>
            <a:r>
              <a:rPr lang="ru-RU" sz="1600" dirty="0" smtClean="0">
                <a:latin typeface="Franklin Gothic Medium" pitchFamily="34" charset="0"/>
              </a:rPr>
              <a:t>»</a:t>
            </a:r>
            <a:endParaRPr lang="ru-RU" sz="1600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7701" y="1562976"/>
            <a:ext cx="2932261" cy="148855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bg1"/>
                </a:solidFill>
                <a:latin typeface="Franklin Gothic Medium" pitchFamily="34" charset="0"/>
              </a:rPr>
              <a:t>Проведение межрегионального Антинаркотического форума</a:t>
            </a:r>
            <a:endParaRPr lang="ru-RU" sz="1600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09358" y="3972403"/>
            <a:ext cx="46496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16000">
              <a:buFont typeface="Wingdings" pitchFamily="2" charset="2"/>
              <a:buChar char="§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</a:rPr>
              <a:t>Автор</a:t>
            </a:r>
            <a:r>
              <a:rPr lang="ru-RU" sz="1600" dirty="0">
                <a:latin typeface="Franklin Gothic Medium" pitchFamily="34" charset="0"/>
              </a:rPr>
              <a:t>: </a:t>
            </a:r>
            <a:r>
              <a:rPr lang="ru-RU" sz="1600" dirty="0" err="1" smtClean="0">
                <a:latin typeface="Franklin Gothic Medium" pitchFamily="34" charset="0"/>
              </a:rPr>
              <a:t>Манчевский</a:t>
            </a:r>
            <a:r>
              <a:rPr lang="ru-RU" sz="1600" dirty="0" smtClean="0">
                <a:latin typeface="Franklin Gothic Medium" pitchFamily="34" charset="0"/>
              </a:rPr>
              <a:t> Юрий Тимофеевич,</a:t>
            </a:r>
          </a:p>
          <a:p>
            <a:pPr lvl="0"/>
            <a:r>
              <a:rPr lang="ru-RU" sz="1600" dirty="0" smtClean="0">
                <a:latin typeface="Franklin Gothic Medium" pitchFamily="34" charset="0"/>
              </a:rPr>
              <a:t>город Ханты-Мансийск </a:t>
            </a:r>
            <a:endParaRPr lang="ru-RU" sz="1600" dirty="0">
              <a:latin typeface="Franklin Gothic Medium" pitchFamily="34" charset="0"/>
            </a:endParaRPr>
          </a:p>
          <a:p>
            <a:pPr lvl="0" indent="216000"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</a:rPr>
              <a:t>Мероприятие: </a:t>
            </a:r>
            <a:r>
              <a:rPr lang="ru-RU" sz="1600" dirty="0" smtClean="0">
                <a:latin typeface="Franklin Gothic Medium" pitchFamily="34" charset="0"/>
              </a:rPr>
              <a:t>совещание с </a:t>
            </a:r>
            <a:r>
              <a:rPr lang="ru-RU" sz="1600" dirty="0">
                <a:latin typeface="Franklin Gothic Medium" pitchFamily="34" charset="0"/>
              </a:rPr>
              <a:t>муниципальными районами и городскими округами автономного округа </a:t>
            </a:r>
            <a:r>
              <a:rPr lang="ru-RU" sz="1600" dirty="0" smtClean="0">
                <a:latin typeface="Franklin Gothic Medium" pitchFamily="34" charset="0"/>
              </a:rPr>
              <a:t>и представителями общественности по </a:t>
            </a:r>
            <a:r>
              <a:rPr lang="ru-RU" sz="1600" dirty="0">
                <a:latin typeface="Franklin Gothic Medium" pitchFamily="34" charset="0"/>
              </a:rPr>
              <a:t>вопросу </a:t>
            </a:r>
            <a:r>
              <a:rPr lang="ru-RU" sz="1600" dirty="0" smtClean="0">
                <a:latin typeface="Franklin Gothic Medium" pitchFamily="34" charset="0"/>
              </a:rPr>
              <a:t>обсуждения </a:t>
            </a:r>
            <a:r>
              <a:rPr lang="ru-RU" sz="1600" dirty="0">
                <a:latin typeface="Franklin Gothic Medium" pitchFamily="34" charset="0"/>
              </a:rPr>
              <a:t>проекта государственной </a:t>
            </a:r>
            <a:r>
              <a:rPr lang="ru-RU" sz="1600" dirty="0" smtClean="0">
                <a:latin typeface="Franklin Gothic Medium" pitchFamily="34" charset="0"/>
              </a:rPr>
              <a:t>программы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539750" y="296572"/>
            <a:ext cx="7508695" cy="896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Предложения представителей общественных организаций и активных граждан, </a:t>
            </a:r>
          </a:p>
          <a:p>
            <a:pPr algn="l">
              <a:lnSpc>
                <a:spcPct val="100000"/>
              </a:lnSpc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включенные в государственную программу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="" xmlns:a16="http://schemas.microsoft.com/office/drawing/2014/main" id="{539571B3-3FBA-438F-AC7B-9E1211B172E6}"/>
              </a:ext>
            </a:extLst>
          </p:cNvPr>
          <p:cNvGrpSpPr/>
          <p:nvPr/>
        </p:nvGrpSpPr>
        <p:grpSpPr>
          <a:xfrm>
            <a:off x="-12192" y="1242619"/>
            <a:ext cx="7859486" cy="89285"/>
            <a:chOff x="947651" y="2754884"/>
            <a:chExt cx="7257566" cy="89285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="" xmlns:a16="http://schemas.microsoft.com/office/drawing/2014/main" id="{6FBFECCB-F5F9-4F64-BC02-FE4F41DE2980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="" xmlns:a16="http://schemas.microsoft.com/office/drawing/2014/main" id="{D7EC49FC-0C34-486F-9ABA-0D826A6E5AE5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C876E07B-913F-4EDC-A7BB-F31D060340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816" y="405831"/>
            <a:ext cx="903513" cy="93559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716090" y="1562976"/>
            <a:ext cx="46496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16000">
              <a:buFont typeface="Wingdings" pitchFamily="2" charset="2"/>
              <a:buChar char="§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</a:rPr>
              <a:t>Автор</a:t>
            </a:r>
            <a:r>
              <a:rPr lang="ru-RU" sz="1600" dirty="0" smtClean="0">
                <a:latin typeface="Franklin Gothic Medium" pitchFamily="34" charset="0"/>
              </a:rPr>
              <a:t>: </a:t>
            </a:r>
            <a:r>
              <a:rPr lang="ru-RU" sz="1600" dirty="0">
                <a:latin typeface="Franklin Gothic Medium" pitchFamily="34" charset="0"/>
              </a:rPr>
              <a:t>Рудакова Мария Олеговна</a:t>
            </a:r>
            <a:endParaRPr lang="ru-RU" sz="1600" dirty="0" smtClean="0">
              <a:latin typeface="Franklin Gothic Medium" pitchFamily="34" charset="0"/>
            </a:endParaRPr>
          </a:p>
          <a:p>
            <a:pPr lvl="0"/>
            <a:r>
              <a:rPr lang="ru-RU" sz="1600" dirty="0" smtClean="0">
                <a:latin typeface="Franklin Gothic Medium" pitchFamily="34" charset="0"/>
              </a:rPr>
              <a:t>город Ханты-Мансийск </a:t>
            </a:r>
            <a:endParaRPr lang="ru-RU" sz="1600" dirty="0">
              <a:latin typeface="Franklin Gothic Medium" pitchFamily="34" charset="0"/>
            </a:endParaRPr>
          </a:p>
          <a:p>
            <a:pPr lvl="0" indent="216000"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</a:rPr>
              <a:t>Мероприятие: </a:t>
            </a:r>
            <a:r>
              <a:rPr lang="ru-RU" sz="1600" dirty="0" smtClean="0">
                <a:latin typeface="Franklin Gothic Medium" pitchFamily="34" charset="0"/>
              </a:rPr>
              <a:t>диалоговая площадка </a:t>
            </a:r>
            <a:r>
              <a:rPr lang="ru-RU" sz="1600" dirty="0">
                <a:latin typeface="Franklin Gothic Medium" pitchFamily="34" charset="0"/>
              </a:rPr>
              <a:t>по обмену опытом работы негосударственных </a:t>
            </a:r>
            <a:r>
              <a:rPr lang="ru-RU" sz="1600" dirty="0" smtClean="0">
                <a:latin typeface="Franklin Gothic Medium" pitchFamily="34" charset="0"/>
              </a:rPr>
              <a:t>организаций, осуществляющих </a:t>
            </a:r>
            <a:r>
              <a:rPr lang="ru-RU" sz="1600" dirty="0">
                <a:latin typeface="Franklin Gothic Medium" pitchFamily="34" charset="0"/>
              </a:rPr>
              <a:t>комплексную реабилитацию и </a:t>
            </a:r>
            <a:r>
              <a:rPr lang="ru-RU" sz="1600" dirty="0" err="1">
                <a:latin typeface="Franklin Gothic Medium" pitchFamily="34" charset="0"/>
              </a:rPr>
              <a:t>ресоциализацию</a:t>
            </a:r>
            <a:r>
              <a:rPr lang="ru-RU" sz="1600" dirty="0">
                <a:latin typeface="Franklin Gothic Medium" pitchFamily="34" charset="0"/>
              </a:rPr>
              <a:t> </a:t>
            </a:r>
            <a:r>
              <a:rPr lang="ru-RU" sz="1600" dirty="0" err="1" smtClean="0">
                <a:latin typeface="Franklin Gothic Medium" pitchFamily="34" charset="0"/>
              </a:rPr>
              <a:t>наркопотребителей</a:t>
            </a:r>
            <a:endParaRPr lang="ru-RU" sz="1600" dirty="0" smtClean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011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1622</TotalTime>
  <Words>1395</Words>
  <Application>Microsoft Office PowerPoint</Application>
  <PresentationFormat>Экран (4:3)</PresentationFormat>
  <Paragraphs>247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Office Theme</vt:lpstr>
      <vt:lpstr>1_Office Theme</vt:lpstr>
      <vt:lpstr>3_Office Theme</vt:lpstr>
      <vt:lpstr>Публичная декларация государственной программы  Ханты-Мансийского автономного округа - Югры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Береговая Анжела Ивановна</cp:lastModifiedBy>
  <cp:revision>219</cp:revision>
  <cp:lastPrinted>2018-10-02T10:41:47Z</cp:lastPrinted>
  <dcterms:created xsi:type="dcterms:W3CDTF">2018-09-04T12:10:47Z</dcterms:created>
  <dcterms:modified xsi:type="dcterms:W3CDTF">2018-12-26T06:33:48Z</dcterms:modified>
</cp:coreProperties>
</file>