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08" r:id="rId3"/>
    <p:sldId id="298" r:id="rId4"/>
    <p:sldId id="270" r:id="rId5"/>
    <p:sldId id="302" r:id="rId6"/>
    <p:sldId id="303" r:id="rId7"/>
    <p:sldId id="304" r:id="rId8"/>
    <p:sldId id="301" r:id="rId9"/>
    <p:sldId id="288" r:id="rId10"/>
    <p:sldId id="30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8514" autoAdjust="0"/>
  </p:normalViewPr>
  <p:slideViewPr>
    <p:cSldViewPr snapToGrid="0">
      <p:cViewPr>
        <p:scale>
          <a:sx n="119" d="100"/>
          <a:sy n="119" d="100"/>
        </p:scale>
        <p:origin x="-1404" y="-378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C85A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571"/>
          <c:y val="1.610377424283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cat>
            <c:strRef>
              <c:f>Лист1!$A$2:$A$7</c:f>
              <c:strCache>
                <c:ptCount val="6"/>
                <c:pt idx="0">
                  <c:v>Профилактика экстремизма </c:v>
                </c:pt>
                <c:pt idx="1">
                  <c:v>Поддержка НКО</c:v>
                </c:pt>
                <c:pt idx="2">
                  <c:v>Сохранение и развитие культуры и традиций народов, проживающих в Югре</c:v>
                </c:pt>
                <c:pt idx="3">
                  <c:v>Сохранение и развитие языков</c:v>
                </c:pt>
                <c:pt idx="4">
                  <c:v>Информационное обеспечение реализации государственной национальной политики</c:v>
                </c:pt>
                <c:pt idx="5">
                  <c:v>Развитие российского казачества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19179.2</c:v>
                </c:pt>
                <c:pt idx="1">
                  <c:v>2794.8</c:v>
                </c:pt>
                <c:pt idx="2">
                  <c:v>2100</c:v>
                </c:pt>
                <c:pt idx="3">
                  <c:v>1050</c:v>
                </c:pt>
                <c:pt idx="4">
                  <c:v>3300</c:v>
                </c:pt>
                <c:pt idx="5">
                  <c:v>10633.4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«Реализация государственной национальной политики и профилактика экстремизма»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руб.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20247"/>
              </p:ext>
            </p:extLst>
          </p:nvPr>
        </p:nvGraphicFramePr>
        <p:xfrm>
          <a:off x="2435155" y="1114191"/>
          <a:ext cx="2532516" cy="5486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1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Профилактика экстремизма, гармонизация межнациональных отношений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Поддержка НКО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Сохранение и развитие культуры и традиций народов, проживающих в Югре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9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Сохранение и развитие языков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Информационное обеспечение реализации государственной национальной политики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Развитие российского казачества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9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57473" y="2962174"/>
            <a:ext cx="327804" cy="334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0495" y="3719776"/>
            <a:ext cx="327803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0495" y="4545956"/>
            <a:ext cx="31055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0359" y="1637594"/>
            <a:ext cx="319176" cy="33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4964" y="2334047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2794,8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57896" y="4552191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3300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8992" y="3683182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1050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65740" y="1592469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19179,2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416348"/>
              </p:ext>
            </p:extLst>
          </p:nvPr>
        </p:nvGraphicFramePr>
        <p:xfrm>
          <a:off x="4207441" y="1152861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77378" y="3449381"/>
            <a:ext cx="151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C85A"/>
                </a:solidFill>
              </a:rPr>
              <a:t>39 057,4</a:t>
            </a:r>
            <a:endParaRPr lang="ru-RU" sz="2800" b="1" dirty="0">
              <a:solidFill>
                <a:srgbClr val="00C85A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0495" y="2341586"/>
            <a:ext cx="310550" cy="3340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05553" y="2926844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2100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3080" y="5457110"/>
            <a:ext cx="296591" cy="334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57896" y="5438406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10633,4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161088"/>
            <a:ext cx="2262553" cy="1125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3883914"/>
            <a:ext cx="2262553" cy="112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628899"/>
            <a:ext cx="2262553" cy="1080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1092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3018" y="165042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Franklin Gothic Book" pitchFamily="34" charset="0"/>
              </a:rPr>
              <a:t>Шипилов А.В.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5770" y="1433122"/>
            <a:ext cx="5118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8653" y="2973616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latin typeface="Franklin Gothic Book" pitchFamily="34" charset="0"/>
              </a:rPr>
              <a:t>Скурихин А.А.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71" y="2840266"/>
            <a:ext cx="521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8129" y="4255545"/>
            <a:ext cx="166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latin typeface="Franklin Gothic Book" pitchFamily="34" charset="0"/>
              </a:rPr>
              <a:t>Пишуков С.В.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5771" y="3836289"/>
            <a:ext cx="51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– начальник Управления национальной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внутренней политики Ханты-Мансийского 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9626" y="5339796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Franklin Gothic Book" pitchFamily="34" charset="0"/>
              </a:rPr>
              <a:t>Муниципальные</a:t>
            </a:r>
            <a:endParaRPr lang="en-US" sz="2000" b="1" dirty="0">
              <a:latin typeface="Franklin Gothic Book" pitchFamily="34" charset="0"/>
            </a:endParaRPr>
          </a:p>
          <a:p>
            <a:pPr algn="ctr"/>
            <a:r>
              <a:rPr lang="ru-RU" sz="2000" b="1" dirty="0">
                <a:latin typeface="Franklin Gothic Book" pitchFamily="34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5770" y="5244546"/>
            <a:ext cx="527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225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и задачи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52148" y="1379651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1446627" y="1200497"/>
            <a:ext cx="715547" cy="6949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513" y="133906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146499" y="2529259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3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76704" y="2490598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723138" y="1058407"/>
            <a:ext cx="597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единства многонационального народа Российской Федерации, профилактика экстремизма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и религиозной почве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9221" y="2011403"/>
            <a:ext cx="24348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межнациональных и межконфессиональных отношений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52950" y="2024557"/>
            <a:ext cx="4148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Укрепление межнационального и межконфессионального согласия, сохранение этнокультурного многообразия народов Российской Федерации, проживающих в автономном округе</a:t>
            </a:r>
          </a:p>
        </p:txBody>
      </p:sp>
      <p:sp>
        <p:nvSpPr>
          <p:cNvPr id="41" name="Овал 40"/>
          <p:cNvSpPr/>
          <p:nvPr/>
        </p:nvSpPr>
        <p:spPr>
          <a:xfrm>
            <a:off x="2698197" y="2387284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4079" y="3721113"/>
            <a:ext cx="2434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экстремизма, обеспечение гражданского единства</a:t>
            </a:r>
          </a:p>
        </p:txBody>
      </p:sp>
      <p:sp>
        <p:nvSpPr>
          <p:cNvPr id="47" name="Овал 46"/>
          <p:cNvSpPr/>
          <p:nvPr/>
        </p:nvSpPr>
        <p:spPr>
          <a:xfrm>
            <a:off x="2717247" y="3480103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21181" y="3611992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182143" y="3659617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5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4628723" y="3413113"/>
            <a:ext cx="3997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Предупреждение экстремистской деятельности, укрепление гражданского единства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733149" y="4314669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28387" y="4415201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200205" y="4415092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59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666964" y="4294158"/>
            <a:ext cx="392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социальной и культурной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адаптации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мигрантов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1657" y="5148913"/>
            <a:ext cx="23100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казачества</a:t>
            </a:r>
          </a:p>
        </p:txBody>
      </p:sp>
      <p:sp>
        <p:nvSpPr>
          <p:cNvPr id="63" name="Овал 62"/>
          <p:cNvSpPr/>
          <p:nvPr/>
        </p:nvSpPr>
        <p:spPr>
          <a:xfrm>
            <a:off x="2779762" y="5320363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66487" y="5443901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00205" y="5471937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67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8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4666964" y="5090345"/>
            <a:ext cx="3811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развитию и консолидации казачества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через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усиление его роли в решении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муниципальных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6" y="43136"/>
            <a:ext cx="8967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1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Укрепление межнационального и межконфессионального согласия, сохранение этнокультурного многообразия народов Российской Федерации, проживающих в автономном округе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313692"/>
            <a:ext cx="22460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межнациональных и межконфессиональных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действия государственной программы - 98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957,8 тыс. рублей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294622"/>
            <a:ext cx="3096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для возмещения фактических затрат некоммерческим организациям, участвующим во всероссийских и региональных мероприятиях по реализации государственной национальной политики</a:t>
            </a:r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52737" y="3741724"/>
            <a:ext cx="298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регионального форума национального единства «Югра многонациональная»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(рассматривается возможность вступления в национальный проект Культура)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0731" y="37027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503691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8521" y="1520495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31070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24905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49814" y="23062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77642" y="4768155"/>
            <a:ext cx="2983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на присуждение премии Губернатора автономного округа «За вклад в развитие межэтнических отношений в Ханты-Мансийском автономном округе – Югре»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83193" y="471954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48425" y="2314826"/>
            <a:ext cx="2460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внутренней политики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А.А.Скурихин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311150" y="5915026"/>
            <a:ext cx="4232275" cy="82616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368300" y="5897255"/>
            <a:ext cx="38348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участников мероприятий, направленных на этнокультурное развитие народов России, проживающих в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округе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2,5 до 5,5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4846320" y="5934149"/>
            <a:ext cx="4317399" cy="82616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TextBox 60"/>
          <p:cNvSpPr txBox="1"/>
          <p:nvPr/>
        </p:nvSpPr>
        <p:spPr>
          <a:xfrm>
            <a:off x="5031117" y="5916306"/>
            <a:ext cx="383480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участников мероприятий, направленных на укрепление общероссийского гражданского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единства,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в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4,7 до 7,0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6493169" y="3721587"/>
            <a:ext cx="246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культуры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Н.М.Казначеева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83348" y="37398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509098" y="4775905"/>
            <a:ext cx="246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культуры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Н.М.Казначеева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95342" y="474809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62" y="386662"/>
            <a:ext cx="8967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2: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Предупреждение экстремистской деятельности,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укрепление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гражданского единства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342267"/>
            <a:ext cx="2246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экстремизма, обеспечение гражданского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2 на весь период действия государственной программы - 84 560,0 тыс. рублей 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351772"/>
            <a:ext cx="3096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мониторинг состояния межнациональных и межконфессиональных отношений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652" y="3958074"/>
            <a:ext cx="2983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специалистов по вопросам государственной национальной политики и профилактики экстремизма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22915" y="324839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7921" y="1510509"/>
            <a:ext cx="1575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33928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31572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049195" y="20562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50232" y="4972514"/>
            <a:ext cx="2983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«Школы дружбы» для осуществления просветительской работы среди учащихся старших классов по предотвращению их вовлечения в экстремистскую деятельность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24852" y="391798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ятиугольник 39"/>
          <p:cNvSpPr/>
          <p:nvPr/>
        </p:nvSpPr>
        <p:spPr>
          <a:xfrm>
            <a:off x="539750" y="6089713"/>
            <a:ext cx="8369003" cy="62290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809625" y="6115050"/>
            <a:ext cx="730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граждан, положительно оценивающих состояние межнациональных отношений в автономном округе 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66,4% до 82,0%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27276" y="498028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26" y="1612118"/>
            <a:ext cx="372980" cy="3729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236907" y="2139351"/>
            <a:ext cx="28405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Исполняюща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директора Департамента общественных и внешних связей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М.В.Орлова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информационных технологий и цифрового развития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автономного округа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П.И.Ципорин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45418" y="3961606"/>
            <a:ext cx="2725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терроризма и обеспечению деятельности Комиссии по вопросам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помилования Аппарата Губернатора автономного округа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Е.Я.Лейком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49884" y="315033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45418" y="5452991"/>
            <a:ext cx="28061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endParaRPr lang="ru-RU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86652" y="3277853"/>
            <a:ext cx="298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реализации мероприятий по профилактике экстремизма 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54222" y="3225970"/>
            <a:ext cx="28608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Исполняющая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директора Департамента общественных и внешних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М.В.Орлова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62781" y="39305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049195" y="538677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62" y="386662"/>
            <a:ext cx="896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3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Содействие социальной и культурной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адаптации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мигрантов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544329"/>
            <a:ext cx="2246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экстремизма, обеспечение гражданского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период действия государственной программы - 84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560,0 тыс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542272"/>
            <a:ext cx="3096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и распространение обучающих видеокурсов для мигрантов для разъяснения основ  культуры поведения в принимающем сообществе, обучения основам разговорного русского языка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55156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7921" y="1493883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53021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4967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212853" y="24967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93" y="1577452"/>
            <a:ext cx="459564" cy="45956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77642" y="3998515"/>
            <a:ext cx="2983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распространение памятки-карты для мигрантов с адресами служб, органов власти и некоммерческих организаций (включая лингвистическую экспертизу, направленную на облегчение понимания текста) 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91356" y="396439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ятиугольник 39"/>
          <p:cNvSpPr/>
          <p:nvPr/>
        </p:nvSpPr>
        <p:spPr>
          <a:xfrm>
            <a:off x="539750" y="5981644"/>
            <a:ext cx="8369003" cy="62290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809625" y="6023607"/>
            <a:ext cx="730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граждан, положительно оценивающих состояние межнациональных отношений в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округе с 66,4% до 82,0%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536881" y="2542272"/>
            <a:ext cx="229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1942" y="3998515"/>
            <a:ext cx="229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труда и занятости населения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автономного округа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А.П.Варлаков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36907" y="394032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6" y="43136"/>
            <a:ext cx="8967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4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Содействие развитию и консолидации казачества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через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усиление его роли в решении государственных и муниципальных задач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361317"/>
            <a:ext cx="2246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российского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казачества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период действия государственной программы - 74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433,8 тыс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195037"/>
            <a:ext cx="30968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казачьим обществам по соглашениям с органами государственной власти об оказании им содействия в предупреждении и ликвидации чрезвычайных ситуаций, ликвидации последствий стихийных бедствий, гражданской и территориальной обороне, природоохранных мероприятиях, обеспечении экологической и пожарной безопасности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7921" y="1502196"/>
            <a:ext cx="1575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33928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14115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058371" y="214045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58592" y="4496436"/>
            <a:ext cx="298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обучение членов казачьих обществ для оказания содействия органам государственной власти в осуществлении установленных полномочий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83193" y="444782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246084" y="2177229"/>
            <a:ext cx="266267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недропользования и природных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С.А.Филатов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Службы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контролю и надзору в сфере охраны окружающей среды, объектов животного мира и лесных отношений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С.В.Пикунов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защиты населения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А.Н.Некрасов</a:t>
            </a:r>
            <a:endParaRPr lang="ru-RU" sz="11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311150" y="6181724"/>
            <a:ext cx="8799264" cy="55946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433205" y="6202054"/>
            <a:ext cx="83089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участников мероприятий, направленных на этнокультурное развитие народов России, проживающих в автономном округе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2,5 до 5,5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0859" y="5507197"/>
            <a:ext cx="298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Военно-патриотическое, духовно-нравственное и физическое воспитание казачьей молодежи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92801" y="546103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93" y="1577452"/>
            <a:ext cx="459564" cy="459564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6244169" y="4534984"/>
            <a:ext cx="266267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защиты населения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А.Н.Некрасов</a:t>
            </a:r>
            <a:endParaRPr lang="ru-RU" sz="11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61598" y="448192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282561" y="5422287"/>
            <a:ext cx="252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endParaRPr lang="ru-RU" sz="11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06335" y="538443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6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47700" y="1847237"/>
            <a:ext cx="3342410" cy="1868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Дополнение государственной программы мероприятиям, направленным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разъяснение мигрантам норм и правил поведения 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98176" y="1707862"/>
            <a:ext cx="45886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Автор: </a:t>
            </a:r>
            <a:r>
              <a:rPr lang="ru-RU" sz="1200" dirty="0" err="1" smtClean="0">
                <a:latin typeface="Franklin Gothic Medium" pitchFamily="34" charset="0"/>
              </a:rPr>
              <a:t>Аюпов</a:t>
            </a:r>
            <a:r>
              <a:rPr lang="ru-RU" sz="1200" dirty="0" smtClean="0">
                <a:latin typeface="Franklin Gothic Medium" pitchFamily="34" charset="0"/>
              </a:rPr>
              <a:t> </a:t>
            </a:r>
            <a:r>
              <a:rPr lang="ru-RU" sz="1200" dirty="0" err="1">
                <a:latin typeface="Franklin Gothic Medium" pitchFamily="34" charset="0"/>
              </a:rPr>
              <a:t>Тагир</a:t>
            </a:r>
            <a:r>
              <a:rPr lang="ru-RU" sz="1200" dirty="0">
                <a:latin typeface="Franklin Gothic Medium" pitchFamily="34" charset="0"/>
              </a:rPr>
              <a:t> </a:t>
            </a:r>
            <a:r>
              <a:rPr lang="ru-RU" sz="1200" dirty="0" err="1">
                <a:latin typeface="Franklin Gothic Medium" pitchFamily="34" charset="0"/>
              </a:rPr>
              <a:t>Халиллович</a:t>
            </a:r>
            <a:r>
              <a:rPr lang="ru-RU" sz="1200" dirty="0">
                <a:latin typeface="Franklin Gothic Medium" pitchFamily="34" charset="0"/>
              </a:rPr>
              <a:t>, представитель регионального отделения Общероссийской общественной организации «Ассамблея народов России» в Ханты-Мансийском автономном округе – Югре», председатель Совета по делам национально-культурных объединений и религиозных организаций города Ханты-Мансийска, член местной общественной организации «Национально-культурный центр народов татар и башкир города Ханты-Мансийска «Ак кош» («Белая птица»), город Ханты-Мансийск. </a:t>
            </a:r>
          </a:p>
          <a:p>
            <a:pPr indent="21600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Мероприятие: </a:t>
            </a:r>
            <a:r>
              <a:rPr lang="ru-RU" sz="1200" dirty="0">
                <a:latin typeface="Franklin Gothic Medium" pitchFamily="34" charset="0"/>
              </a:rPr>
              <a:t>совещание с муниципальными районами и городскими округами автономного округа и представителями общественности по вопросу обсуждения проекта государственной программы</a:t>
            </a:r>
          </a:p>
          <a:p>
            <a:pPr lvl="0" indent="21600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Итог: </a:t>
            </a:r>
          </a:p>
          <a:p>
            <a:pPr lvl="0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     </a:t>
            </a:r>
            <a:r>
              <a:rPr lang="ru-RU" sz="1200" dirty="0">
                <a:latin typeface="Franklin Gothic Medium" pitchFamily="34" charset="0"/>
              </a:rPr>
              <a:t>Включены меры по производству и распространению обучающих видеокурсов для мигрантов для разъяснения основ культуры поведения в принимающем сообществе, обучения основам разговорного русского языка</a:t>
            </a:r>
          </a:p>
          <a:p>
            <a:pPr algn="just"/>
            <a:r>
              <a:rPr lang="ru-RU" sz="1200" dirty="0">
                <a:latin typeface="Franklin Gothic Medium" pitchFamily="34" charset="0"/>
              </a:rPr>
              <a:t>       Предусмотрено проведение «Школы дружбы» на базе общеобразовательных организаций в муниципальных образованиях автономного округа в целях просветительской работы среди старших школьников, направленной на предотвращение их вовлечения в экстремистскую </a:t>
            </a:r>
            <a:r>
              <a:rPr lang="ru-RU" sz="1200" dirty="0" smtClean="0">
                <a:latin typeface="Franklin Gothic Medium" pitchFamily="34" charset="0"/>
              </a:rPr>
              <a:t>деятельность</a:t>
            </a:r>
            <a:endParaRPr lang="ru-RU" sz="1200" dirty="0">
              <a:latin typeface="Franklin Gothic Medium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7699" y="3975293"/>
            <a:ext cx="3342411" cy="1868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Дополнение государственной программы мероприятием, направленным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профилактику экстремизма среди школьников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46716" y="1447151"/>
            <a:ext cx="3329797" cy="3401074"/>
          </a:xfrm>
          <a:prstGeom prst="roundRect">
            <a:avLst>
              <a:gd name="adj" fmla="val 1297"/>
            </a:avLst>
          </a:prstGeom>
          <a:solidFill>
            <a:schemeClr val="lt1">
              <a:alpha val="7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9135" y="1853442"/>
            <a:ext cx="31505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Общий объём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финансирования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на период до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2030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года,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. рублей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: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437 954,8 </a:t>
            </a:r>
            <a:endParaRPr lang="ru-RU" sz="3400" dirty="0" smtClean="0">
              <a:solidFill>
                <a:srgbClr val="00B050"/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рублей, из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них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2019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год  – </a:t>
            </a:r>
            <a:r>
              <a:rPr lang="ru-RU" sz="2400" b="1" dirty="0">
                <a:solidFill>
                  <a:srgbClr val="00B050"/>
                </a:solidFill>
                <a:latin typeface="Franklin Gothic Medium" pitchFamily="34" charset="0"/>
              </a:rPr>
              <a:t>39 057,4  </a:t>
            </a:r>
            <a:endParaRPr lang="ru-RU" b="1" dirty="0" smtClean="0">
              <a:solidFill>
                <a:srgbClr val="00B050"/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тыс. рублей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9552" y="1398037"/>
            <a:ext cx="2338964" cy="189915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467" y="1447150"/>
            <a:ext cx="2339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численности участников мероприятий, направленных на этнокультурное развитие народов России, проживающих 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автономном округе, чел.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58535" y="1433047"/>
            <a:ext cx="2460740" cy="1873482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04875" y="5384220"/>
            <a:ext cx="7216660" cy="843035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80312" y="5376144"/>
            <a:ext cx="700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доли граждан, положительно оценивающих состояние межнациональных отношений 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автономном округе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58535" y="1631817"/>
            <a:ext cx="246260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количества участников мероприятий, направленных на укрепление общероссийского гражданского единства, проживающих в автономном округе, чел.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8514" y="2873048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2 500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51015" y="2778360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5500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01088" y="5852974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66,4%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0468" y="5759664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82,0%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33915" y="2873048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4 700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882956" y="2803453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7000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20" y="2758799"/>
            <a:ext cx="446965" cy="44696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22" y="2803453"/>
            <a:ext cx="446965" cy="44696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01" y="5805230"/>
            <a:ext cx="381924" cy="381924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09552" y="3779424"/>
            <a:ext cx="2338964" cy="105028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9552" y="3899186"/>
            <a:ext cx="233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Снижение уровня тревожности населения в отношении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угрозы экстремистских проявлений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58535" y="3679899"/>
            <a:ext cx="2338964" cy="105028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5006" y="3779424"/>
            <a:ext cx="233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Устранение предпосылок для межнациональных,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межконфессиональных конфликтов</a:t>
            </a:r>
          </a:p>
        </p:txBody>
      </p:sp>
    </p:spTree>
    <p:extLst>
      <p:ext uri="{BB962C8B-B14F-4D97-AF65-F5344CB8AC3E}">
        <p14:creationId xmlns:p14="http://schemas.microsoft.com/office/powerpoint/2010/main" val="42948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1169</Words>
  <Application>Microsoft Office PowerPoint</Application>
  <PresentationFormat>Экран (4:3)</PresentationFormat>
  <Paragraphs>189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Никитина Светлана Евгеньевна</cp:lastModifiedBy>
  <cp:revision>225</cp:revision>
  <cp:lastPrinted>2018-10-02T04:58:37Z</cp:lastPrinted>
  <dcterms:created xsi:type="dcterms:W3CDTF">2018-09-04T12:10:47Z</dcterms:created>
  <dcterms:modified xsi:type="dcterms:W3CDTF">2018-12-25T07:52:34Z</dcterms:modified>
</cp:coreProperties>
</file>