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sldIdLst>
    <p:sldId id="256" r:id="rId3"/>
    <p:sldId id="258" r:id="rId4"/>
    <p:sldId id="259" r:id="rId5"/>
    <p:sldId id="260" r:id="rId6"/>
    <p:sldId id="264" r:id="rId7"/>
    <p:sldId id="265" r:id="rId8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62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" type="title" userDrawn="1">
  <p:cSld name="Title">
    <p:bg>
      <p:bgPr>
        <a:blipFill>
          <a:blip r:embed="rId2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 bwMode="auto">
          <a:xfrm>
            <a:off x="2266913" y="2655800"/>
            <a:ext cx="77432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 sz="7750" b="1"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 sz="7750" b="1"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 sz="7750" b="1"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 sz="7750" b="1"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 sz="7750" b="1"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 sz="7750" b="1"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 sz="7750" b="1"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 sz="7750" b="1"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 sz="7750" b="1"/>
            </a:lvl9pPr>
          </a:lstStyle>
          <a:p>
            <a:pPr>
              <a:defRPr/>
            </a:pPr>
            <a:endParaRPr/>
          </a:p>
        </p:txBody>
      </p:sp>
      <p:sp>
        <p:nvSpPr>
          <p:cNvPr id="11" name="Google Shape;11;p2"/>
          <p:cNvSpPr/>
          <p:nvPr/>
        </p:nvSpPr>
        <p:spPr bwMode="auto">
          <a:xfrm>
            <a:off x="9783375" y="6173432"/>
            <a:ext cx="128400" cy="128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  <p:sp>
        <p:nvSpPr>
          <p:cNvPr id="12" name="Google Shape;12;p2"/>
          <p:cNvSpPr/>
          <p:nvPr/>
        </p:nvSpPr>
        <p:spPr bwMode="auto">
          <a:xfrm>
            <a:off x="10386991" y="5576535"/>
            <a:ext cx="128400" cy="128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  <p:sp>
        <p:nvSpPr>
          <p:cNvPr id="13" name="Google Shape;13;p2"/>
          <p:cNvSpPr/>
          <p:nvPr/>
        </p:nvSpPr>
        <p:spPr bwMode="auto">
          <a:xfrm>
            <a:off x="11857671" y="4444464"/>
            <a:ext cx="76800" cy="768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  <p:sp>
        <p:nvSpPr>
          <p:cNvPr id="14" name="Google Shape;14;p2"/>
          <p:cNvSpPr/>
          <p:nvPr/>
        </p:nvSpPr>
        <p:spPr bwMode="auto">
          <a:xfrm>
            <a:off x="11695069" y="6565033"/>
            <a:ext cx="128400" cy="128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  <p:sp>
        <p:nvSpPr>
          <p:cNvPr id="15" name="Google Shape;15;p2"/>
          <p:cNvSpPr/>
          <p:nvPr/>
        </p:nvSpPr>
        <p:spPr bwMode="auto">
          <a:xfrm>
            <a:off x="3181687" y="677512"/>
            <a:ext cx="128400" cy="128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  <p:sp>
        <p:nvSpPr>
          <p:cNvPr id="16" name="Google Shape;16;p2"/>
          <p:cNvSpPr/>
          <p:nvPr/>
        </p:nvSpPr>
        <p:spPr bwMode="auto">
          <a:xfrm>
            <a:off x="639280" y="3605307"/>
            <a:ext cx="128400" cy="128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  <p:sp>
        <p:nvSpPr>
          <p:cNvPr id="17" name="Google Shape;17;p2"/>
          <p:cNvSpPr/>
          <p:nvPr/>
        </p:nvSpPr>
        <p:spPr bwMode="auto">
          <a:xfrm>
            <a:off x="348720" y="857463"/>
            <a:ext cx="128400" cy="128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  <p:sp>
        <p:nvSpPr>
          <p:cNvPr id="18" name="Google Shape;18;p2"/>
          <p:cNvSpPr/>
          <p:nvPr/>
        </p:nvSpPr>
        <p:spPr bwMode="auto">
          <a:xfrm>
            <a:off x="676313" y="1441151"/>
            <a:ext cx="256800" cy="256399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  <p:sp>
        <p:nvSpPr>
          <p:cNvPr id="19" name="Google Shape;19;p2"/>
          <p:cNvSpPr/>
          <p:nvPr/>
        </p:nvSpPr>
        <p:spPr bwMode="auto">
          <a:xfrm>
            <a:off x="11085359" y="4833763"/>
            <a:ext cx="192400" cy="1920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  <p:sp>
        <p:nvSpPr>
          <p:cNvPr id="20" name="Google Shape;20;p2"/>
          <p:cNvSpPr/>
          <p:nvPr/>
        </p:nvSpPr>
        <p:spPr bwMode="auto">
          <a:xfrm>
            <a:off x="11843811" y="5582348"/>
            <a:ext cx="192400" cy="1920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  <p:sp>
        <p:nvSpPr>
          <p:cNvPr id="21" name="Google Shape;21;p2"/>
          <p:cNvSpPr/>
          <p:nvPr/>
        </p:nvSpPr>
        <p:spPr bwMode="auto">
          <a:xfrm>
            <a:off x="211084" y="2128745"/>
            <a:ext cx="76800" cy="768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  <p:sp>
        <p:nvSpPr>
          <p:cNvPr id="22" name="Google Shape;22;p2"/>
          <p:cNvSpPr/>
          <p:nvPr/>
        </p:nvSpPr>
        <p:spPr bwMode="auto">
          <a:xfrm>
            <a:off x="1861977" y="301904"/>
            <a:ext cx="256800" cy="256399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  <p:sp>
        <p:nvSpPr>
          <p:cNvPr id="23" name="Google Shape;23;p2"/>
          <p:cNvSpPr/>
          <p:nvPr/>
        </p:nvSpPr>
        <p:spPr bwMode="auto">
          <a:xfrm>
            <a:off x="823323" y="2667459"/>
            <a:ext cx="76800" cy="768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  <p:sp>
        <p:nvSpPr>
          <p:cNvPr id="24" name="Google Shape;24;p2"/>
          <p:cNvSpPr/>
          <p:nvPr/>
        </p:nvSpPr>
        <p:spPr bwMode="auto">
          <a:xfrm>
            <a:off x="4567031" y="517173"/>
            <a:ext cx="76800" cy="768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  <p:sp>
        <p:nvSpPr>
          <p:cNvPr id="25" name="Google Shape;25;p2"/>
          <p:cNvSpPr/>
          <p:nvPr/>
        </p:nvSpPr>
        <p:spPr bwMode="auto">
          <a:xfrm>
            <a:off x="10685372" y="6090061"/>
            <a:ext cx="256800" cy="256399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Quote" userDrawn="1">
  <p:cSld name="Quo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0" name="Google Shape;30;p4"/>
          <p:cNvPicPr/>
          <p:nvPr/>
        </p:nvPicPr>
        <p:blipFill>
          <a:blip r:embed="rId2">
            <a:alphaModFix/>
          </a:blip>
          <a:srcRect l="19" r="19"/>
          <a:stretch/>
        </p:blipFill>
        <p:spPr bwMode="auto">
          <a:xfrm rot="10800000" flipH="1">
            <a:off x="7936" y="0"/>
            <a:ext cx="1218746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 bwMode="auto">
          <a:xfrm>
            <a:off x="1620400" y="2298200"/>
            <a:ext cx="89512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609585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◎"/>
              <a:defRPr sz="4800" i="1"/>
            </a:lvl1pPr>
            <a:lvl2pPr marL="1219170" lvl="1" indent="-60958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○"/>
              <a:defRPr sz="4800" i="1"/>
            </a:lvl2pPr>
            <a:lvl3pPr marL="1828754" lvl="2" indent="-60958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◉"/>
              <a:defRPr sz="4800" i="1"/>
            </a:lvl3pPr>
            <a:lvl4pPr marL="2438339" lvl="3" indent="-609585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4800" i="1"/>
            </a:lvl4pPr>
            <a:lvl5pPr marL="3047924" lvl="4" indent="-609585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4800" i="1"/>
            </a:lvl5pPr>
            <a:lvl6pPr marL="3657509" lvl="5" indent="-609585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4800" i="1"/>
            </a:lvl6pPr>
            <a:lvl7pPr marL="4267093" lvl="6" indent="-609585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4800" i="1"/>
            </a:lvl7pPr>
            <a:lvl8pPr marL="4876678" lvl="7" indent="-609585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4800" i="1"/>
            </a:lvl8pPr>
            <a:lvl9pPr marL="5486263" lvl="8" indent="-609585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4800" i="1"/>
            </a:lvl9pPr>
          </a:lstStyle>
          <a:p>
            <a:pPr>
              <a:defRPr/>
            </a:pPr>
            <a:endParaRPr/>
          </a:p>
        </p:txBody>
      </p:sp>
      <p:grpSp>
        <p:nvGrpSpPr>
          <p:cNvPr id="32" name="Google Shape;32;p4"/>
          <p:cNvGrpSpPr/>
          <p:nvPr/>
        </p:nvGrpSpPr>
        <p:grpSpPr bwMode="auto">
          <a:xfrm>
            <a:off x="5119529" y="1043892"/>
            <a:ext cx="1952764" cy="1123609"/>
            <a:chOff x="3593400" y="1729675"/>
            <a:chExt cx="1957200" cy="1123610"/>
          </a:xfrm>
        </p:grpSpPr>
        <p:sp>
          <p:nvSpPr>
            <p:cNvPr id="33" name="Google Shape;33;p4"/>
            <p:cNvSpPr txBox="1"/>
            <p:nvPr/>
          </p:nvSpPr>
          <p:spPr bwMode="auto">
            <a:xfrm>
              <a:off x="3593400" y="1729675"/>
              <a:ext cx="1957200" cy="8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" sz="8000" b="1">
                  <a:solidFill>
                    <a:srgbClr val="0091EA"/>
                  </a:solidFill>
                  <a:latin typeface="Source Sans Pro"/>
                  <a:ea typeface="Source Sans Pro"/>
                  <a:cs typeface="Source Sans Pro"/>
                </a:rPr>
                <a:t>“</a:t>
              </a:r>
              <a:endParaRPr sz="80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</a:endParaRPr>
            </a:p>
          </p:txBody>
        </p:sp>
        <p:sp>
          <p:nvSpPr>
            <p:cNvPr id="34" name="Google Shape;34;p4"/>
            <p:cNvSpPr/>
            <p:nvPr/>
          </p:nvSpPr>
          <p:spPr bwMode="auto">
            <a:xfrm>
              <a:off x="4025400" y="1760085"/>
              <a:ext cx="1093200" cy="1093200"/>
            </a:xfrm>
            <a:prstGeom prst="ellipse">
              <a:avLst/>
            </a:prstGeom>
            <a:noFill/>
            <a:ln w="9525" cap="flat" cmpd="sng">
              <a:solidFill>
                <a:srgbClr val="CFD8DC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85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35" name="Google Shape;35;p4"/>
            <p:cNvSpPr/>
            <p:nvPr/>
          </p:nvSpPr>
          <p:spPr bwMode="auto">
            <a:xfrm>
              <a:off x="4190700" y="1925385"/>
              <a:ext cx="762600" cy="762600"/>
            </a:xfrm>
            <a:prstGeom prst="ellipse">
              <a:avLst/>
            </a:prstGeom>
            <a:noFill/>
            <a:ln w="19050" cap="flat" cmpd="sng">
              <a:solidFill>
                <a:srgbClr val="CFD8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850">
                <a:solidFill>
                  <a:srgbClr val="000000"/>
                </a:solidFill>
                <a:cs typeface="Arial"/>
              </a:endParaRPr>
            </a:p>
          </p:txBody>
        </p:sp>
      </p:grpSp>
      <p:cxnSp>
        <p:nvCxnSpPr>
          <p:cNvPr id="36" name="Google Shape;36;p4"/>
          <p:cNvCxnSpPr>
            <a:cxnSpLocks/>
            <a:endCxn id="34" idx="1"/>
          </p:cNvCxnSpPr>
          <p:nvPr/>
        </p:nvCxnSpPr>
        <p:spPr bwMode="auto">
          <a:xfrm>
            <a:off x="5000681" y="520396"/>
            <a:ext cx="709600" cy="7140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4"/>
          <p:cNvCxnSpPr>
            <a:cxnSpLocks/>
          </p:cNvCxnSpPr>
          <p:nvPr/>
        </p:nvCxnSpPr>
        <p:spPr bwMode="auto">
          <a:xfrm rot="10800000">
            <a:off x="5817203" y="581500"/>
            <a:ext cx="278800" cy="4928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>
            <a:cxnSpLocks/>
          </p:cNvCxnSpPr>
          <p:nvPr/>
        </p:nvCxnSpPr>
        <p:spPr bwMode="auto">
          <a:xfrm rot="10800000" flipH="1">
            <a:off x="6272680" y="469240"/>
            <a:ext cx="462800" cy="6328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 bwMode="auto">
          <a:xfrm>
            <a:off x="-116" y="6333125"/>
            <a:ext cx="121920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>
              <a:defRPr/>
            </a:pPr>
            <a:fld id="{00000000-1234-1234-1234-123412341234}" type="slidenum">
              <a:rPr lang="en">
                <a:solidFill>
                  <a:srgbClr val="0091EA"/>
                </a:solidFill>
              </a:rPr>
              <a:t>‹#›</a:t>
            </a:fld>
            <a:endParaRPr>
              <a:solidFill>
                <a:srgbClr val="0091EA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+ 2 columns" type="twoColTx" userDrawn="1">
  <p:cSld name="Title + 2 column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 bwMode="auto">
          <a:xfrm>
            <a:off x="1048200" y="410827"/>
            <a:ext cx="10095600" cy="9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 bwMode="auto">
          <a:xfrm>
            <a:off x="1048183" y="1600200"/>
            <a:ext cx="49004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◎"/>
              <a:defRPr sz="2650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50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650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50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50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50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50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50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50"/>
            </a:lvl9pPr>
          </a:lstStyle>
          <a:p>
            <a:pPr>
              <a:defRPr/>
            </a:pPr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2"/>
          </p:nvPr>
        </p:nvSpPr>
        <p:spPr bwMode="auto">
          <a:xfrm>
            <a:off x="6243544" y="1600200"/>
            <a:ext cx="49004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◎"/>
              <a:defRPr sz="2650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50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650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50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50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50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50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50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50"/>
            </a:lvl9pPr>
          </a:lstStyle>
          <a:p>
            <a:pPr>
              <a:defRPr/>
            </a:pPr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 bwMode="auto">
          <a:xfrm>
            <a:off x="112058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00000000-1234-1234-1234-123412341234}" type="slidenum">
              <a:rPr lang="en">
                <a:solidFill>
                  <a:srgbClr val="0091EA"/>
                </a:solidFill>
              </a:rPr>
              <a:t>‹#›</a:t>
            </a:fld>
            <a:endParaRPr>
              <a:solidFill>
                <a:srgbClr val="0091EA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+ 3 columns" userDrawn="1">
  <p:cSld name="Title + 3 column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 bwMode="auto">
          <a:xfrm>
            <a:off x="1048200" y="410827"/>
            <a:ext cx="10095600" cy="9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 bwMode="auto">
          <a:xfrm>
            <a:off x="1048200" y="1600200"/>
            <a:ext cx="32264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◎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2"/>
          </p:nvPr>
        </p:nvSpPr>
        <p:spPr bwMode="auto">
          <a:xfrm>
            <a:off x="4439989" y="1600200"/>
            <a:ext cx="32264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◎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3"/>
          </p:nvPr>
        </p:nvSpPr>
        <p:spPr bwMode="auto">
          <a:xfrm>
            <a:off x="7831779" y="1600200"/>
            <a:ext cx="32264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◎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 bwMode="auto">
          <a:xfrm>
            <a:off x="112058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00000000-1234-1234-1234-123412341234}" type="slidenum">
              <a:rPr lang="en">
                <a:solidFill>
                  <a:srgbClr val="0091EA"/>
                </a:solidFill>
              </a:rPr>
              <a:t>‹#›</a:t>
            </a:fld>
            <a:endParaRPr>
              <a:solidFill>
                <a:srgbClr val="0091EA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only" type="titleOnly" userDrawn="1">
  <p:cSld name="Title only">
    <p:bg>
      <p:bgPr>
        <a:blipFill>
          <a:blip r:embed="rId2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 bwMode="auto">
          <a:xfrm>
            <a:off x="1048200" y="410827"/>
            <a:ext cx="10095600" cy="9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 bwMode="auto">
          <a:xfrm>
            <a:off x="112058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00000000-1234-1234-1234-123412341234}" type="slidenum">
              <a:rPr lang="en">
                <a:solidFill>
                  <a:srgbClr val="0091EA"/>
                </a:solidFill>
              </a:rPr>
              <a:t>‹#›</a:t>
            </a:fld>
            <a:endParaRPr>
              <a:solidFill>
                <a:srgbClr val="0091EA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Caption" userDrawn="1">
  <p:cSld name="Caption">
    <p:bg>
      <p:bgPr>
        <a:blipFill>
          <a:blip r:embed="rId2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body" idx="1"/>
          </p:nvPr>
        </p:nvSpPr>
        <p:spPr bwMode="auto">
          <a:xfrm>
            <a:off x="609600" y="5407124"/>
            <a:ext cx="10972800" cy="4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04792" algn="ctr">
              <a:spcBef>
                <a:spcPts val="480"/>
              </a:spcBef>
              <a:spcAft>
                <a:spcPts val="0"/>
              </a:spcAft>
              <a:buSzPts val="1800"/>
              <a:buNone/>
              <a:defRPr sz="2400"/>
            </a:lvl1pPr>
          </a:lstStyle>
          <a:p>
            <a:pPr>
              <a:defRPr/>
            </a:pPr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 bwMode="auto">
          <a:xfrm>
            <a:off x="-123" y="6333125"/>
            <a:ext cx="121920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>
              <a:defRPr/>
            </a:pPr>
            <a:fld id="{00000000-1234-1234-1234-123412341234}" type="slidenum">
              <a:rPr lang="en">
                <a:solidFill>
                  <a:srgbClr val="0091EA"/>
                </a:solidFill>
              </a:rPr>
              <a:t>‹#›</a:t>
            </a:fld>
            <a:endParaRPr>
              <a:solidFill>
                <a:srgbClr val="0091EA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Blank" type="blank" userDrawn="1">
  <p:cSld name="Blank">
    <p:bg>
      <p:bgPr>
        <a:blipFill>
          <a:blip r:embed="rId2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sldNum" idx="12"/>
          </p:nvPr>
        </p:nvSpPr>
        <p:spPr bwMode="auto">
          <a:xfrm>
            <a:off x="112058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00000000-1234-1234-1234-123412341234}" type="slidenum">
              <a:rPr lang="en">
                <a:solidFill>
                  <a:srgbClr val="0091EA"/>
                </a:solidFill>
              </a:rPr>
              <a:t>‹#›</a:t>
            </a:fld>
            <a:endParaRPr>
              <a:solidFill>
                <a:srgbClr val="0091EA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Blank complete pattern" userDrawn="1">
  <p:cSld name="Blank complete pattern">
    <p:bg>
      <p:bgPr>
        <a:blipFill>
          <a:blip r:embed="rId2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/>
          <p:nvPr/>
        </p:nvSpPr>
        <p:spPr bwMode="auto">
          <a:xfrm>
            <a:off x="-35400" y="-19800"/>
            <a:ext cx="12262800" cy="6897600"/>
          </a:xfrm>
          <a:prstGeom prst="rect">
            <a:avLst/>
          </a:prstGeom>
          <a:solidFill>
            <a:srgbClr val="CFD8DC">
              <a:alpha val="49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850">
              <a:solidFill>
                <a:srgbClr val="000000"/>
              </a:solidFill>
              <a:cs typeface="Arial"/>
            </a:endParaRPr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 bwMode="auto">
          <a:xfrm>
            <a:off x="112058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00000000-1234-1234-1234-123412341234}" type="slidenum">
              <a:rPr lang="en">
                <a:solidFill>
                  <a:srgbClr val="0091EA"/>
                </a:solidFill>
              </a:rPr>
              <a:t>‹#›</a:t>
            </a:fld>
            <a:endParaRPr>
              <a:solidFill>
                <a:srgbClr val="0091EA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+ 1 column" type="tx" userDrawn="1">
  <p:cSld name="Title + 1 colum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 bwMode="auto">
          <a:xfrm>
            <a:off x="1048200" y="410827"/>
            <a:ext cx="10095600" cy="9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 bwMode="auto">
          <a:xfrm>
            <a:off x="1048200" y="1682266"/>
            <a:ext cx="10095600" cy="47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◎"/>
              <a:defRPr sz="3200"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9pPr>
          </a:lstStyle>
          <a:p>
            <a:pPr>
              <a:defRPr/>
            </a:pPr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 bwMode="auto">
          <a:xfrm>
            <a:off x="112058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+ 3 columns" userDrawn="1">
  <p:cSld name="Title + 3 column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 bwMode="auto">
          <a:xfrm>
            <a:off x="1048200" y="410827"/>
            <a:ext cx="10095600" cy="9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 bwMode="auto">
          <a:xfrm>
            <a:off x="1048200" y="1600200"/>
            <a:ext cx="32264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◎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2"/>
          </p:nvPr>
        </p:nvSpPr>
        <p:spPr bwMode="auto">
          <a:xfrm>
            <a:off x="4439989" y="1600200"/>
            <a:ext cx="32264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◎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3"/>
          </p:nvPr>
        </p:nvSpPr>
        <p:spPr bwMode="auto">
          <a:xfrm>
            <a:off x="7831779" y="1600200"/>
            <a:ext cx="32264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◎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 bwMode="auto">
          <a:xfrm>
            <a:off x="112058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Caption" userDrawn="1">
  <p:cSld name="Caption">
    <p:bg>
      <p:bgPr>
        <a:blipFill>
          <a:blip r:embed="rId2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body" idx="1"/>
          </p:nvPr>
        </p:nvSpPr>
        <p:spPr bwMode="auto">
          <a:xfrm>
            <a:off x="609600" y="5407124"/>
            <a:ext cx="10972800" cy="4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04792" algn="ctr">
              <a:spcBef>
                <a:spcPts val="480"/>
              </a:spcBef>
              <a:spcAft>
                <a:spcPts val="0"/>
              </a:spcAft>
              <a:buSzPts val="1800"/>
              <a:buNone/>
              <a:defRPr sz="2400"/>
            </a:lvl1pPr>
          </a:lstStyle>
          <a:p>
            <a:pPr>
              <a:defRPr/>
            </a:pPr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 bwMode="auto">
          <a:xfrm>
            <a:off x="-123" y="6333125"/>
            <a:ext cx="121920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>
              <a:defRPr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Blank complete pattern" userDrawn="1">
  <p:cSld name="Blank complete pattern">
    <p:bg>
      <p:bgPr>
        <a:blipFill>
          <a:blip r:embed="rId2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/>
          <p:nvPr/>
        </p:nvSpPr>
        <p:spPr bwMode="auto">
          <a:xfrm>
            <a:off x="-35400" y="-19800"/>
            <a:ext cx="12262800" cy="6897600"/>
          </a:xfrm>
          <a:prstGeom prst="rect">
            <a:avLst/>
          </a:prstGeom>
          <a:solidFill>
            <a:srgbClr val="CFD8DC">
              <a:alpha val="49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 bwMode="auto">
          <a:xfrm>
            <a:off x="112058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Custom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>
              <a:defRPr/>
            </a:pPr>
            <a:fld id="{6F424C29-36B7-4F35-AC04-BC462B5E7BF3}" type="datetimeFigureOut">
              <a:rPr lang="ru-RU" sz="1200">
                <a:solidFill>
                  <a:prstClr val="black">
                    <a:tint val="75000"/>
                  </a:prstClr>
                </a:solidFill>
                <a:latin typeface="Calibri"/>
              </a:rPr>
              <a:t>31.08.2022</a:t>
            </a:fld>
            <a:endParaRPr lang="ru-RU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377">
              <a:defRPr/>
            </a:pPr>
            <a:endParaRPr lang="ru-RU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>
              <a:defRPr/>
            </a:pPr>
            <a:fld id="{FA97E3C8-5258-4293-BC18-3B54536B1A86}" type="slidenum">
              <a:rPr lang="ru-RU" sz="1200" b="0">
                <a:solidFill>
                  <a:prstClr val="black">
                    <a:tint val="75000"/>
                  </a:prstClr>
                </a:solidFill>
                <a:latin typeface="Calibri"/>
                <a:ea typeface="Arial"/>
                <a:cs typeface="Arial"/>
              </a:rPr>
              <a:t>‹#›</a:t>
            </a:fld>
            <a:endParaRPr lang="ru-RU" sz="1200" b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" type="title" userDrawn="1">
  <p:cSld name="Title">
    <p:bg>
      <p:bgPr>
        <a:blipFill>
          <a:blip r:embed="rId2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 bwMode="auto">
          <a:xfrm>
            <a:off x="2266913" y="2655800"/>
            <a:ext cx="77432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 sz="7750" b="1"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 sz="7750" b="1"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 sz="7750" b="1"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 sz="7750" b="1"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 sz="7750" b="1"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 sz="7750" b="1"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 sz="7750" b="1"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 sz="7750" b="1"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 sz="7750" b="1"/>
            </a:lvl9pPr>
          </a:lstStyle>
          <a:p>
            <a:pPr>
              <a:defRPr/>
            </a:pPr>
            <a:endParaRPr/>
          </a:p>
        </p:txBody>
      </p:sp>
      <p:sp>
        <p:nvSpPr>
          <p:cNvPr id="11" name="Google Shape;11;p2"/>
          <p:cNvSpPr/>
          <p:nvPr/>
        </p:nvSpPr>
        <p:spPr bwMode="auto">
          <a:xfrm>
            <a:off x="9783375" y="6173432"/>
            <a:ext cx="128400" cy="128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850">
              <a:solidFill>
                <a:srgbClr val="000000"/>
              </a:solidFill>
              <a:cs typeface="Arial"/>
            </a:endParaRPr>
          </a:p>
        </p:txBody>
      </p:sp>
      <p:sp>
        <p:nvSpPr>
          <p:cNvPr id="12" name="Google Shape;12;p2"/>
          <p:cNvSpPr/>
          <p:nvPr/>
        </p:nvSpPr>
        <p:spPr bwMode="auto">
          <a:xfrm>
            <a:off x="10386991" y="5576535"/>
            <a:ext cx="128400" cy="128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850">
              <a:solidFill>
                <a:srgbClr val="000000"/>
              </a:solidFill>
              <a:cs typeface="Arial"/>
            </a:endParaRPr>
          </a:p>
        </p:txBody>
      </p:sp>
      <p:sp>
        <p:nvSpPr>
          <p:cNvPr id="13" name="Google Shape;13;p2"/>
          <p:cNvSpPr/>
          <p:nvPr/>
        </p:nvSpPr>
        <p:spPr bwMode="auto">
          <a:xfrm>
            <a:off x="11857671" y="4444464"/>
            <a:ext cx="76800" cy="768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850">
              <a:solidFill>
                <a:srgbClr val="000000"/>
              </a:solidFill>
              <a:cs typeface="Arial"/>
            </a:endParaRPr>
          </a:p>
        </p:txBody>
      </p:sp>
      <p:sp>
        <p:nvSpPr>
          <p:cNvPr id="14" name="Google Shape;14;p2"/>
          <p:cNvSpPr/>
          <p:nvPr/>
        </p:nvSpPr>
        <p:spPr bwMode="auto">
          <a:xfrm>
            <a:off x="11695069" y="6565033"/>
            <a:ext cx="128400" cy="128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850">
              <a:solidFill>
                <a:srgbClr val="000000"/>
              </a:solidFill>
              <a:cs typeface="Arial"/>
            </a:endParaRPr>
          </a:p>
        </p:txBody>
      </p:sp>
      <p:sp>
        <p:nvSpPr>
          <p:cNvPr id="15" name="Google Shape;15;p2"/>
          <p:cNvSpPr/>
          <p:nvPr/>
        </p:nvSpPr>
        <p:spPr bwMode="auto">
          <a:xfrm>
            <a:off x="3181687" y="677512"/>
            <a:ext cx="128400" cy="128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850">
              <a:solidFill>
                <a:srgbClr val="000000"/>
              </a:solidFill>
              <a:cs typeface="Arial"/>
            </a:endParaRPr>
          </a:p>
        </p:txBody>
      </p:sp>
      <p:sp>
        <p:nvSpPr>
          <p:cNvPr id="16" name="Google Shape;16;p2"/>
          <p:cNvSpPr/>
          <p:nvPr/>
        </p:nvSpPr>
        <p:spPr bwMode="auto">
          <a:xfrm>
            <a:off x="639280" y="3605307"/>
            <a:ext cx="128400" cy="128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850">
              <a:solidFill>
                <a:srgbClr val="000000"/>
              </a:solidFill>
              <a:cs typeface="Arial"/>
            </a:endParaRPr>
          </a:p>
        </p:txBody>
      </p:sp>
      <p:sp>
        <p:nvSpPr>
          <p:cNvPr id="17" name="Google Shape;17;p2"/>
          <p:cNvSpPr/>
          <p:nvPr/>
        </p:nvSpPr>
        <p:spPr bwMode="auto">
          <a:xfrm>
            <a:off x="348720" y="857463"/>
            <a:ext cx="128400" cy="128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850">
              <a:solidFill>
                <a:srgbClr val="000000"/>
              </a:solidFill>
              <a:cs typeface="Arial"/>
            </a:endParaRPr>
          </a:p>
        </p:txBody>
      </p:sp>
      <p:sp>
        <p:nvSpPr>
          <p:cNvPr id="18" name="Google Shape;18;p2"/>
          <p:cNvSpPr/>
          <p:nvPr/>
        </p:nvSpPr>
        <p:spPr bwMode="auto">
          <a:xfrm>
            <a:off x="676313" y="1441151"/>
            <a:ext cx="256800" cy="256399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850">
              <a:solidFill>
                <a:srgbClr val="000000"/>
              </a:solidFill>
              <a:cs typeface="Arial"/>
            </a:endParaRPr>
          </a:p>
        </p:txBody>
      </p:sp>
      <p:sp>
        <p:nvSpPr>
          <p:cNvPr id="19" name="Google Shape;19;p2"/>
          <p:cNvSpPr/>
          <p:nvPr/>
        </p:nvSpPr>
        <p:spPr bwMode="auto">
          <a:xfrm>
            <a:off x="11085359" y="4833763"/>
            <a:ext cx="192400" cy="1920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850">
              <a:solidFill>
                <a:srgbClr val="000000"/>
              </a:solidFill>
              <a:cs typeface="Arial"/>
            </a:endParaRPr>
          </a:p>
        </p:txBody>
      </p:sp>
      <p:sp>
        <p:nvSpPr>
          <p:cNvPr id="20" name="Google Shape;20;p2"/>
          <p:cNvSpPr/>
          <p:nvPr/>
        </p:nvSpPr>
        <p:spPr bwMode="auto">
          <a:xfrm>
            <a:off x="11843811" y="5582348"/>
            <a:ext cx="192400" cy="1920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850">
              <a:solidFill>
                <a:srgbClr val="000000"/>
              </a:solidFill>
              <a:cs typeface="Arial"/>
            </a:endParaRPr>
          </a:p>
        </p:txBody>
      </p:sp>
      <p:sp>
        <p:nvSpPr>
          <p:cNvPr id="21" name="Google Shape;21;p2"/>
          <p:cNvSpPr/>
          <p:nvPr/>
        </p:nvSpPr>
        <p:spPr bwMode="auto">
          <a:xfrm>
            <a:off x="211084" y="2128745"/>
            <a:ext cx="76800" cy="768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850">
              <a:solidFill>
                <a:srgbClr val="000000"/>
              </a:solidFill>
              <a:cs typeface="Arial"/>
            </a:endParaRPr>
          </a:p>
        </p:txBody>
      </p:sp>
      <p:sp>
        <p:nvSpPr>
          <p:cNvPr id="22" name="Google Shape;22;p2"/>
          <p:cNvSpPr/>
          <p:nvPr/>
        </p:nvSpPr>
        <p:spPr bwMode="auto">
          <a:xfrm>
            <a:off x="1861977" y="301904"/>
            <a:ext cx="256800" cy="256399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850">
              <a:solidFill>
                <a:srgbClr val="000000"/>
              </a:solidFill>
              <a:cs typeface="Arial"/>
            </a:endParaRPr>
          </a:p>
        </p:txBody>
      </p:sp>
      <p:sp>
        <p:nvSpPr>
          <p:cNvPr id="23" name="Google Shape;23;p2"/>
          <p:cNvSpPr/>
          <p:nvPr/>
        </p:nvSpPr>
        <p:spPr bwMode="auto">
          <a:xfrm>
            <a:off x="823323" y="2667459"/>
            <a:ext cx="76800" cy="768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850">
              <a:solidFill>
                <a:srgbClr val="000000"/>
              </a:solidFill>
              <a:cs typeface="Arial"/>
            </a:endParaRPr>
          </a:p>
        </p:txBody>
      </p:sp>
      <p:sp>
        <p:nvSpPr>
          <p:cNvPr id="24" name="Google Shape;24;p2"/>
          <p:cNvSpPr/>
          <p:nvPr/>
        </p:nvSpPr>
        <p:spPr bwMode="auto">
          <a:xfrm>
            <a:off x="4567031" y="517173"/>
            <a:ext cx="76800" cy="768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850">
              <a:solidFill>
                <a:srgbClr val="000000"/>
              </a:solidFill>
              <a:cs typeface="Arial"/>
            </a:endParaRPr>
          </a:p>
        </p:txBody>
      </p:sp>
      <p:sp>
        <p:nvSpPr>
          <p:cNvPr id="25" name="Google Shape;25;p2"/>
          <p:cNvSpPr/>
          <p:nvPr/>
        </p:nvSpPr>
        <p:spPr bwMode="auto">
          <a:xfrm>
            <a:off x="10685372" y="6090061"/>
            <a:ext cx="256800" cy="256399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850">
              <a:solidFill>
                <a:srgbClr val="000000"/>
              </a:solidFill>
              <a:cs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Subtitle" userDrawn="1">
  <p:cSld name="Subtitle">
    <p:bg>
      <p:bgPr>
        <a:blipFill>
          <a:blip r:embed="rId2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 bwMode="auto">
          <a:xfrm>
            <a:off x="2061367" y="2339725"/>
            <a:ext cx="777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 sz="5850" b="1"/>
            </a:lvl1pPr>
            <a:lvl2pPr lvl="1">
              <a:spcBef>
                <a:spcPts val="0"/>
              </a:spcBef>
              <a:spcAft>
                <a:spcPts val="0"/>
              </a:spcAft>
              <a:buSzPts val="4400"/>
              <a:buNone/>
              <a:defRPr sz="5850" b="1"/>
            </a:lvl2pPr>
            <a:lvl3pPr lvl="2">
              <a:spcBef>
                <a:spcPts val="0"/>
              </a:spcBef>
              <a:spcAft>
                <a:spcPts val="0"/>
              </a:spcAft>
              <a:buSzPts val="4400"/>
              <a:buNone/>
              <a:defRPr sz="5850" b="1"/>
            </a:lvl3pPr>
            <a:lvl4pPr lvl="3">
              <a:spcBef>
                <a:spcPts val="0"/>
              </a:spcBef>
              <a:spcAft>
                <a:spcPts val="0"/>
              </a:spcAft>
              <a:buSzPts val="4400"/>
              <a:buNone/>
              <a:defRPr sz="5850" b="1"/>
            </a:lvl4pPr>
            <a:lvl5pPr lvl="4">
              <a:spcBef>
                <a:spcPts val="0"/>
              </a:spcBef>
              <a:spcAft>
                <a:spcPts val="0"/>
              </a:spcAft>
              <a:buSzPts val="4400"/>
              <a:buNone/>
              <a:defRPr sz="5850" b="1"/>
            </a:lvl5pPr>
            <a:lvl6pPr lvl="5">
              <a:spcBef>
                <a:spcPts val="0"/>
              </a:spcBef>
              <a:spcAft>
                <a:spcPts val="0"/>
              </a:spcAft>
              <a:buSzPts val="4400"/>
              <a:buNone/>
              <a:defRPr sz="5850" b="1"/>
            </a:lvl6pPr>
            <a:lvl7pPr lvl="6">
              <a:spcBef>
                <a:spcPts val="0"/>
              </a:spcBef>
              <a:spcAft>
                <a:spcPts val="0"/>
              </a:spcAft>
              <a:buSzPts val="4400"/>
              <a:buNone/>
              <a:defRPr sz="5850" b="1"/>
            </a:lvl7pPr>
            <a:lvl8pPr lvl="7">
              <a:spcBef>
                <a:spcPts val="0"/>
              </a:spcBef>
              <a:spcAft>
                <a:spcPts val="0"/>
              </a:spcAft>
              <a:buSzPts val="4400"/>
              <a:buNone/>
              <a:defRPr sz="5850" b="1"/>
            </a:lvl8pPr>
            <a:lvl9pPr lvl="8">
              <a:spcBef>
                <a:spcPts val="0"/>
              </a:spcBef>
              <a:spcAft>
                <a:spcPts val="0"/>
              </a:spcAft>
              <a:buSzPts val="4400"/>
              <a:buNone/>
              <a:defRPr sz="5850" b="1"/>
            </a:lvl9pPr>
          </a:lstStyle>
          <a:p>
            <a:pPr>
              <a:defRPr/>
            </a:pPr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 bwMode="auto">
          <a:xfrm>
            <a:off x="2061367" y="4015348"/>
            <a:ext cx="777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1048200" y="410827"/>
            <a:ext cx="10095600" cy="9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1048200" y="1682266"/>
            <a:ext cx="10095600" cy="47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Source Sans Pro"/>
              <a:buChar char="◎"/>
              <a:defRPr sz="3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◉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 bwMode="auto">
          <a:xfrm>
            <a:off x="112058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75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</a:defRPr>
            </a:lvl1pPr>
            <a:lvl2pPr lvl="1" algn="r">
              <a:buNone/>
              <a:defRPr sz="175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</a:defRPr>
            </a:lvl2pPr>
            <a:lvl3pPr lvl="2" algn="r">
              <a:buNone/>
              <a:defRPr sz="175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</a:defRPr>
            </a:lvl3pPr>
            <a:lvl4pPr lvl="3" algn="r">
              <a:buNone/>
              <a:defRPr sz="175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</a:defRPr>
            </a:lvl4pPr>
            <a:lvl5pPr lvl="4" algn="r">
              <a:buNone/>
              <a:defRPr sz="175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</a:defRPr>
            </a:lvl5pPr>
            <a:lvl6pPr lvl="5" algn="r">
              <a:buNone/>
              <a:defRPr sz="175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</a:defRPr>
            </a:lvl6pPr>
            <a:lvl7pPr lvl="6" algn="r">
              <a:buNone/>
              <a:defRPr sz="175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</a:defRPr>
            </a:lvl7pPr>
            <a:lvl8pPr lvl="7" algn="r">
              <a:buNone/>
              <a:defRPr sz="175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</a:defRPr>
            </a:lvl8pPr>
            <a:lvl9pPr lvl="8" algn="r">
              <a:buNone/>
              <a:defRPr sz="175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</a:defRPr>
            </a:lvl9pPr>
          </a:lstStyle>
          <a:p>
            <a:pPr>
              <a:defRPr/>
            </a:pPr>
            <a:fld id="{00000000-1234-1234-1234-123412341234}" type="slidenum">
              <a:rPr lang="en"/>
              <a:t>‹#›</a:t>
            </a:fld>
            <a:endParaRPr lang="en">
              <a:latin typeface="Roboto Slab"/>
              <a:ea typeface="Roboto Slab"/>
              <a:cs typeface="Roboto Slab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1048200" y="410827"/>
            <a:ext cx="10095600" cy="9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1048200" y="1682266"/>
            <a:ext cx="10095600" cy="47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Source Sans Pro"/>
              <a:buChar char="◎"/>
              <a:defRPr sz="3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◉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 bwMode="auto">
          <a:xfrm>
            <a:off x="112058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75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</a:defRPr>
            </a:lvl1pPr>
            <a:lvl2pPr lvl="1" algn="r">
              <a:buNone/>
              <a:defRPr sz="175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</a:defRPr>
            </a:lvl2pPr>
            <a:lvl3pPr lvl="2" algn="r">
              <a:buNone/>
              <a:defRPr sz="175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</a:defRPr>
            </a:lvl3pPr>
            <a:lvl4pPr lvl="3" algn="r">
              <a:buNone/>
              <a:defRPr sz="175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</a:defRPr>
            </a:lvl4pPr>
            <a:lvl5pPr lvl="4" algn="r">
              <a:buNone/>
              <a:defRPr sz="175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</a:defRPr>
            </a:lvl5pPr>
            <a:lvl6pPr lvl="5" algn="r">
              <a:buNone/>
              <a:defRPr sz="175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</a:defRPr>
            </a:lvl6pPr>
            <a:lvl7pPr lvl="6" algn="r">
              <a:buNone/>
              <a:defRPr sz="175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</a:defRPr>
            </a:lvl7pPr>
            <a:lvl8pPr lvl="7" algn="r">
              <a:buNone/>
              <a:defRPr sz="175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</a:defRPr>
            </a:lvl8pPr>
            <a:lvl9pPr lvl="8" algn="r">
              <a:buNone/>
              <a:defRPr sz="175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  <a:defRPr/>
            </a:pPr>
            <a:fld id="{00000000-1234-1234-1234-123412341234}" type="slidenum">
              <a:rPr lang="en">
                <a:solidFill>
                  <a:srgbClr val="0091EA"/>
                </a:solidFill>
              </a:rPr>
              <a:t>‹#›</a:t>
            </a:fld>
            <a:endParaRPr>
              <a:solidFill>
                <a:srgbClr val="0091EA"/>
              </a:solidFill>
              <a:latin typeface="Roboto Slab"/>
              <a:ea typeface="Roboto Slab"/>
              <a:cs typeface="Roboto Slab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</p:sldLayoutIdLst>
  <p:hf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education.gnivc.ru/#ta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mailto:kpk@gnivc.r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alphaModFix amt="97999"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ctrTitle"/>
          </p:nvPr>
        </p:nvSpPr>
        <p:spPr bwMode="auto">
          <a:xfrm>
            <a:off x="1286849" y="1388824"/>
            <a:ext cx="10706099" cy="1323439"/>
          </a:xfrm>
          <a:prstGeom prst="rect">
            <a:avLst/>
          </a:prstGeom>
        </p:spPr>
        <p:txBody>
          <a:bodyPr spcFirstLastPara="1" wrap="square" lIns="121898" tIns="121898" rIns="121898" bIns="121898" anchor="ctr" anchorCtr="0">
            <a:noAutofit/>
          </a:bodyPr>
          <a:lstStyle/>
          <a:p>
            <a:pPr>
              <a:defRPr/>
            </a:pPr>
            <a:r>
              <a:rPr lang="ru-RU" sz="3300" b="0">
                <a:latin typeface="Century Gothic"/>
              </a:rPr>
              <a:t>Курсы повышения квалификации</a:t>
            </a:r>
            <a:br>
              <a:rPr lang="ru-RU" sz="3300" b="0">
                <a:latin typeface="Century Gothic"/>
              </a:rPr>
            </a:br>
            <a:r>
              <a:rPr lang="ru-RU" sz="3300" b="0">
                <a:latin typeface="Century Gothic"/>
              </a:rPr>
              <a:t>«Налоговый мониторинг. Общие положения»</a:t>
            </a:r>
            <a:endParaRPr lang="ru-RU" sz="3600">
              <a:solidFill>
                <a:schemeClr val="accent2">
                  <a:lumMod val="60000"/>
                  <a:lumOff val="40000"/>
                </a:schemeClr>
              </a:solidFill>
              <a:latin typeface="Century Gothic"/>
              <a:ea typeface="Roboto Slab"/>
            </a:endParaRPr>
          </a:p>
        </p:txBody>
      </p:sp>
      <p:pic>
        <p:nvPicPr>
          <p:cNvPr id="71" name="Google Shape;71;p12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8757067" y="220767"/>
            <a:ext cx="332740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 bwMode="auto">
          <a:xfrm>
            <a:off x="8162924" y="3305439"/>
            <a:ext cx="6396469" cy="975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/>
          </a:p>
          <a:p>
            <a:pPr>
              <a:defRPr/>
            </a:pPr>
            <a:r>
              <a:rPr lang="ru-RU" sz="4000" b="1">
                <a:solidFill>
                  <a:schemeClr val="accent1"/>
                </a:solidFill>
                <a:latin typeface="Century Gothic"/>
              </a:rPr>
              <a:t>г. Москва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665122" y="2776253"/>
            <a:ext cx="6096000" cy="370525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267674" y="1066799"/>
            <a:ext cx="10835664" cy="4740997"/>
          </a:xfrm>
        </p:spPr>
        <p:txBody>
          <a:bodyPr/>
          <a:lstStyle/>
          <a:p>
            <a:pPr>
              <a:defRPr/>
            </a:pPr>
            <a:endParaRPr lang="ru-RU" sz="1800">
              <a:latin typeface="Century Gothic"/>
            </a:endParaRPr>
          </a:p>
          <a:p>
            <a:pPr>
              <a:defRPr/>
            </a:pPr>
            <a:r>
              <a:rPr lang="ru-RU" sz="1800">
                <a:latin typeface="Century Gothic"/>
              </a:rPr>
              <a:t>Руководители крупного и среднего бизнеса</a:t>
            </a:r>
            <a:endParaRPr/>
          </a:p>
          <a:p>
            <a:pPr>
              <a:defRPr/>
            </a:pPr>
            <a:r>
              <a:rPr lang="ru-RU" sz="1800">
                <a:latin typeface="Century Gothic"/>
              </a:rPr>
              <a:t>Заместители руководителя</a:t>
            </a:r>
            <a:endParaRPr/>
          </a:p>
          <a:p>
            <a:pPr>
              <a:defRPr/>
            </a:pPr>
            <a:r>
              <a:rPr lang="ru-RU" sz="1800">
                <a:latin typeface="Century Gothic"/>
              </a:rPr>
              <a:t>Бухгалтеры</a:t>
            </a:r>
            <a:endParaRPr/>
          </a:p>
          <a:p>
            <a:pPr>
              <a:defRPr/>
            </a:pPr>
            <a:r>
              <a:rPr lang="ru-RU" sz="1800">
                <a:latin typeface="Century Gothic"/>
              </a:rPr>
              <a:t>Аудиторы</a:t>
            </a:r>
            <a:endParaRPr/>
          </a:p>
          <a:p>
            <a:pPr>
              <a:defRPr/>
            </a:pPr>
            <a:r>
              <a:rPr lang="ru-RU" sz="1800">
                <a:latin typeface="Century Gothic"/>
              </a:rPr>
              <a:t>Налоговые консультанты</a:t>
            </a:r>
            <a:endParaRPr/>
          </a:p>
          <a:p>
            <a:pPr>
              <a:defRPr/>
            </a:pPr>
            <a:r>
              <a:rPr lang="ru-RU" sz="1800">
                <a:latin typeface="Century Gothic"/>
              </a:rPr>
              <a:t>Специалисты по налоговому администрированию</a:t>
            </a:r>
            <a:endParaRPr/>
          </a:p>
          <a:p>
            <a:pPr>
              <a:defRPr/>
            </a:pPr>
            <a:r>
              <a:rPr lang="ru-RU" sz="1800">
                <a:latin typeface="Century Gothic"/>
              </a:rPr>
              <a:t>Налоговые менеджеры</a:t>
            </a:r>
            <a:endParaRPr lang="ru-RU" sz="2400">
              <a:latin typeface="Century Gothic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>
              <a:defRPr/>
            </a:pPr>
            <a:fld id="{00000000-1234-1234-1234-123412341234}" type="slidenum">
              <a:rPr lang="en">
                <a:latin typeface="Calibri"/>
              </a:rPr>
              <a:t>2</a:t>
            </a:fld>
            <a:endParaRPr lang="en">
              <a:latin typeface="Calibri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 bwMode="auto">
          <a:xfrm>
            <a:off x="352425" y="144000"/>
            <a:ext cx="11487149" cy="1107550"/>
          </a:xfrm>
        </p:spPr>
        <p:txBody>
          <a:bodyPr/>
          <a:lstStyle/>
          <a:p>
            <a:pPr>
              <a:defRPr/>
            </a:pPr>
            <a:r>
              <a:rPr lang="ru-RU" sz="3600">
                <a:latin typeface="Century Gothic"/>
              </a:rPr>
              <a:t>Повысить свою квалификацию смогут: </a:t>
            </a:r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rcRect l="7076" t="6444" r="6099" b="6238"/>
          <a:stretch/>
        </p:blipFill>
        <p:spPr bwMode="auto">
          <a:xfrm>
            <a:off x="7353621" y="3437298"/>
            <a:ext cx="4485953" cy="28196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>
              <a:defRPr/>
            </a:pPr>
            <a:fld id="{00000000-1234-1234-1234-123412341234}" type="slidenum">
              <a:rPr lang="en">
                <a:latin typeface="Calibri"/>
              </a:rPr>
              <a:t>3</a:t>
            </a:fld>
            <a:endParaRPr lang="en"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1514160" y="4743691"/>
            <a:ext cx="99647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atin typeface="Century Gothic"/>
              </a:rPr>
              <a:t>Удостоверение о повышении квалификации</a:t>
            </a:r>
            <a:endParaRPr/>
          </a:p>
        </p:txBody>
      </p:sp>
      <p:sp>
        <p:nvSpPr>
          <p:cNvPr id="6" name="Google Shape;173;p19"/>
          <p:cNvSpPr txBox="1"/>
          <p:nvPr/>
        </p:nvSpPr>
        <p:spPr bwMode="auto">
          <a:xfrm>
            <a:off x="333375" y="468000"/>
            <a:ext cx="11515725" cy="7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9pPr>
          </a:lstStyle>
          <a:p>
            <a:pPr algn="ctr">
              <a:defRPr/>
            </a:pPr>
            <a:r>
              <a:rPr lang="en-US" sz="3600">
                <a:latin typeface="Century Gothic"/>
              </a:rPr>
              <a:t/>
            </a:r>
            <a:br>
              <a:rPr lang="en-US" sz="3600">
                <a:latin typeface="Century Gothic"/>
              </a:rPr>
            </a:br>
            <a:r>
              <a:rPr lang="ru-RU" sz="3600" b="0">
                <a:latin typeface="Century Gothic"/>
              </a:rPr>
              <a:t>Преимущества курса:</a:t>
            </a:r>
            <a:endParaRPr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5951327" y="3499817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>
                <a:latin typeface="Century Gothic"/>
              </a:rPr>
              <a:t> </a:t>
            </a:r>
            <a:endParaRPr/>
          </a:p>
        </p:txBody>
      </p:sp>
      <p:pic>
        <p:nvPicPr>
          <p:cNvPr id="9" name="Рисунок 8" descr="Маркеры-галочки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94260" y="1675908"/>
            <a:ext cx="536931" cy="53693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 bwMode="auto">
          <a:xfrm>
            <a:off x="1514076" y="1759707"/>
            <a:ext cx="92209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atin typeface="Century Gothic"/>
              </a:rPr>
              <a:t>Актуальные знания всех аспектов налогового мониторинга из первых уст</a:t>
            </a:r>
            <a:endParaRPr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514076" y="2257942"/>
            <a:ext cx="86705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atin typeface="Century Gothic"/>
              </a:rPr>
              <a:t>Разъяснения от специалистов ФНС России по возникающим вопросам</a:t>
            </a:r>
            <a:endParaRPr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514077" y="2769159"/>
            <a:ext cx="91232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atin typeface="Century Gothic"/>
              </a:rPr>
              <a:t>Практические кейсы от разработчиков регламентирующих документов</a:t>
            </a:r>
            <a:endParaRPr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514076" y="3244389"/>
            <a:ext cx="100575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atin typeface="Century Gothic"/>
              </a:rPr>
              <a:t>Подробный обзор структуры документов, необходимых при проведении налогового мониторинга с учетом последних изменений в законодательстве</a:t>
            </a:r>
            <a:endParaRPr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514076" y="3962475"/>
            <a:ext cx="100575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atin typeface="Century Gothic"/>
              </a:rPr>
              <a:t>Уникальные обучающие материалы и презентации для последующего применения полученных знаний</a:t>
            </a:r>
            <a:endParaRPr/>
          </a:p>
        </p:txBody>
      </p:sp>
      <p:pic>
        <p:nvPicPr>
          <p:cNvPr id="16" name="Рисунок 15" descr="Маркеры-галочки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88397" y="2174143"/>
            <a:ext cx="536931" cy="536931"/>
          </a:xfrm>
          <a:prstGeom prst="rect">
            <a:avLst/>
          </a:prstGeom>
        </p:spPr>
      </p:pic>
      <p:pic>
        <p:nvPicPr>
          <p:cNvPr id="17" name="Рисунок 16" descr="Маркеры-галочки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82746" y="2685360"/>
            <a:ext cx="536931" cy="536931"/>
          </a:xfrm>
          <a:prstGeom prst="rect">
            <a:avLst/>
          </a:prstGeom>
        </p:spPr>
      </p:pic>
      <p:pic>
        <p:nvPicPr>
          <p:cNvPr id="18" name="Рисунок 17" descr="Маркеры-галочки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86328" y="3299091"/>
            <a:ext cx="536931" cy="536931"/>
          </a:xfrm>
          <a:prstGeom prst="rect">
            <a:avLst/>
          </a:prstGeom>
        </p:spPr>
      </p:pic>
      <p:pic>
        <p:nvPicPr>
          <p:cNvPr id="19" name="Рисунок 18" descr="Маркеры-галочки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94259" y="4017176"/>
            <a:ext cx="536931" cy="536931"/>
          </a:xfrm>
          <a:prstGeom prst="rect">
            <a:avLst/>
          </a:prstGeom>
        </p:spPr>
      </p:pic>
      <p:pic>
        <p:nvPicPr>
          <p:cNvPr id="20" name="Рисунок 19" descr="Маркеры-галочки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82746" y="4659892"/>
            <a:ext cx="536931" cy="53693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Свиток: горизонтальный 13"/>
          <p:cNvSpPr/>
          <p:nvPr/>
        </p:nvSpPr>
        <p:spPr bwMode="auto">
          <a:xfrm>
            <a:off x="739561" y="5129366"/>
            <a:ext cx="11166563" cy="1208479"/>
          </a:xfrm>
          <a:prstGeom prst="horizontalScroll">
            <a:avLst>
              <a:gd name="adj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atin typeface="Century Gothic"/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 bwMode="auto">
          <a:xfrm>
            <a:off x="8450942" y="2410075"/>
            <a:ext cx="3455182" cy="2473848"/>
          </a:xfrm>
          <a:prstGeom prst="flowChartAlternate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atin typeface="Century Gothic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 bwMode="auto">
          <a:xfrm>
            <a:off x="739561" y="2021472"/>
            <a:ext cx="2996076" cy="1396110"/>
          </a:xfrm>
          <a:prstGeom prst="flowChartAlternate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atin typeface="Century Gothic"/>
            </a:endParaRPr>
          </a:p>
        </p:txBody>
      </p:sp>
      <p:sp>
        <p:nvSpPr>
          <p:cNvPr id="148" name="Google Shape;148;p21"/>
          <p:cNvSpPr txBox="1">
            <a:spLocks noGrp="1"/>
          </p:cNvSpPr>
          <p:nvPr>
            <p:ph type="title" idx="4294967295"/>
          </p:nvPr>
        </p:nvSpPr>
        <p:spPr bwMode="auto">
          <a:xfrm>
            <a:off x="932621" y="1296000"/>
            <a:ext cx="10326757" cy="687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>
              <a:defRPr/>
            </a:pPr>
            <a:r>
              <a:rPr lang="ru-RU" sz="3600">
                <a:highlight>
                  <a:schemeClr val="lt1"/>
                </a:highlight>
                <a:latin typeface="Century Gothic"/>
              </a:rPr>
              <a:t>Курсы повышения квалификации пройдут:</a:t>
            </a:r>
            <a:endParaRPr sz="3600">
              <a:highlight>
                <a:schemeClr val="lt1"/>
              </a:highlight>
              <a:latin typeface="Century Gothic"/>
            </a:endParaRPr>
          </a:p>
        </p:txBody>
      </p:sp>
      <p:sp>
        <p:nvSpPr>
          <p:cNvPr id="149" name="Google Shape;149;p21"/>
          <p:cNvSpPr txBox="1">
            <a:spLocks noGrp="1"/>
          </p:cNvSpPr>
          <p:nvPr>
            <p:ph type="body" idx="1"/>
          </p:nvPr>
        </p:nvSpPr>
        <p:spPr bwMode="auto">
          <a:xfrm>
            <a:off x="1832598" y="2016762"/>
            <a:ext cx="1903038" cy="140082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ru-RU" sz="1800" i="0" u="sng" dirty="0">
                <a:solidFill>
                  <a:schemeClr val="accent2"/>
                </a:solidFill>
                <a:latin typeface="Century Gothic"/>
              </a:rPr>
              <a:t>3</a:t>
            </a:r>
            <a:r>
              <a:rPr lang="ru-RU" sz="1800" i="0" u="sng" dirty="0">
                <a:solidFill>
                  <a:schemeClr val="accent2"/>
                </a:solidFill>
                <a:highlight>
                  <a:schemeClr val="lt1"/>
                </a:highlight>
                <a:latin typeface="Century Gothic"/>
              </a:rPr>
              <a:t> дня</a:t>
            </a:r>
            <a:endParaRPr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1800" i="0" dirty="0">
                <a:solidFill>
                  <a:schemeClr val="accent2"/>
                </a:solidFill>
                <a:highlight>
                  <a:schemeClr val="lt1"/>
                </a:highlight>
                <a:latin typeface="Century Gothic"/>
              </a:rPr>
              <a:t>с 28 по 30</a:t>
            </a:r>
            <a:r>
              <a:rPr lang="ru-RU" sz="1800" i="0" dirty="0">
                <a:solidFill>
                  <a:schemeClr val="accent2"/>
                </a:solidFill>
                <a:latin typeface="Century Gothic"/>
              </a:rPr>
              <a:t> сентября</a:t>
            </a:r>
            <a:endParaRPr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1800" i="0" dirty="0">
                <a:solidFill>
                  <a:schemeClr val="accent2"/>
                </a:solidFill>
                <a:highlight>
                  <a:schemeClr val="lt1"/>
                </a:highlight>
                <a:latin typeface="Century Gothic"/>
              </a:rPr>
              <a:t>в Москве</a:t>
            </a:r>
            <a:endParaRPr dirty="0"/>
          </a:p>
          <a:p>
            <a:pPr marL="0" indent="0">
              <a:spcBef>
                <a:spcPts val="0"/>
              </a:spcBef>
              <a:buNone/>
              <a:defRPr/>
            </a:pPr>
            <a:endParaRPr sz="1750" i="0" dirty="0">
              <a:latin typeface="Century Gothic"/>
            </a:endParaRPr>
          </a:p>
          <a:p>
            <a:pPr marL="0" indent="0">
              <a:lnSpc>
                <a:spcPct val="114999"/>
              </a:lnSpc>
              <a:spcBef>
                <a:spcPts val="1333"/>
              </a:spcBef>
              <a:spcAft>
                <a:spcPts val="1333"/>
              </a:spcAft>
              <a:buNone/>
              <a:defRPr/>
            </a:pPr>
            <a:endParaRPr sz="1750" i="0" dirty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50" name="Google Shape;150;p21"/>
          <p:cNvSpPr txBox="1">
            <a:spLocks noGrp="1"/>
          </p:cNvSpPr>
          <p:nvPr>
            <p:ph type="sldNum" idx="12"/>
          </p:nvPr>
        </p:nvSpPr>
        <p:spPr bwMode="auto"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defRPr/>
            </a:pPr>
            <a:fld id="{00000000-1234-1234-1234-123412341234}" type="slidenum">
              <a:rPr lang="en">
                <a:solidFill>
                  <a:srgbClr val="0091EA"/>
                </a:solidFill>
              </a:rPr>
              <a:t>4</a:t>
            </a:fld>
            <a:endParaRPr>
              <a:solidFill>
                <a:srgbClr val="0091EA"/>
              </a:solidFill>
            </a:endParaRPr>
          </a:p>
        </p:txBody>
      </p:sp>
      <p:sp>
        <p:nvSpPr>
          <p:cNvPr id="5" name="Google Shape;149;p21"/>
          <p:cNvSpPr txBox="1"/>
          <p:nvPr/>
        </p:nvSpPr>
        <p:spPr bwMode="auto">
          <a:xfrm>
            <a:off x="9398648" y="2372558"/>
            <a:ext cx="2507475" cy="247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609585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◎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1pPr>
            <a:lvl2pPr marL="1219170" marR="0" lvl="1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○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2pPr>
            <a:lvl3pPr marL="1828754" marR="0" lvl="2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◉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3pPr>
            <a:lvl4pPr marL="2438339" marR="0" lvl="3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●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4pPr>
            <a:lvl5pPr marL="3047924" marR="0" lvl="4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○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5pPr>
            <a:lvl6pPr marL="3657509" marR="0" lvl="5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■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6pPr>
            <a:lvl7pPr marL="4267093" marR="0" lvl="6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●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7pPr>
            <a:lvl8pPr marL="4876678" marR="0" lvl="7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○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8pPr>
            <a:lvl9pPr marL="5486263" marR="0" lvl="8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■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9pPr>
          </a:lstStyle>
          <a:p>
            <a:pPr marL="0" indent="0" algn="l">
              <a:spcBef>
                <a:spcPts val="0"/>
              </a:spcBef>
              <a:buFont typeface="Source Sans Pro"/>
              <a:buNone/>
              <a:defRPr/>
            </a:pPr>
            <a:r>
              <a:rPr lang="ru-RU" sz="1800" i="0" u="sng">
                <a:solidFill>
                  <a:schemeClr val="accent2"/>
                </a:solidFill>
                <a:latin typeface="Century Gothic"/>
              </a:rPr>
              <a:t>3</a:t>
            </a:r>
            <a:r>
              <a:rPr lang="ru-RU" sz="1800" i="0" u="sng">
                <a:solidFill>
                  <a:schemeClr val="accent2"/>
                </a:solidFill>
                <a:highlight>
                  <a:schemeClr val="lt1"/>
                </a:highlight>
                <a:latin typeface="Century Gothic"/>
              </a:rPr>
              <a:t> модуля</a:t>
            </a:r>
            <a:endParaRPr/>
          </a:p>
          <a:p>
            <a:pPr marL="0" indent="0">
              <a:spcBef>
                <a:spcPts val="0"/>
              </a:spcBef>
              <a:buFont typeface="Source Sans Pro"/>
              <a:buNone/>
              <a:defRPr/>
            </a:pPr>
            <a:endParaRPr lang="ru-RU" sz="1800" i="0" u="sng">
              <a:solidFill>
                <a:schemeClr val="accent2"/>
              </a:solidFill>
              <a:highlight>
                <a:schemeClr val="lt1"/>
              </a:highlight>
              <a:latin typeface="Century Gothic"/>
            </a:endParaRPr>
          </a:p>
          <a:p>
            <a:pPr marL="0" indent="0" algn="just">
              <a:spcBef>
                <a:spcPts val="0"/>
              </a:spcBef>
              <a:spcAft>
                <a:spcPts val="1333"/>
              </a:spcAft>
              <a:buNone/>
              <a:defRPr/>
            </a:pPr>
            <a:r>
              <a:rPr lang="ru-RU" sz="1200" i="0">
                <a:solidFill>
                  <a:schemeClr val="accent2"/>
                </a:solidFill>
                <a:highlight>
                  <a:schemeClr val="lt1"/>
                </a:highlight>
                <a:latin typeface="Century Gothic"/>
                <a:cs typeface="Times New Roman"/>
              </a:rPr>
              <a:t>1. </a:t>
            </a:r>
            <a:r>
              <a:rPr lang="ru-RU" sz="1200" b="0" i="0" u="none" strike="noStrike" cap="none" spc="0">
                <a:solidFill>
                  <a:schemeClr val="accent2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</a:rPr>
              <a:t>Вступление в режим налогового мониторинга и оценка эффективности</a:t>
            </a:r>
            <a:endParaRPr/>
          </a:p>
          <a:p>
            <a:pPr marL="0" indent="0" algn="just">
              <a:spcBef>
                <a:spcPts val="0"/>
              </a:spcBef>
              <a:spcAft>
                <a:spcPts val="1333"/>
              </a:spcAft>
              <a:buNone/>
              <a:defRPr/>
            </a:pPr>
            <a:r>
              <a:rPr lang="ru-RU" sz="1200" i="0">
                <a:solidFill>
                  <a:schemeClr val="accent2"/>
                </a:solidFill>
                <a:highlight>
                  <a:schemeClr val="lt1"/>
                </a:highlight>
                <a:latin typeface="Century Gothic"/>
                <a:cs typeface="Times New Roman"/>
              </a:rPr>
              <a:t>2. </a:t>
            </a:r>
            <a:r>
              <a:rPr lang="ru-RU" sz="1200" b="0" i="0" u="none" strike="noStrike" cap="none" spc="0">
                <a:solidFill>
                  <a:schemeClr val="accent2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</a:rPr>
              <a:t>Порядок проведения налогового мониторинга и возмещения НДС</a:t>
            </a:r>
            <a:endParaRPr/>
          </a:p>
          <a:p>
            <a:pPr marL="0" indent="0" algn="just">
              <a:spcBef>
                <a:spcPts val="0"/>
              </a:spcBef>
              <a:spcAft>
                <a:spcPts val="1333"/>
              </a:spcAft>
              <a:buNone/>
              <a:defRPr/>
            </a:pPr>
            <a:r>
              <a:rPr lang="ru-RU" sz="1200" i="0">
                <a:solidFill>
                  <a:schemeClr val="accent2"/>
                </a:solidFill>
                <a:highlight>
                  <a:schemeClr val="lt1"/>
                </a:highlight>
                <a:latin typeface="Century Gothic"/>
                <a:cs typeface="Times New Roman"/>
              </a:rPr>
              <a:t>3. Мотивированное мнение</a:t>
            </a:r>
            <a:endParaRPr/>
          </a:p>
          <a:p>
            <a:pPr marL="0" indent="0" algn="just">
              <a:spcBef>
                <a:spcPts val="0"/>
              </a:spcBef>
              <a:spcAft>
                <a:spcPts val="1333"/>
              </a:spcAft>
              <a:buNone/>
              <a:defRPr/>
            </a:pPr>
            <a:endParaRPr/>
          </a:p>
        </p:txBody>
      </p:sp>
      <p:sp>
        <p:nvSpPr>
          <p:cNvPr id="7" name="Google Shape;149;p21"/>
          <p:cNvSpPr txBox="1"/>
          <p:nvPr/>
        </p:nvSpPr>
        <p:spPr bwMode="auto">
          <a:xfrm>
            <a:off x="764010" y="5266689"/>
            <a:ext cx="11259375" cy="1208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609585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◎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1pPr>
            <a:lvl2pPr marL="1219170" marR="0" lvl="1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○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2pPr>
            <a:lvl3pPr marL="1828754" marR="0" lvl="2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◉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3pPr>
            <a:lvl4pPr marL="2438339" marR="0" lvl="3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●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4pPr>
            <a:lvl5pPr marL="3047924" marR="0" lvl="4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○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5pPr>
            <a:lvl6pPr marL="3657509" marR="0" lvl="5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■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6pPr>
            <a:lvl7pPr marL="4267093" marR="0" lvl="6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●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7pPr>
            <a:lvl8pPr marL="4876678" marR="0" lvl="7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○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8pPr>
            <a:lvl9pPr marL="5486263" marR="0" lvl="8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■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9pPr>
          </a:lstStyle>
          <a:p>
            <a:pPr marL="0" indent="0">
              <a:lnSpc>
                <a:spcPct val="114999"/>
              </a:lnSpc>
              <a:spcBef>
                <a:spcPts val="1333"/>
              </a:spcBef>
              <a:spcAft>
                <a:spcPts val="1333"/>
              </a:spcAft>
              <a:buNone/>
              <a:defRPr/>
            </a:pPr>
            <a:r>
              <a:rPr lang="ru-RU" sz="1800" i="0">
                <a:solidFill>
                  <a:schemeClr val="bg1"/>
                </a:solidFill>
                <a:latin typeface="Century Gothic"/>
              </a:rPr>
              <a:t>По итогам обучения каждый участник получит удостоверение о повышении квалификации</a:t>
            </a:r>
            <a:endParaRPr/>
          </a:p>
        </p:txBody>
      </p:sp>
      <p:pic>
        <p:nvPicPr>
          <p:cNvPr id="3" name="Рисунок 2" descr="Конференц-зал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32026" y="2266159"/>
            <a:ext cx="914400" cy="914400"/>
          </a:xfrm>
          <a:prstGeom prst="rect">
            <a:avLst/>
          </a:prstGeom>
        </p:spPr>
      </p:pic>
      <p:pic>
        <p:nvPicPr>
          <p:cNvPr id="10" name="Рисунок 9" descr="Открытая папка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493483" y="3199612"/>
            <a:ext cx="914400" cy="914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rcRect l="5177" t="5582" r="5411" b="7653"/>
          <a:stretch/>
        </p:blipFill>
        <p:spPr bwMode="auto">
          <a:xfrm>
            <a:off x="3821807" y="2178801"/>
            <a:ext cx="4586594" cy="2567799"/>
          </a:xfrm>
          <a:prstGeom prst="rect">
            <a:avLst/>
          </a:prstGeom>
        </p:spPr>
      </p:pic>
      <p:sp>
        <p:nvSpPr>
          <p:cNvPr id="17" name="Блок-схема: альтернативный процесс 16"/>
          <p:cNvSpPr/>
          <p:nvPr/>
        </p:nvSpPr>
        <p:spPr bwMode="auto">
          <a:xfrm>
            <a:off x="739561" y="3614192"/>
            <a:ext cx="2996076" cy="1396110"/>
          </a:xfrm>
          <a:prstGeom prst="flowChartAlternate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atin typeface="Century Gothic"/>
            </a:endParaRPr>
          </a:p>
        </p:txBody>
      </p:sp>
      <p:sp>
        <p:nvSpPr>
          <p:cNvPr id="18" name="Google Shape;149;p21"/>
          <p:cNvSpPr txBox="1"/>
          <p:nvPr/>
        </p:nvSpPr>
        <p:spPr bwMode="auto">
          <a:xfrm>
            <a:off x="1832597" y="3609482"/>
            <a:ext cx="1903038" cy="1400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609585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◎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1pPr>
            <a:lvl2pPr marL="1219170" marR="0" lvl="1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○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2pPr>
            <a:lvl3pPr marL="1828754" marR="0" lvl="2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◉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3pPr>
            <a:lvl4pPr marL="2438339" marR="0" lvl="3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●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4pPr>
            <a:lvl5pPr marL="3047924" marR="0" lvl="4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○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5pPr>
            <a:lvl6pPr marL="3657509" marR="0" lvl="5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■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6pPr>
            <a:lvl7pPr marL="4267093" marR="0" lvl="6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●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7pPr>
            <a:lvl8pPr marL="4876678" marR="0" lvl="7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○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8pPr>
            <a:lvl9pPr marL="5486263" marR="0" lvl="8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■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9pPr>
          </a:lstStyle>
          <a:p>
            <a:pPr marL="0" indent="0">
              <a:spcBef>
                <a:spcPts val="0"/>
              </a:spcBef>
              <a:buFont typeface="Source Sans Pro"/>
              <a:buNone/>
              <a:defRPr/>
            </a:pPr>
            <a:r>
              <a:rPr lang="ru-RU" sz="1800" i="0" u="sng">
                <a:solidFill>
                  <a:schemeClr val="accent2"/>
                </a:solidFill>
                <a:latin typeface="Century Gothic"/>
              </a:rPr>
              <a:t>16</a:t>
            </a:r>
            <a:r>
              <a:rPr lang="ru-RU" sz="1800" i="0" u="sng">
                <a:solidFill>
                  <a:schemeClr val="accent2"/>
                </a:solidFill>
                <a:highlight>
                  <a:schemeClr val="lt1"/>
                </a:highlight>
                <a:latin typeface="Century Gothic"/>
              </a:rPr>
              <a:t> час</a:t>
            </a:r>
            <a:r>
              <a:rPr lang="ru-RU" sz="1800" i="0" u="sng">
                <a:solidFill>
                  <a:schemeClr val="accent2"/>
                </a:solidFill>
                <a:latin typeface="Century Gothic"/>
              </a:rPr>
              <a:t>ов</a:t>
            </a:r>
            <a:endParaRPr/>
          </a:p>
          <a:p>
            <a:pPr marL="0" indent="0">
              <a:spcBef>
                <a:spcPts val="0"/>
              </a:spcBef>
              <a:buFont typeface="Source Sans Pro"/>
              <a:buNone/>
              <a:defRPr/>
            </a:pPr>
            <a:endParaRPr lang="ru-RU" sz="1800" i="0" u="sng">
              <a:solidFill>
                <a:schemeClr val="accent2"/>
              </a:solidFill>
              <a:highlight>
                <a:schemeClr val="lt1"/>
              </a:highlight>
              <a:latin typeface="Century Gothic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1800" i="0" u="none">
                <a:solidFill>
                  <a:schemeClr val="accent2"/>
                </a:solidFill>
                <a:latin typeface="Century Gothic"/>
              </a:rPr>
              <a:t>обучения</a:t>
            </a:r>
            <a:endParaRPr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1400" i="0">
                <a:solidFill>
                  <a:schemeClr val="accent2"/>
                </a:solidFill>
                <a:highlight>
                  <a:schemeClr val="lt1"/>
                </a:highlight>
                <a:latin typeface="Century Gothic"/>
              </a:rPr>
              <a:t>В очном режиме</a:t>
            </a:r>
            <a:endParaRPr/>
          </a:p>
          <a:p>
            <a:pPr marL="0" indent="0">
              <a:spcBef>
                <a:spcPts val="0"/>
              </a:spcBef>
              <a:buFont typeface="Source Sans Pro"/>
              <a:buNone/>
              <a:defRPr/>
            </a:pPr>
            <a:endParaRPr lang="ru-RU" sz="1750" i="0">
              <a:latin typeface="Century Gothic"/>
            </a:endParaRPr>
          </a:p>
          <a:p>
            <a:pPr marL="0" indent="0">
              <a:lnSpc>
                <a:spcPct val="114999"/>
              </a:lnSpc>
              <a:spcBef>
                <a:spcPts val="1333"/>
              </a:spcBef>
              <a:spcAft>
                <a:spcPts val="1333"/>
              </a:spcAft>
              <a:buFont typeface="Source Sans Pro"/>
              <a:buNone/>
              <a:defRPr/>
            </a:pPr>
            <a:endParaRPr lang="ru-RU" sz="1750" i="0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32026" y="3858879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>
              <a:defRPr/>
            </a:pPr>
            <a:fld id="{00000000-1234-1234-1234-123412341234}" type="slidenum">
              <a:rPr lang="en">
                <a:latin typeface="Calibri"/>
              </a:rPr>
              <a:t>5</a:t>
            </a:fld>
            <a:endParaRPr lang="en"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510783" y="1691442"/>
            <a:ext cx="102995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latin typeface="Century Gothic"/>
              </a:rPr>
              <a:t>Регистрация на курс по ссылке </a:t>
            </a:r>
            <a:r>
              <a:rPr lang="en-US" u="sng" dirty="0">
                <a:latin typeface="Century Gothic"/>
                <a:hlinkClick r:id="rId2" tooltip="https://education.gnivc.ru/#tab"/>
              </a:rPr>
              <a:t>https://education.gnivc.ru/#tab</a:t>
            </a:r>
            <a:endParaRPr lang="ru-RU" dirty="0">
              <a:latin typeface="Century Gothic"/>
            </a:endParaRPr>
          </a:p>
          <a:p>
            <a:pPr>
              <a:defRPr/>
            </a:pPr>
            <a:endParaRPr lang="ru-RU" b="1" dirty="0">
              <a:latin typeface="Century Gothic"/>
            </a:endParaRPr>
          </a:p>
          <a:p>
            <a:pPr>
              <a:defRPr/>
            </a:pPr>
            <a:r>
              <a:rPr lang="ru-RU" b="1" dirty="0">
                <a:latin typeface="Century Gothic"/>
              </a:rPr>
              <a:t/>
            </a:r>
            <a:br>
              <a:rPr lang="ru-RU" b="1" dirty="0">
                <a:latin typeface="Century Gothic"/>
              </a:rPr>
            </a:br>
            <a:r>
              <a:rPr lang="ru-RU" b="1" dirty="0">
                <a:latin typeface="Century Gothic"/>
              </a:rPr>
              <a:t/>
            </a:r>
            <a:br>
              <a:rPr lang="ru-RU" b="1" dirty="0">
                <a:latin typeface="Century Gothic"/>
              </a:rPr>
            </a:br>
            <a:endParaRPr lang="ru-RU" dirty="0">
              <a:solidFill>
                <a:srgbClr val="172B4D"/>
              </a:solidFill>
              <a:latin typeface="Century Gothic"/>
            </a:endParaRPr>
          </a:p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6" name="Google Shape;173;p19"/>
          <p:cNvSpPr txBox="1"/>
          <p:nvPr/>
        </p:nvSpPr>
        <p:spPr bwMode="auto">
          <a:xfrm>
            <a:off x="3215122" y="582013"/>
            <a:ext cx="3195453" cy="7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9pPr>
          </a:lstStyle>
          <a:p>
            <a:pPr>
              <a:defRPr/>
            </a:pPr>
            <a:r>
              <a:rPr lang="en-US" sz="2800"/>
              <a:t/>
            </a:r>
            <a:br>
              <a:rPr lang="en-US" sz="2800"/>
            </a:br>
            <a:r>
              <a:rPr lang="ru-RU" sz="3300" b="0">
                <a:latin typeface="Century Gothic"/>
              </a:rPr>
              <a:t>Регистрация</a:t>
            </a:r>
            <a:endParaRPr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/>
              <a:t> </a:t>
            </a:r>
            <a:endParaRPr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2457450" y="5765118"/>
            <a:ext cx="973454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700">
                <a:solidFill>
                  <a:schemeClr val="bg1"/>
                </a:solidFill>
                <a:latin typeface="Century Gothic"/>
              </a:rPr>
              <a:t>Стоимость обучения составляет 30 тысяч рублей за полный курс на одного слушателя</a:t>
            </a:r>
            <a:endParaRPr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863775" y="2724646"/>
            <a:ext cx="2266760" cy="22667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836126" y="187977"/>
            <a:ext cx="1440473" cy="144047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>
              <a:defRPr/>
            </a:pPr>
            <a:r>
              <a:rPr lang="ru-RU">
                <a:latin typeface="Calibri"/>
              </a:rPr>
              <a:t>11</a:t>
            </a:r>
            <a:endParaRPr lang="en"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510783" y="1691442"/>
            <a:ext cx="1118998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>
                <a:latin typeface="Century Gothic"/>
              </a:rPr>
              <a:t>                  </a:t>
            </a:r>
            <a:r>
              <a:rPr lang="ru-RU" sz="2000" b="1">
                <a:latin typeface="Century Gothic"/>
              </a:rPr>
              <a:t>ВКонтакте                                                   Telegram</a:t>
            </a:r>
          </a:p>
          <a:p>
            <a:pPr>
              <a:defRPr/>
            </a:pPr>
            <a:endParaRPr lang="ru-RU" b="1">
              <a:latin typeface="Century Gothic"/>
            </a:endParaRPr>
          </a:p>
          <a:p>
            <a:pPr>
              <a:defRPr/>
            </a:pPr>
            <a:endParaRPr lang="ru-RU" b="1">
              <a:latin typeface="Century Gothic"/>
            </a:endParaRPr>
          </a:p>
          <a:p>
            <a:pPr>
              <a:defRPr/>
            </a:pPr>
            <a:endParaRPr lang="ru-RU" b="1">
              <a:latin typeface="Century Gothic"/>
            </a:endParaRPr>
          </a:p>
          <a:p>
            <a:pPr>
              <a:defRPr/>
            </a:pPr>
            <a:endParaRPr lang="ru-RU" b="1">
              <a:latin typeface="Century Gothic"/>
            </a:endParaRPr>
          </a:p>
          <a:p>
            <a:pPr>
              <a:defRPr/>
            </a:pPr>
            <a:endParaRPr lang="ru-RU" b="1">
              <a:latin typeface="Century Gothic"/>
            </a:endParaRPr>
          </a:p>
          <a:p>
            <a:pPr>
              <a:defRPr/>
            </a:pPr>
            <a:r>
              <a:rPr lang="ru-RU" b="1">
                <a:latin typeface="Century Gothic"/>
              </a:rPr>
              <a:t/>
            </a:r>
            <a:br>
              <a:rPr lang="ru-RU" b="1">
                <a:latin typeface="Century Gothic"/>
              </a:rPr>
            </a:br>
            <a:r>
              <a:rPr lang="ru-RU" b="1">
                <a:latin typeface="Century Gothic"/>
              </a:rPr>
              <a:t/>
            </a:r>
            <a:br>
              <a:rPr lang="ru-RU" b="1">
                <a:latin typeface="Century Gothic"/>
              </a:rPr>
            </a:br>
            <a:endParaRPr lang="ru-RU">
              <a:solidFill>
                <a:srgbClr val="172B4D"/>
              </a:solidFill>
              <a:latin typeface="Century Gothic"/>
            </a:endParaRPr>
          </a:p>
          <a:p>
            <a:pPr>
              <a:defRPr/>
            </a:pPr>
            <a:endParaRPr lang="ru-RU">
              <a:latin typeface="Century Gothic"/>
            </a:endParaRPr>
          </a:p>
          <a:p>
            <a:pPr>
              <a:defRPr/>
            </a:pPr>
            <a:r>
              <a:rPr lang="ru-RU">
                <a:latin typeface="Century Gothic"/>
              </a:rPr>
              <a:t>Наш электронный адрес </a:t>
            </a:r>
            <a:r>
              <a:rPr lang="en-US" b="1" u="sng">
                <a:latin typeface="Century Gothic"/>
                <a:hlinkClick r:id="rId2" tooltip="mailto:kpk@gnivc.ru"/>
              </a:rPr>
              <a:t>kpk@gnivc.ru</a:t>
            </a:r>
            <a:endParaRPr lang="ru-RU" b="1">
              <a:latin typeface="Century Gothic"/>
            </a:endParaRPr>
          </a:p>
          <a:p>
            <a:pPr>
              <a:defRPr/>
            </a:pPr>
            <a:endParaRPr lang="ru-RU">
              <a:latin typeface="Century Gothic"/>
            </a:endParaRPr>
          </a:p>
          <a:p>
            <a:pPr>
              <a:defRPr/>
            </a:pPr>
            <a:r>
              <a:rPr lang="ru-RU">
                <a:latin typeface="Century Gothic"/>
              </a:rPr>
              <a:t>На интересующие вопросы ответим по телефону: </a:t>
            </a:r>
            <a:r>
              <a:rPr lang="ru-RU" b="1">
                <a:solidFill>
                  <a:schemeClr val="accent1"/>
                </a:solidFill>
                <a:latin typeface="Century Gothic"/>
              </a:rPr>
              <a:t>+7 (916) 272-43-25.</a:t>
            </a:r>
            <a:endParaRPr/>
          </a:p>
          <a:p>
            <a:pPr>
              <a:defRPr/>
            </a:pPr>
            <a:endParaRPr lang="ru-RU">
              <a:latin typeface="Century Gothic"/>
            </a:endParaRPr>
          </a:p>
          <a:p>
            <a:pPr>
              <a:defRPr/>
            </a:pPr>
            <a:r>
              <a:rPr lang="en-US">
                <a:latin typeface="Century Gothic"/>
              </a:rPr>
              <a:t> </a:t>
            </a:r>
            <a:endParaRPr lang="ru-RU">
              <a:latin typeface="Century Gothic"/>
            </a:endParaRPr>
          </a:p>
          <a:p>
            <a:pPr>
              <a:defRPr/>
            </a:pPr>
            <a:endParaRPr lang="ru-RU">
              <a:latin typeface="Century Gothic"/>
            </a:endParaRPr>
          </a:p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6" name="Google Shape;173;p19"/>
          <p:cNvSpPr txBox="1"/>
          <p:nvPr/>
        </p:nvSpPr>
        <p:spPr bwMode="auto">
          <a:xfrm>
            <a:off x="2743200" y="524865"/>
            <a:ext cx="6844683" cy="7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9pPr>
          </a:lstStyle>
          <a:p>
            <a:pPr>
              <a:defRPr/>
            </a:pPr>
            <a:r>
              <a:rPr lang="en-US" sz="2800"/>
              <a:t/>
            </a:r>
            <a:br>
              <a:rPr lang="en-US" sz="2800"/>
            </a:br>
            <a:r>
              <a:rPr lang="ru-RU" sz="3600" b="0">
                <a:latin typeface="Century Gothic"/>
              </a:rPr>
              <a:t>Подробная информация</a:t>
            </a:r>
            <a:endParaRPr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/>
              <a:t> </a:t>
            </a:r>
            <a:endParaRPr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2457450" y="5765118"/>
            <a:ext cx="973454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700">
                <a:solidFill>
                  <a:schemeClr val="bg1"/>
                </a:solidFill>
                <a:latin typeface="Century Gothic"/>
              </a:rPr>
              <a:t>Стоимость обучения составляет 30 тысяч рублей за полный курс н одного слушателя</a:t>
            </a:r>
            <a:endParaRPr/>
          </a:p>
        </p:txBody>
      </p:sp>
      <p:pic>
        <p:nvPicPr>
          <p:cNvPr id="11" name="Рисунок 10" descr="Лупа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677774" y="457200"/>
            <a:ext cx="914400" cy="914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503356" y="2287427"/>
            <a:ext cx="1805180" cy="18051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677774" y="2287426"/>
            <a:ext cx="1743036" cy="17430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263238"/>
      </a:dk1>
      <a:lt1>
        <a:srgbClr val="FFFFFF"/>
      </a:lt1>
      <a:dk2>
        <a:srgbClr val="607D8B"/>
      </a:dk2>
      <a:lt2>
        <a:srgbClr val="ECEFF1"/>
      </a:lt2>
      <a:accent1>
        <a:srgbClr val="0091EA"/>
      </a:accent1>
      <a:accent2>
        <a:srgbClr val="0053A3"/>
      </a:accent2>
      <a:accent3>
        <a:srgbClr val="607D8B"/>
      </a:accent3>
      <a:accent4>
        <a:srgbClr val="CFD8DC"/>
      </a:accent4>
      <a:accent5>
        <a:srgbClr val="ECEFF1"/>
      </a:accent5>
      <a:accent6>
        <a:srgbClr val="ACDBF8"/>
      </a:accent6>
      <a:hlink>
        <a:srgbClr val="0091EA"/>
      </a:hlink>
      <a:folHlink>
        <a:srgbClr val="6611CC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ordelia template">
  <a:themeElements>
    <a:clrScheme name="Custom 347">
      <a:dk1>
        <a:srgbClr val="263238"/>
      </a:dk1>
      <a:lt1>
        <a:srgbClr val="FFFFFF"/>
      </a:lt1>
      <a:dk2>
        <a:srgbClr val="607D8B"/>
      </a:dk2>
      <a:lt2>
        <a:srgbClr val="ECEFF1"/>
      </a:lt2>
      <a:accent1>
        <a:srgbClr val="0091EA"/>
      </a:accent1>
      <a:accent2>
        <a:srgbClr val="0053A3"/>
      </a:accent2>
      <a:accent3>
        <a:srgbClr val="607D8B"/>
      </a:accent3>
      <a:accent4>
        <a:srgbClr val="CFD8DC"/>
      </a:accent4>
      <a:accent5>
        <a:srgbClr val="ECEFF1"/>
      </a:accent5>
      <a:accent6>
        <a:srgbClr val="ACDBF8"/>
      </a:accent6>
      <a:hlink>
        <a:srgbClr val="0091EA"/>
      </a:hlink>
      <a:folHlink>
        <a:srgbClr val="6611CC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178</Words>
  <Application>Microsoft Office PowerPoint</Application>
  <DocSecurity>0</DocSecurity>
  <PresentationFormat>Произвольный</PresentationFormat>
  <Paragraphs>61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Cordelia template</vt:lpstr>
      <vt:lpstr>2_Cordelia template</vt:lpstr>
      <vt:lpstr>Курсы повышения квалификации «Налоговый мониторинг. Общие положения»</vt:lpstr>
      <vt:lpstr>Повысить свою квалификацию смогут: </vt:lpstr>
      <vt:lpstr>Презентация PowerPoint</vt:lpstr>
      <vt:lpstr>Курсы повышения квалификации пройдут: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НОВЫЙ ПОДХОД К ПЛАНИРОВАНИЮ КОРПОРАТИВНОГО ОБУЧЕНИЯ</dc:title>
  <dc:subject/>
  <dc:creator>Сизова Татьяна Николаевна</dc:creator>
  <cp:keywords/>
  <dc:description/>
  <cp:lastModifiedBy>Рысбаева Эльвира Эминжановна</cp:lastModifiedBy>
  <cp:revision>172</cp:revision>
  <dcterms:created xsi:type="dcterms:W3CDTF">2022-02-04T07:38:39Z</dcterms:created>
  <dcterms:modified xsi:type="dcterms:W3CDTF">2022-08-31T10:09:24Z</dcterms:modified>
  <cp:category/>
  <dc:identifier/>
  <cp:contentStatus/>
  <dc:language/>
  <cp:version/>
</cp:coreProperties>
</file>