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98" r:id="rId4"/>
    <p:sldId id="299" r:id="rId5"/>
    <p:sldId id="300" r:id="rId6"/>
    <p:sldId id="308" r:id="rId7"/>
    <p:sldId id="301" r:id="rId8"/>
    <p:sldId id="302" r:id="rId9"/>
    <p:sldId id="290" r:id="rId10"/>
    <p:sldId id="303" r:id="rId11"/>
    <p:sldId id="304" r:id="rId12"/>
    <p:sldId id="305" r:id="rId13"/>
    <p:sldId id="306" r:id="rId14"/>
    <p:sldId id="293" r:id="rId15"/>
    <p:sldId id="292" r:id="rId16"/>
    <p:sldId id="294"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99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343"/>
    <a:srgbClr val="080E1A"/>
    <a:srgbClr val="91BCE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0" d="100"/>
          <a:sy n="80" d="100"/>
        </p:scale>
        <p:origin x="-96" y="-576"/>
      </p:cViewPr>
      <p:guideLst>
        <p:guide orient="horz" pos="3997"/>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4F76F4-AB2E-4517-A112-4E14C8D9B5DA}" type="datetimeFigureOut">
              <a:rPr lang="ru-RU" smtClean="0"/>
              <a:pPr/>
              <a:t>03.03.2016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3C8F2-9FE6-4FE8-8FB9-498ADB4C230E}" type="slidenum">
              <a:rPr lang="ru-RU" smtClean="0"/>
              <a:pPr/>
              <a:t>‹#›</a:t>
            </a:fld>
            <a:endParaRPr lang="ru-RU"/>
          </a:p>
        </p:txBody>
      </p:sp>
    </p:spTree>
    <p:extLst>
      <p:ext uri="{BB962C8B-B14F-4D97-AF65-F5344CB8AC3E}">
        <p14:creationId xmlns="" xmlns:p14="http://schemas.microsoft.com/office/powerpoint/2010/main" val="4150866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3CE699B-C12A-47C4-AE73-2FAD3BC2C175}" type="datetimeFigureOut">
              <a:rPr lang="ru-RU" smtClean="0"/>
              <a:pPr/>
              <a:t>03.03.2016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66A76B-9D69-4148-BF79-D4E36C983DF3}" type="slidenum">
              <a:rPr lang="ru-RU" smtClean="0"/>
              <a:pPr/>
              <a:t>‹#›</a:t>
            </a:fld>
            <a:endParaRPr lang="ru-RU"/>
          </a:p>
        </p:txBody>
      </p:sp>
    </p:spTree>
    <p:extLst>
      <p:ext uri="{BB962C8B-B14F-4D97-AF65-F5344CB8AC3E}">
        <p14:creationId xmlns="" xmlns:p14="http://schemas.microsoft.com/office/powerpoint/2010/main" val="387852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CE699B-C12A-47C4-AE73-2FAD3BC2C175}" type="datetimeFigureOut">
              <a:rPr lang="ru-RU" smtClean="0"/>
              <a:pPr/>
              <a:t>03.03.2016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66A76B-9D69-4148-BF79-D4E36C983DF3}" type="slidenum">
              <a:rPr lang="ru-RU" smtClean="0"/>
              <a:pPr/>
              <a:t>‹#›</a:t>
            </a:fld>
            <a:endParaRPr lang="ru-RU"/>
          </a:p>
        </p:txBody>
      </p:sp>
    </p:spTree>
    <p:extLst>
      <p:ext uri="{BB962C8B-B14F-4D97-AF65-F5344CB8AC3E}">
        <p14:creationId xmlns="" xmlns:p14="http://schemas.microsoft.com/office/powerpoint/2010/main" val="412376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CE699B-C12A-47C4-AE73-2FAD3BC2C175}" type="datetimeFigureOut">
              <a:rPr lang="ru-RU" smtClean="0"/>
              <a:pPr/>
              <a:t>03.03.2016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66A76B-9D69-4148-BF79-D4E36C983DF3}" type="slidenum">
              <a:rPr lang="ru-RU" smtClean="0"/>
              <a:pPr/>
              <a:t>‹#›</a:t>
            </a:fld>
            <a:endParaRPr lang="ru-RU"/>
          </a:p>
        </p:txBody>
      </p:sp>
    </p:spTree>
    <p:extLst>
      <p:ext uri="{BB962C8B-B14F-4D97-AF65-F5344CB8AC3E}">
        <p14:creationId xmlns="" xmlns:p14="http://schemas.microsoft.com/office/powerpoint/2010/main" val="83218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CE699B-C12A-47C4-AE73-2FAD3BC2C175}" type="datetimeFigureOut">
              <a:rPr lang="ru-RU" smtClean="0"/>
              <a:pPr/>
              <a:t>03.03.2016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66A76B-9D69-4148-BF79-D4E36C983DF3}" type="slidenum">
              <a:rPr lang="ru-RU" smtClean="0"/>
              <a:pPr/>
              <a:t>‹#›</a:t>
            </a:fld>
            <a:endParaRPr lang="ru-RU"/>
          </a:p>
        </p:txBody>
      </p:sp>
    </p:spTree>
    <p:extLst>
      <p:ext uri="{BB962C8B-B14F-4D97-AF65-F5344CB8AC3E}">
        <p14:creationId xmlns="" xmlns:p14="http://schemas.microsoft.com/office/powerpoint/2010/main" val="74909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3CE699B-C12A-47C4-AE73-2FAD3BC2C175}" type="datetimeFigureOut">
              <a:rPr lang="ru-RU" smtClean="0"/>
              <a:pPr/>
              <a:t>03.03.2016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666A76B-9D69-4148-BF79-D4E36C983DF3}" type="slidenum">
              <a:rPr lang="ru-RU" smtClean="0"/>
              <a:pPr/>
              <a:t>‹#›</a:t>
            </a:fld>
            <a:endParaRPr lang="ru-RU"/>
          </a:p>
        </p:txBody>
      </p:sp>
    </p:spTree>
    <p:extLst>
      <p:ext uri="{BB962C8B-B14F-4D97-AF65-F5344CB8AC3E}">
        <p14:creationId xmlns="" xmlns:p14="http://schemas.microsoft.com/office/powerpoint/2010/main" val="421714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3CE699B-C12A-47C4-AE73-2FAD3BC2C175}" type="datetimeFigureOut">
              <a:rPr lang="ru-RU" smtClean="0"/>
              <a:pPr/>
              <a:t>03.03.2016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66A76B-9D69-4148-BF79-D4E36C983DF3}" type="slidenum">
              <a:rPr lang="ru-RU" smtClean="0"/>
              <a:pPr/>
              <a:t>‹#›</a:t>
            </a:fld>
            <a:endParaRPr lang="ru-RU"/>
          </a:p>
        </p:txBody>
      </p:sp>
    </p:spTree>
    <p:extLst>
      <p:ext uri="{BB962C8B-B14F-4D97-AF65-F5344CB8AC3E}">
        <p14:creationId xmlns="" xmlns:p14="http://schemas.microsoft.com/office/powerpoint/2010/main" val="3319670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3CE699B-C12A-47C4-AE73-2FAD3BC2C175}" type="datetimeFigureOut">
              <a:rPr lang="ru-RU" smtClean="0"/>
              <a:pPr/>
              <a:t>03.03.2016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666A76B-9D69-4148-BF79-D4E36C983DF3}" type="slidenum">
              <a:rPr lang="ru-RU" smtClean="0"/>
              <a:pPr/>
              <a:t>‹#›</a:t>
            </a:fld>
            <a:endParaRPr lang="ru-RU"/>
          </a:p>
        </p:txBody>
      </p:sp>
    </p:spTree>
    <p:extLst>
      <p:ext uri="{BB962C8B-B14F-4D97-AF65-F5344CB8AC3E}">
        <p14:creationId xmlns="" xmlns:p14="http://schemas.microsoft.com/office/powerpoint/2010/main" val="2556966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3CE699B-C12A-47C4-AE73-2FAD3BC2C175}" type="datetimeFigureOut">
              <a:rPr lang="ru-RU" smtClean="0"/>
              <a:pPr/>
              <a:t>03.03.2016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666A76B-9D69-4148-BF79-D4E36C983DF3}" type="slidenum">
              <a:rPr lang="ru-RU" smtClean="0"/>
              <a:pPr/>
              <a:t>‹#›</a:t>
            </a:fld>
            <a:endParaRPr lang="ru-RU"/>
          </a:p>
        </p:txBody>
      </p:sp>
    </p:spTree>
    <p:extLst>
      <p:ext uri="{BB962C8B-B14F-4D97-AF65-F5344CB8AC3E}">
        <p14:creationId xmlns="" xmlns:p14="http://schemas.microsoft.com/office/powerpoint/2010/main" val="39358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3CE699B-C12A-47C4-AE73-2FAD3BC2C175}" type="datetimeFigureOut">
              <a:rPr lang="ru-RU" smtClean="0"/>
              <a:pPr/>
              <a:t>03.03.2016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666A76B-9D69-4148-BF79-D4E36C983DF3}" type="slidenum">
              <a:rPr lang="ru-RU" smtClean="0"/>
              <a:pPr/>
              <a:t>‹#›</a:t>
            </a:fld>
            <a:endParaRPr lang="ru-RU"/>
          </a:p>
        </p:txBody>
      </p:sp>
    </p:spTree>
    <p:extLst>
      <p:ext uri="{BB962C8B-B14F-4D97-AF65-F5344CB8AC3E}">
        <p14:creationId xmlns="" xmlns:p14="http://schemas.microsoft.com/office/powerpoint/2010/main" val="494312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3CE699B-C12A-47C4-AE73-2FAD3BC2C175}" type="datetimeFigureOut">
              <a:rPr lang="ru-RU" smtClean="0"/>
              <a:pPr/>
              <a:t>03.03.2016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66A76B-9D69-4148-BF79-D4E36C983DF3}" type="slidenum">
              <a:rPr lang="ru-RU" smtClean="0"/>
              <a:pPr/>
              <a:t>‹#›</a:t>
            </a:fld>
            <a:endParaRPr lang="ru-RU"/>
          </a:p>
        </p:txBody>
      </p:sp>
    </p:spTree>
    <p:extLst>
      <p:ext uri="{BB962C8B-B14F-4D97-AF65-F5344CB8AC3E}">
        <p14:creationId xmlns="" xmlns:p14="http://schemas.microsoft.com/office/powerpoint/2010/main" val="1550397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3CE699B-C12A-47C4-AE73-2FAD3BC2C175}" type="datetimeFigureOut">
              <a:rPr lang="ru-RU" smtClean="0"/>
              <a:pPr/>
              <a:t>03.03.2016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666A76B-9D69-4148-BF79-D4E36C983DF3}" type="slidenum">
              <a:rPr lang="ru-RU" smtClean="0"/>
              <a:pPr/>
              <a:t>‹#›</a:t>
            </a:fld>
            <a:endParaRPr lang="ru-RU"/>
          </a:p>
        </p:txBody>
      </p:sp>
    </p:spTree>
    <p:extLst>
      <p:ext uri="{BB962C8B-B14F-4D97-AF65-F5344CB8AC3E}">
        <p14:creationId xmlns="" xmlns:p14="http://schemas.microsoft.com/office/powerpoint/2010/main" val="3711935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E699B-C12A-47C4-AE73-2FAD3BC2C175}" type="datetimeFigureOut">
              <a:rPr lang="ru-RU" smtClean="0"/>
              <a:pPr/>
              <a:t>03.03.2016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6A76B-9D69-4148-BF79-D4E36C983DF3}" type="slidenum">
              <a:rPr lang="ru-RU" smtClean="0"/>
              <a:pPr/>
              <a:t>‹#›</a:t>
            </a:fld>
            <a:endParaRPr lang="ru-RU"/>
          </a:p>
        </p:txBody>
      </p:sp>
    </p:spTree>
    <p:extLst>
      <p:ext uri="{BB962C8B-B14F-4D97-AF65-F5344CB8AC3E}">
        <p14:creationId xmlns="" xmlns:p14="http://schemas.microsoft.com/office/powerpoint/2010/main" val="2064230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png"/><Relationship Id="rId9" Type="http://schemas.openxmlformats.org/officeDocument/2006/relationships/image" Target="../media/image15.emf"/></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1BCE3"/>
        </a:soli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257425"/>
            <a:ext cx="12192000" cy="4600575"/>
          </a:xfrm>
          <a:prstGeom prst="rect">
            <a:avLst/>
          </a:prstGeom>
        </p:spPr>
      </p:pic>
      <p:sp>
        <p:nvSpPr>
          <p:cNvPr id="8" name="Прямоугольник 7"/>
          <p:cNvSpPr/>
          <p:nvPr/>
        </p:nvSpPr>
        <p:spPr>
          <a:xfrm>
            <a:off x="1283809" y="286968"/>
            <a:ext cx="9624381" cy="2585323"/>
          </a:xfrm>
          <a:prstGeom prst="rect">
            <a:avLst/>
          </a:prstGeom>
        </p:spPr>
        <p:txBody>
          <a:bodyPr wrap="square">
            <a:spAutoFit/>
          </a:bodyPr>
          <a:lstStyle/>
          <a:p>
            <a:pPr algn="ctr"/>
            <a:r>
              <a:rPr lang="ru-RU" sz="5400" b="1" dirty="0">
                <a:ln w="12700" cmpd="sng">
                  <a:solidFill>
                    <a:schemeClr val="accent4"/>
                  </a:solidFill>
                  <a:prstDash val="solid"/>
                </a:ln>
                <a:solidFill>
                  <a:schemeClr val="accent4">
                    <a:lumMod val="60000"/>
                    <a:lumOff val="40000"/>
                  </a:schemeClr>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Разъяснение о расчёте платы за коммунальные услуги на общедомовые нужды</a:t>
            </a:r>
          </a:p>
        </p:txBody>
      </p:sp>
    </p:spTree>
    <p:extLst>
      <p:ext uri="{BB962C8B-B14F-4D97-AF65-F5344CB8AC3E}">
        <p14:creationId xmlns="" xmlns:p14="http://schemas.microsoft.com/office/powerpoint/2010/main" val="1944586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445642"/>
            <a:ext cx="12192000" cy="16982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037968" y="71640"/>
            <a:ext cx="9354064" cy="369332"/>
          </a:xfrm>
          <a:prstGeom prst="rect">
            <a:avLst/>
          </a:prstGeom>
        </p:spPr>
        <p:txBody>
          <a:bodyPr wrap="square">
            <a:spAutoFit/>
          </a:bodyPr>
          <a:lstStyle/>
          <a:p>
            <a:r>
              <a:rPr lang="ru-RU" b="1" dirty="0">
                <a:solidFill>
                  <a:schemeClr val="accent1">
                    <a:lumMod val="75000"/>
                  </a:schemeClr>
                </a:solidFill>
                <a:latin typeface="Times New Roman" panose="02020603050405020304" pitchFamily="18" charset="0"/>
                <a:cs typeface="Times New Roman" panose="02020603050405020304" pitchFamily="18" charset="0"/>
              </a:rPr>
              <a:t>Разъяснение о расчёте платы за коммунальные услуги на общедомовые нужды</a:t>
            </a:r>
            <a:endParaRPr lang="ru-RU"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316523" y="620133"/>
            <a:ext cx="8757138" cy="861774"/>
          </a:xfrm>
          <a:prstGeom prst="rect">
            <a:avLst/>
          </a:prstGeom>
        </p:spPr>
        <p:txBody>
          <a:bodyPr wrap="square">
            <a:spAutoFit/>
          </a:bodyPr>
          <a:lstStyle/>
          <a:p>
            <a:r>
              <a:rPr lang="ru-RU" sz="3200" b="1" dirty="0" smtClean="0">
                <a:solidFill>
                  <a:schemeClr val="accent2">
                    <a:lumMod val="75000"/>
                  </a:schemeClr>
                </a:solidFill>
                <a:latin typeface="Times New Roman" panose="02020603050405020304" pitchFamily="18" charset="0"/>
                <a:cs typeface="Times New Roman" panose="02020603050405020304" pitchFamily="18" charset="0"/>
              </a:rPr>
              <a:t>Причины увеличения платы за ОДН…</a:t>
            </a:r>
            <a:endParaRPr lang="ru-RU" sz="3200" b="1" dirty="0">
              <a:solidFill>
                <a:schemeClr val="accent2">
                  <a:lumMod val="75000"/>
                </a:schemeClr>
              </a:solidFill>
              <a:latin typeface="Times New Roman" panose="02020603050405020304" pitchFamily="18" charset="0"/>
              <a:cs typeface="Times New Roman" panose="02020603050405020304" pitchFamily="18" charset="0"/>
            </a:endParaRPr>
          </a:p>
          <a:p>
            <a:endParaRPr lang="ru-RU" dirty="0"/>
          </a:p>
        </p:txBody>
      </p:sp>
      <p:graphicFrame>
        <p:nvGraphicFramePr>
          <p:cNvPr id="3" name="Таблица 2"/>
          <p:cNvGraphicFramePr>
            <a:graphicFrameLocks noGrp="1"/>
          </p:cNvGraphicFramePr>
          <p:nvPr>
            <p:extLst>
              <p:ext uri="{D42A27DB-BD31-4B8C-83A1-F6EECF244321}">
                <p14:modId xmlns="" xmlns:p14="http://schemas.microsoft.com/office/powerpoint/2010/main" val="359132249"/>
              </p:ext>
            </p:extLst>
          </p:nvPr>
        </p:nvGraphicFramePr>
        <p:xfrm>
          <a:off x="316523" y="1332437"/>
          <a:ext cx="11517924" cy="5394960"/>
        </p:xfrm>
        <a:graphic>
          <a:graphicData uri="http://schemas.openxmlformats.org/drawingml/2006/table">
            <a:tbl>
              <a:tblPr firstRow="1" bandRow="1">
                <a:tableStyleId>{5C22544A-7EE6-4342-B048-85BDC9FD1C3A}</a:tableStyleId>
              </a:tblPr>
              <a:tblGrid>
                <a:gridCol w="580292">
                  <a:extLst>
                    <a:ext uri="{9D8B030D-6E8A-4147-A177-3AD203B41FA5}">
                      <a16:colId xmlns="" xmlns:a16="http://schemas.microsoft.com/office/drawing/2014/main" val="321605096"/>
                    </a:ext>
                  </a:extLst>
                </a:gridCol>
                <a:gridCol w="5178670">
                  <a:extLst>
                    <a:ext uri="{9D8B030D-6E8A-4147-A177-3AD203B41FA5}">
                      <a16:colId xmlns="" xmlns:a16="http://schemas.microsoft.com/office/drawing/2014/main" val="4020101993"/>
                    </a:ext>
                  </a:extLst>
                </a:gridCol>
                <a:gridCol w="5758962">
                  <a:extLst>
                    <a:ext uri="{9D8B030D-6E8A-4147-A177-3AD203B41FA5}">
                      <a16:colId xmlns="" xmlns:a16="http://schemas.microsoft.com/office/drawing/2014/main" val="2186860896"/>
                    </a:ext>
                  </a:extLst>
                </a:gridCol>
              </a:tblGrid>
              <a:tr h="626637">
                <a:tc>
                  <a:txBody>
                    <a:bodyPr/>
                    <a:lstStyle/>
                    <a:p>
                      <a:pPr algn="ctr"/>
                      <a:r>
                        <a:rPr lang="ru-RU" b="0" dirty="0" smtClean="0">
                          <a:latin typeface="Times New Roman" panose="02020603050405020304" pitchFamily="18" charset="0"/>
                          <a:cs typeface="Times New Roman" panose="02020603050405020304" pitchFamily="18" charset="0"/>
                        </a:rPr>
                        <a:t>№</a:t>
                      </a:r>
                    </a:p>
                    <a:p>
                      <a:pPr algn="ctr"/>
                      <a:r>
                        <a:rPr lang="ru-RU" b="0" dirty="0" smtClean="0">
                          <a:latin typeface="Times New Roman" panose="02020603050405020304" pitchFamily="18" charset="0"/>
                          <a:cs typeface="Times New Roman" panose="02020603050405020304" pitchFamily="18" charset="0"/>
                        </a:rPr>
                        <a:t>п/п</a:t>
                      </a:r>
                      <a:endParaRPr lang="ru-RU" b="0" dirty="0">
                        <a:latin typeface="Times New Roman" panose="02020603050405020304" pitchFamily="18" charset="0"/>
                        <a:cs typeface="Times New Roman" panose="02020603050405020304" pitchFamily="18" charset="0"/>
                      </a:endParaRPr>
                    </a:p>
                  </a:txBody>
                  <a:tcPr/>
                </a:tc>
                <a:tc>
                  <a:txBody>
                    <a:bodyPr/>
                    <a:lstStyle/>
                    <a:p>
                      <a:pPr algn="ctr"/>
                      <a:r>
                        <a:rPr lang="ru-RU" b="0" dirty="0" smtClean="0">
                          <a:latin typeface="Times New Roman" panose="02020603050405020304" pitchFamily="18" charset="0"/>
                          <a:cs typeface="Times New Roman" panose="02020603050405020304" pitchFamily="18" charset="0"/>
                        </a:rPr>
                        <a:t>Причина роста</a:t>
                      </a:r>
                      <a:endParaRPr lang="ru-RU" b="0" dirty="0">
                        <a:latin typeface="Times New Roman" panose="02020603050405020304" pitchFamily="18" charset="0"/>
                        <a:cs typeface="Times New Roman" panose="02020603050405020304" pitchFamily="18" charset="0"/>
                      </a:endParaRPr>
                    </a:p>
                  </a:txBody>
                  <a:tcPr/>
                </a:tc>
                <a:tc>
                  <a:txBody>
                    <a:bodyPr/>
                    <a:lstStyle/>
                    <a:p>
                      <a:pPr algn="ctr"/>
                      <a:r>
                        <a:rPr lang="ru-RU" b="0" dirty="0" smtClean="0">
                          <a:latin typeface="Times New Roman" panose="02020603050405020304" pitchFamily="18" charset="0"/>
                          <a:cs typeface="Times New Roman" panose="02020603050405020304" pitchFamily="18" charset="0"/>
                        </a:rPr>
                        <a:t>Следствие</a:t>
                      </a:r>
                      <a:endParaRPr lang="ru-RU" b="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28887789"/>
                  </a:ext>
                </a:extLst>
              </a:tr>
              <a:tr h="1283114">
                <a:tc>
                  <a:txBody>
                    <a:bodyPr/>
                    <a:lstStyle/>
                    <a:p>
                      <a:pPr algn="ctr"/>
                      <a:r>
                        <a:rPr lang="ru-RU" sz="1600" dirty="0" smtClean="0">
                          <a:latin typeface="Times New Roman" panose="02020603050405020304" pitchFamily="18" charset="0"/>
                          <a:cs typeface="Times New Roman" panose="02020603050405020304" pitchFamily="18" charset="0"/>
                        </a:rPr>
                        <a:t>1</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Передача недостоверных данных индивидуального прибора учёта коммунального ресурса</a:t>
                      </a:r>
                      <a:endParaRPr lang="ru-RU" sz="1600" dirty="0" smtClean="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Фактический объём потребления коммунального ресурса по прибору учёта выше, чем переданный в управляющую организацию для начисления платы за коммунальную услугу (занизили показания, «прикинули на глазок», вообще не снимали, не передавали).</a:t>
                      </a:r>
                      <a:endParaRPr lang="ru-RU" sz="1600" dirty="0" smtClean="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694700027"/>
                  </a:ext>
                </a:extLst>
              </a:tr>
              <a:tr h="1044395">
                <a:tc>
                  <a:txBody>
                    <a:bodyPr/>
                    <a:lstStyle/>
                    <a:p>
                      <a:pPr algn="ctr"/>
                      <a:r>
                        <a:rPr lang="ru-RU" sz="1600" dirty="0" smtClean="0">
                          <a:latin typeface="Times New Roman" panose="02020603050405020304" pitchFamily="18" charset="0"/>
                          <a:cs typeface="Times New Roman" panose="02020603050405020304" pitchFamily="18" charset="0"/>
                        </a:rPr>
                        <a:t>2</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Искажение данных индивидуального прибора учёта коммунального ресурса</a:t>
                      </a:r>
                      <a:endParaRPr lang="ru-RU" sz="1600" dirty="0" smtClean="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применение устройств, способствующих снижению фактически потреблённого объёма коммунального ресурса, а также несанкционированное вмешательство в работу индивидуального прибора учёта (магнит и т.д.).</a:t>
                      </a:r>
                      <a:endParaRPr lang="ru-RU" sz="1600" dirty="0" smtClean="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676292952"/>
                  </a:ext>
                </a:extLst>
              </a:tr>
              <a:tr h="566957">
                <a:tc>
                  <a:txBody>
                    <a:bodyPr/>
                    <a:lstStyle/>
                    <a:p>
                      <a:pPr algn="ctr"/>
                      <a:r>
                        <a:rPr lang="ru-RU" sz="1600" dirty="0" smtClean="0">
                          <a:latin typeface="Times New Roman" panose="02020603050405020304" pitchFamily="18" charset="0"/>
                          <a:cs typeface="Times New Roman" panose="02020603050405020304" pitchFamily="18" charset="0"/>
                        </a:rPr>
                        <a:t>3</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effectLst/>
                          <a:latin typeface="Times New Roman" panose="02020603050405020304" pitchFamily="18" charset="0"/>
                          <a:ea typeface="Calibri"/>
                          <a:cs typeface="Times New Roman" panose="02020603050405020304" pitchFamily="18" charset="0"/>
                        </a:rPr>
                        <a:t>Несанкционированное подключение к сетям электроснабжения</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anose="02020603050405020304" pitchFamily="18" charset="0"/>
                          <a:ea typeface="+mn-ea"/>
                          <a:cs typeface="Times New Roman" panose="02020603050405020304" pitchFamily="18" charset="0"/>
                        </a:rPr>
                        <a:t>Неучтенные потребители: магазин, платная стоянка, рекламные щиты с подсветкой и т.д.</a:t>
                      </a:r>
                      <a:endParaRPr lang="ru-RU" sz="1600" b="0" dirty="0" smtClean="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36726395"/>
                  </a:ext>
                </a:extLst>
              </a:tr>
              <a:tr h="1760552">
                <a:tc>
                  <a:txBody>
                    <a:bodyPr/>
                    <a:lstStyle/>
                    <a:p>
                      <a:pPr algn="ctr"/>
                      <a:r>
                        <a:rPr lang="ru-RU" sz="1600" dirty="0" smtClean="0">
                          <a:latin typeface="Times New Roman" panose="02020603050405020304" pitchFamily="18" charset="0"/>
                          <a:cs typeface="Times New Roman" panose="02020603050405020304" pitchFamily="18" charset="0"/>
                        </a:rPr>
                        <a:t>4</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kern="1200" dirty="0" smtClean="0">
                          <a:solidFill>
                            <a:schemeClr val="tx1"/>
                          </a:solidFill>
                          <a:effectLst/>
                          <a:latin typeface="Times New Roman" panose="02020603050405020304" pitchFamily="18" charset="0"/>
                          <a:ea typeface="+mn-ea"/>
                          <a:cs typeface="Times New Roman" panose="02020603050405020304" pitchFamily="18" charset="0"/>
                        </a:rPr>
                        <a:t>Отсутствие синхронности в фиксации </a:t>
                      </a:r>
                      <a:r>
                        <a:rPr lang="ru-RU" sz="1600" b="0" kern="1200" dirty="0" err="1" smtClean="0">
                          <a:solidFill>
                            <a:schemeClr val="tx1"/>
                          </a:solidFill>
                          <a:effectLst/>
                          <a:latin typeface="Times New Roman" panose="02020603050405020304" pitchFamily="18" charset="0"/>
                          <a:ea typeface="+mn-ea"/>
                          <a:cs typeface="Times New Roman" panose="02020603050405020304" pitchFamily="18" charset="0"/>
                        </a:rPr>
                        <a:t>ресурсоснабжающей</a:t>
                      </a:r>
                      <a:r>
                        <a:rPr lang="ru-RU" sz="1600" b="0" kern="1200" dirty="0" smtClean="0">
                          <a:solidFill>
                            <a:schemeClr val="tx1"/>
                          </a:solidFill>
                          <a:effectLst/>
                          <a:latin typeface="Times New Roman" panose="02020603050405020304" pitchFamily="18" charset="0"/>
                          <a:ea typeface="+mn-ea"/>
                          <a:cs typeface="Times New Roman" panose="02020603050405020304" pitchFamily="18" charset="0"/>
                        </a:rPr>
                        <a:t> организации или исполнителем коммунальной услуги показаний  общедомового прибора учёта коммунального ресурса и фиксации жителями показаний индивидуальных приборов учёта коммунального ресурса</a:t>
                      </a:r>
                      <a:endParaRPr lang="ru-RU" sz="1600" b="0" dirty="0" smtClean="0">
                        <a:solidFill>
                          <a:schemeClr val="tx1"/>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600" b="0" dirty="0" smtClean="0">
                        <a:solidFill>
                          <a:schemeClr val="tx1"/>
                        </a:solidFill>
                        <a:effectLst/>
                        <a:latin typeface="Times New Roman" panose="02020603050405020304" pitchFamily="18" charset="0"/>
                        <a:ea typeface="Calibri"/>
                        <a:cs typeface="Times New Roman" panose="02020603050405020304" pitchFamily="18" charset="0"/>
                      </a:endParaRPr>
                    </a:p>
                  </a:txBody>
                  <a:tcPr/>
                </a:tc>
                <a:tc>
                  <a:txBody>
                    <a:bodyPr/>
                    <a:lstStyle/>
                    <a:p>
                      <a:r>
                        <a:rPr lang="ru-RU" sz="1600" b="0" kern="1200" dirty="0" smtClean="0">
                          <a:solidFill>
                            <a:schemeClr val="tx1"/>
                          </a:solidFill>
                          <a:effectLst/>
                          <a:latin typeface="Times New Roman" panose="02020603050405020304" pitchFamily="18" charset="0"/>
                          <a:ea typeface="+mn-ea"/>
                          <a:cs typeface="Times New Roman" panose="02020603050405020304" pitchFamily="18" charset="0"/>
                        </a:rPr>
                        <a:t>фиксация </a:t>
                      </a:r>
                      <a:r>
                        <a:rPr lang="ru-RU" sz="1600" b="0" kern="1200" dirty="0" err="1" smtClean="0">
                          <a:solidFill>
                            <a:schemeClr val="tx1"/>
                          </a:solidFill>
                          <a:effectLst/>
                          <a:latin typeface="Times New Roman" panose="02020603050405020304" pitchFamily="18" charset="0"/>
                          <a:ea typeface="+mn-ea"/>
                          <a:cs typeface="Times New Roman" panose="02020603050405020304" pitchFamily="18" charset="0"/>
                        </a:rPr>
                        <a:t>ресурсоснабжающей</a:t>
                      </a:r>
                      <a:r>
                        <a:rPr lang="ru-RU" sz="1600" b="0" kern="1200" dirty="0" smtClean="0">
                          <a:solidFill>
                            <a:schemeClr val="tx1"/>
                          </a:solidFill>
                          <a:effectLst/>
                          <a:latin typeface="Times New Roman" panose="02020603050405020304" pitchFamily="18" charset="0"/>
                          <a:ea typeface="+mn-ea"/>
                          <a:cs typeface="Times New Roman" panose="02020603050405020304" pitchFamily="18" charset="0"/>
                        </a:rPr>
                        <a:t> организацией или исполнителем коммунальной услуги показаний общедомового прибора учёта в период с 18 по 23 число месяца </a:t>
                      </a:r>
                    </a:p>
                    <a:p>
                      <a:r>
                        <a:rPr lang="ru-RU" sz="1600" b="0" kern="1200" dirty="0" smtClean="0">
                          <a:solidFill>
                            <a:schemeClr val="tx1"/>
                          </a:solidFill>
                          <a:effectLst/>
                          <a:latin typeface="Times New Roman" panose="02020603050405020304" pitchFamily="18" charset="0"/>
                          <a:ea typeface="+mn-ea"/>
                          <a:cs typeface="Times New Roman" panose="02020603050405020304" pitchFamily="18" charset="0"/>
                        </a:rPr>
                        <a:t>-фиксация жителями показаний индивидуальных приборов учёта в период с 25 по 27 число месяца .</a:t>
                      </a:r>
                      <a:endParaRPr lang="ru-RU" sz="1600" b="0" dirty="0" smtClean="0">
                        <a:solidFill>
                          <a:schemeClr val="tx1"/>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sz="1600" b="0" dirty="0" smtClean="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720605283"/>
                  </a:ext>
                </a:extLst>
              </a:tr>
            </a:tbl>
          </a:graphicData>
        </a:graphic>
      </p:graphicFrame>
    </p:spTree>
    <p:extLst>
      <p:ext uri="{BB962C8B-B14F-4D97-AF65-F5344CB8AC3E}">
        <p14:creationId xmlns="" xmlns:p14="http://schemas.microsoft.com/office/powerpoint/2010/main" val="1511361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445642"/>
            <a:ext cx="12192000" cy="16982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144276" y="71640"/>
            <a:ext cx="8459560" cy="369332"/>
          </a:xfrm>
          <a:prstGeom prst="rect">
            <a:avLst/>
          </a:prstGeom>
        </p:spPr>
        <p:txBody>
          <a:bodyPr wrap="none">
            <a:spAutoFit/>
          </a:bodyPr>
          <a:lstStyle/>
          <a:p>
            <a:r>
              <a:rPr lang="ru-RU" b="1" dirty="0">
                <a:solidFill>
                  <a:schemeClr val="accent1">
                    <a:lumMod val="75000"/>
                  </a:schemeClr>
                </a:solidFill>
                <a:latin typeface="Times New Roman" panose="02020603050405020304" pitchFamily="18" charset="0"/>
                <a:cs typeface="Times New Roman" panose="02020603050405020304" pitchFamily="18" charset="0"/>
              </a:rPr>
              <a:t>Разъяснение о расчёте платы за коммунальные услуги на общедомовые нужды</a:t>
            </a:r>
            <a:endParaRPr lang="ru-RU"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316523" y="620133"/>
            <a:ext cx="8757138" cy="861774"/>
          </a:xfrm>
          <a:prstGeom prst="rect">
            <a:avLst/>
          </a:prstGeom>
        </p:spPr>
        <p:txBody>
          <a:bodyPr wrap="square">
            <a:spAutoFit/>
          </a:bodyPr>
          <a:lstStyle/>
          <a:p>
            <a:r>
              <a:rPr lang="ru-RU" sz="3200" b="1" dirty="0" smtClean="0">
                <a:solidFill>
                  <a:schemeClr val="accent2">
                    <a:lumMod val="75000"/>
                  </a:schemeClr>
                </a:solidFill>
                <a:latin typeface="Times New Roman" panose="02020603050405020304" pitchFamily="18" charset="0"/>
                <a:cs typeface="Times New Roman" panose="02020603050405020304" pitchFamily="18" charset="0"/>
              </a:rPr>
              <a:t>Причины увеличения платы за ОДН…</a:t>
            </a:r>
            <a:endParaRPr lang="ru-RU" sz="3200" b="1" dirty="0">
              <a:solidFill>
                <a:schemeClr val="accent2">
                  <a:lumMod val="75000"/>
                </a:schemeClr>
              </a:solidFill>
              <a:latin typeface="Times New Roman" panose="02020603050405020304" pitchFamily="18" charset="0"/>
              <a:cs typeface="Times New Roman" panose="02020603050405020304" pitchFamily="18" charset="0"/>
            </a:endParaRPr>
          </a:p>
          <a:p>
            <a:endParaRPr lang="ru-RU" dirty="0"/>
          </a:p>
        </p:txBody>
      </p:sp>
      <p:graphicFrame>
        <p:nvGraphicFramePr>
          <p:cNvPr id="3" name="Таблица 2"/>
          <p:cNvGraphicFramePr>
            <a:graphicFrameLocks noGrp="1"/>
          </p:cNvGraphicFramePr>
          <p:nvPr>
            <p:extLst>
              <p:ext uri="{D42A27DB-BD31-4B8C-83A1-F6EECF244321}">
                <p14:modId xmlns="" xmlns:p14="http://schemas.microsoft.com/office/powerpoint/2010/main" val="675932167"/>
              </p:ext>
            </p:extLst>
          </p:nvPr>
        </p:nvGraphicFramePr>
        <p:xfrm>
          <a:off x="316523" y="1332437"/>
          <a:ext cx="11517924" cy="5303520"/>
        </p:xfrm>
        <a:graphic>
          <a:graphicData uri="http://schemas.openxmlformats.org/drawingml/2006/table">
            <a:tbl>
              <a:tblPr firstRow="1" bandRow="1">
                <a:tableStyleId>{5C22544A-7EE6-4342-B048-85BDC9FD1C3A}</a:tableStyleId>
              </a:tblPr>
              <a:tblGrid>
                <a:gridCol w="580292">
                  <a:extLst>
                    <a:ext uri="{9D8B030D-6E8A-4147-A177-3AD203B41FA5}">
                      <a16:colId xmlns="" xmlns:a16="http://schemas.microsoft.com/office/drawing/2014/main" val="321605096"/>
                    </a:ext>
                  </a:extLst>
                </a:gridCol>
                <a:gridCol w="4853354">
                  <a:extLst>
                    <a:ext uri="{9D8B030D-6E8A-4147-A177-3AD203B41FA5}">
                      <a16:colId xmlns="" xmlns:a16="http://schemas.microsoft.com/office/drawing/2014/main" val="4020101993"/>
                    </a:ext>
                  </a:extLst>
                </a:gridCol>
                <a:gridCol w="6084278">
                  <a:extLst>
                    <a:ext uri="{9D8B030D-6E8A-4147-A177-3AD203B41FA5}">
                      <a16:colId xmlns="" xmlns:a16="http://schemas.microsoft.com/office/drawing/2014/main" val="2186860896"/>
                    </a:ext>
                  </a:extLst>
                </a:gridCol>
              </a:tblGrid>
              <a:tr h="370840">
                <a:tc>
                  <a:txBody>
                    <a:bodyPr/>
                    <a:lstStyle/>
                    <a:p>
                      <a:pPr algn="ctr"/>
                      <a:r>
                        <a:rPr lang="ru-RU" b="0" dirty="0" smtClean="0">
                          <a:latin typeface="Times New Roman" panose="02020603050405020304" pitchFamily="18" charset="0"/>
                          <a:cs typeface="Times New Roman" panose="02020603050405020304" pitchFamily="18" charset="0"/>
                        </a:rPr>
                        <a:t>№</a:t>
                      </a:r>
                    </a:p>
                    <a:p>
                      <a:pPr algn="ctr"/>
                      <a:r>
                        <a:rPr lang="ru-RU" b="0" dirty="0" smtClean="0">
                          <a:latin typeface="Times New Roman" panose="02020603050405020304" pitchFamily="18" charset="0"/>
                          <a:cs typeface="Times New Roman" panose="02020603050405020304" pitchFamily="18" charset="0"/>
                        </a:rPr>
                        <a:t>п/п</a:t>
                      </a:r>
                      <a:endParaRPr lang="ru-RU" b="0" dirty="0">
                        <a:latin typeface="Times New Roman" panose="02020603050405020304" pitchFamily="18" charset="0"/>
                        <a:cs typeface="Times New Roman" panose="02020603050405020304" pitchFamily="18" charset="0"/>
                      </a:endParaRPr>
                    </a:p>
                  </a:txBody>
                  <a:tcPr/>
                </a:tc>
                <a:tc>
                  <a:txBody>
                    <a:bodyPr/>
                    <a:lstStyle/>
                    <a:p>
                      <a:pPr algn="ctr"/>
                      <a:r>
                        <a:rPr lang="ru-RU" b="0" dirty="0" smtClean="0">
                          <a:latin typeface="Times New Roman" panose="02020603050405020304" pitchFamily="18" charset="0"/>
                          <a:cs typeface="Times New Roman" panose="02020603050405020304" pitchFamily="18" charset="0"/>
                        </a:rPr>
                        <a:t>Причина роста</a:t>
                      </a:r>
                      <a:endParaRPr lang="ru-RU" b="0" dirty="0">
                        <a:latin typeface="Times New Roman" panose="02020603050405020304" pitchFamily="18" charset="0"/>
                        <a:cs typeface="Times New Roman" panose="02020603050405020304" pitchFamily="18" charset="0"/>
                      </a:endParaRPr>
                    </a:p>
                  </a:txBody>
                  <a:tcPr/>
                </a:tc>
                <a:tc>
                  <a:txBody>
                    <a:bodyPr/>
                    <a:lstStyle/>
                    <a:p>
                      <a:pPr algn="ctr"/>
                      <a:r>
                        <a:rPr lang="ru-RU" b="0" dirty="0" smtClean="0">
                          <a:latin typeface="Times New Roman" panose="02020603050405020304" pitchFamily="18" charset="0"/>
                          <a:cs typeface="Times New Roman" panose="02020603050405020304" pitchFamily="18" charset="0"/>
                        </a:rPr>
                        <a:t>Следствие</a:t>
                      </a:r>
                      <a:endParaRPr lang="ru-RU" b="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28887789"/>
                  </a:ext>
                </a:extLst>
              </a:tr>
              <a:tr h="370840">
                <a:tc>
                  <a:txBody>
                    <a:bodyPr/>
                    <a:lstStyle/>
                    <a:p>
                      <a:r>
                        <a:rPr lang="ru-RU" sz="1600" dirty="0" smtClean="0">
                          <a:latin typeface="Times New Roman" panose="02020603050405020304" pitchFamily="18" charset="0"/>
                          <a:cs typeface="Times New Roman" panose="02020603050405020304" pitchFamily="18" charset="0"/>
                        </a:rPr>
                        <a:t>5</a:t>
                      </a:r>
                      <a:endParaRPr lang="ru-RU" sz="1600"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Сверхнормативное потребление жильцами, не имеющими индивидуальных приборов учёта в жилом помещении,  коммунальных ресурсов, в том числе проживание незарегистрированных граждан</a:t>
                      </a:r>
                      <a:endParaRPr lang="ru-RU" sz="1600" b="0"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Использование жильцами энергоёмких бытовых приборов, не предусмотренных проектными нагрузками.</a:t>
                      </a:r>
                    </a:p>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При этом расчёт платы за коммунальную услугу по электроэнергии ведётся по нормативу потребления, который заведомо ниже фактически использованного ресурса.</a:t>
                      </a:r>
                    </a:p>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Проживание не зарегистрированных граждан в жилом помещении. </a:t>
                      </a:r>
                    </a:p>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При этом начисление платы за коммунальную услугу производится по нормативам потребления коммунальных   услуг только на зарегистрированных граждан (если в жилом помещении никто не зарегистрирован начисление платы за коммунальную услугу вообще не производится.</a:t>
                      </a:r>
                      <a:endParaRPr lang="ru-RU" sz="16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694700027"/>
                  </a:ext>
                </a:extLst>
              </a:tr>
              <a:tr h="370840">
                <a:tc>
                  <a:txBody>
                    <a:bodyPr/>
                    <a:lstStyle/>
                    <a:p>
                      <a:r>
                        <a:rPr lang="ru-RU" sz="1600" dirty="0" smtClean="0">
                          <a:latin typeface="Times New Roman" panose="02020603050405020304" pitchFamily="18" charset="0"/>
                          <a:cs typeface="Times New Roman" panose="02020603050405020304" pitchFamily="18" charset="0"/>
                        </a:rPr>
                        <a:t>6</a:t>
                      </a:r>
                      <a:endParaRPr lang="ru-RU" sz="1600" dirty="0">
                        <a:latin typeface="Times New Roman" panose="02020603050405020304" pitchFamily="18" charset="0"/>
                        <a:cs typeface="Times New Roman" panose="02020603050405020304" pitchFamily="18" charset="0"/>
                      </a:endParaRPr>
                    </a:p>
                  </a:txBody>
                  <a:tcPr anchor="ctr"/>
                </a:tc>
                <a:tc>
                  <a:txBody>
                    <a:bodyPr/>
                    <a:lstStyle/>
                    <a:p>
                      <a:r>
                        <a:rPr lang="ru-RU" sz="1600" b="0" kern="1200" dirty="0" smtClean="0">
                          <a:solidFill>
                            <a:schemeClr val="tx1"/>
                          </a:solidFill>
                          <a:effectLst/>
                          <a:latin typeface="Times New Roman" panose="02020603050405020304" pitchFamily="18" charset="0"/>
                          <a:ea typeface="+mn-ea"/>
                          <a:cs typeface="Times New Roman" panose="02020603050405020304" pitchFamily="18" charset="0"/>
                        </a:rPr>
                        <a:t>Использование приборов учёта электрической энергии, не отвечающим требований класса точности</a:t>
                      </a:r>
                      <a:endParaRPr lang="ru-RU"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600" b="0" kern="1200" dirty="0" smtClean="0">
                          <a:solidFill>
                            <a:schemeClr val="tx1"/>
                          </a:solidFill>
                          <a:effectLst/>
                          <a:latin typeface="Times New Roman" panose="02020603050405020304" pitchFamily="18" charset="0"/>
                          <a:ea typeface="+mn-ea"/>
                          <a:cs typeface="Times New Roman" panose="02020603050405020304" pitchFamily="18" charset="0"/>
                        </a:rPr>
                        <a:t>Отсутствие объективности показаний индивидуальных и общедомовых приборов учета.</a:t>
                      </a:r>
                      <a:endParaRPr lang="ru-RU" sz="16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676292952"/>
                  </a:ext>
                </a:extLst>
              </a:tr>
              <a:tr h="370840">
                <a:tc>
                  <a:txBody>
                    <a:bodyPr/>
                    <a:lstStyle/>
                    <a:p>
                      <a:r>
                        <a:rPr lang="ru-RU" sz="1600" dirty="0" smtClean="0">
                          <a:latin typeface="Times New Roman" panose="02020603050405020304" pitchFamily="18" charset="0"/>
                          <a:cs typeface="Times New Roman" panose="02020603050405020304" pitchFamily="18" charset="0"/>
                        </a:rPr>
                        <a:t>7</a:t>
                      </a:r>
                      <a:endParaRPr lang="ru-RU" sz="1600" dirty="0">
                        <a:latin typeface="Times New Roman" panose="02020603050405020304" pitchFamily="18" charset="0"/>
                        <a:cs typeface="Times New Roman" panose="02020603050405020304" pitchFamily="18" charset="0"/>
                      </a:endParaRPr>
                    </a:p>
                  </a:txBody>
                  <a:tcPr anchor="ctr"/>
                </a:tc>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Влияние сезонности климата на объём потребления  коммунальных услуг</a:t>
                      </a:r>
                      <a:endParaRPr lang="ru-RU" sz="1600" b="0" dirty="0">
                        <a:latin typeface="Times New Roman" panose="02020603050405020304" pitchFamily="18" charset="0"/>
                        <a:cs typeface="Times New Roman" panose="02020603050405020304" pitchFamily="18" charset="0"/>
                      </a:endParaRPr>
                    </a:p>
                  </a:txBody>
                  <a:tcPr/>
                </a:tc>
                <a:tc>
                  <a:txBody>
                    <a:bodyPr/>
                    <a:lstStyle/>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Происходит увеличение объёма потребления коммунальных услуг. Например:</a:t>
                      </a:r>
                    </a:p>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 электрической энергии в зимний период времени (увеличение продолжительности темного времени суток); </a:t>
                      </a:r>
                    </a:p>
                    <a:p>
                      <a:r>
                        <a:rPr lang="ru-RU" sz="1600" b="0" kern="1200" dirty="0" smtClean="0">
                          <a:solidFill>
                            <a:schemeClr val="dk1"/>
                          </a:solidFill>
                          <a:effectLst/>
                          <a:latin typeface="Times New Roman" panose="02020603050405020304" pitchFamily="18" charset="0"/>
                          <a:ea typeface="+mn-ea"/>
                          <a:cs typeface="Times New Roman" panose="02020603050405020304" pitchFamily="18" charset="0"/>
                        </a:rPr>
                        <a:t>- холодной воды в летний период (полив зелёных насаждений). </a:t>
                      </a:r>
                      <a:endParaRPr lang="ru-RU" sz="1600" b="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36726395"/>
                  </a:ext>
                </a:extLst>
              </a:tr>
            </a:tbl>
          </a:graphicData>
        </a:graphic>
      </p:graphicFrame>
    </p:spTree>
    <p:extLst>
      <p:ext uri="{BB962C8B-B14F-4D97-AF65-F5344CB8AC3E}">
        <p14:creationId xmlns="" xmlns:p14="http://schemas.microsoft.com/office/powerpoint/2010/main" val="3717322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445642"/>
            <a:ext cx="12192000" cy="16982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470454" y="71640"/>
            <a:ext cx="8427308" cy="369332"/>
          </a:xfrm>
          <a:prstGeom prst="rect">
            <a:avLst/>
          </a:prstGeom>
        </p:spPr>
        <p:txBody>
          <a:bodyPr wrap="square">
            <a:spAutoFit/>
          </a:bodyPr>
          <a:lstStyle/>
          <a:p>
            <a:r>
              <a:rPr lang="ru-RU" b="1" dirty="0">
                <a:solidFill>
                  <a:schemeClr val="accent1">
                    <a:lumMod val="75000"/>
                  </a:schemeClr>
                </a:solidFill>
                <a:latin typeface="Times New Roman" panose="02020603050405020304" pitchFamily="18" charset="0"/>
                <a:cs typeface="Times New Roman" panose="02020603050405020304" pitchFamily="18" charset="0"/>
              </a:rPr>
              <a:t>Разъяснение о расчёте платы за коммунальные услуги на общедомовые нужды</a:t>
            </a:r>
            <a:endParaRPr lang="ru-RU"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316523" y="620133"/>
            <a:ext cx="8757138" cy="861774"/>
          </a:xfrm>
          <a:prstGeom prst="rect">
            <a:avLst/>
          </a:prstGeom>
        </p:spPr>
        <p:txBody>
          <a:bodyPr wrap="square">
            <a:spAutoFit/>
          </a:bodyPr>
          <a:lstStyle/>
          <a:p>
            <a:r>
              <a:rPr lang="ru-RU" sz="3200" b="1" dirty="0" smtClean="0">
                <a:solidFill>
                  <a:schemeClr val="accent2">
                    <a:lumMod val="75000"/>
                  </a:schemeClr>
                </a:solidFill>
                <a:latin typeface="Times New Roman" panose="02020603050405020304" pitchFamily="18" charset="0"/>
                <a:cs typeface="Times New Roman" panose="02020603050405020304" pitchFamily="18" charset="0"/>
              </a:rPr>
              <a:t>Причины увеличения платы за ОДН…</a:t>
            </a:r>
            <a:endParaRPr lang="ru-RU" sz="3200" b="1" dirty="0">
              <a:solidFill>
                <a:schemeClr val="accent2">
                  <a:lumMod val="75000"/>
                </a:schemeClr>
              </a:solidFill>
              <a:latin typeface="Times New Roman" panose="02020603050405020304" pitchFamily="18" charset="0"/>
              <a:cs typeface="Times New Roman" panose="02020603050405020304" pitchFamily="18" charset="0"/>
            </a:endParaRPr>
          </a:p>
          <a:p>
            <a:endParaRPr lang="ru-RU" dirty="0"/>
          </a:p>
        </p:txBody>
      </p:sp>
      <p:graphicFrame>
        <p:nvGraphicFramePr>
          <p:cNvPr id="3" name="Таблица 2"/>
          <p:cNvGraphicFramePr>
            <a:graphicFrameLocks noGrp="1"/>
          </p:cNvGraphicFramePr>
          <p:nvPr>
            <p:extLst>
              <p:ext uri="{D42A27DB-BD31-4B8C-83A1-F6EECF244321}">
                <p14:modId xmlns="" xmlns:p14="http://schemas.microsoft.com/office/powerpoint/2010/main" val="689195303"/>
              </p:ext>
            </p:extLst>
          </p:nvPr>
        </p:nvGraphicFramePr>
        <p:xfrm>
          <a:off x="316523" y="1890584"/>
          <a:ext cx="11517924" cy="4584358"/>
        </p:xfrm>
        <a:graphic>
          <a:graphicData uri="http://schemas.openxmlformats.org/drawingml/2006/table">
            <a:tbl>
              <a:tblPr firstRow="1" bandRow="1">
                <a:tableStyleId>{5C22544A-7EE6-4342-B048-85BDC9FD1C3A}</a:tableStyleId>
              </a:tblPr>
              <a:tblGrid>
                <a:gridCol w="580292">
                  <a:extLst>
                    <a:ext uri="{9D8B030D-6E8A-4147-A177-3AD203B41FA5}">
                      <a16:colId xmlns="" xmlns:a16="http://schemas.microsoft.com/office/drawing/2014/main" val="321605096"/>
                    </a:ext>
                  </a:extLst>
                </a:gridCol>
                <a:gridCol w="4853354">
                  <a:extLst>
                    <a:ext uri="{9D8B030D-6E8A-4147-A177-3AD203B41FA5}">
                      <a16:colId xmlns="" xmlns:a16="http://schemas.microsoft.com/office/drawing/2014/main" val="4020101993"/>
                    </a:ext>
                  </a:extLst>
                </a:gridCol>
                <a:gridCol w="6084278">
                  <a:extLst>
                    <a:ext uri="{9D8B030D-6E8A-4147-A177-3AD203B41FA5}">
                      <a16:colId xmlns="" xmlns:a16="http://schemas.microsoft.com/office/drawing/2014/main" val="2186860896"/>
                    </a:ext>
                  </a:extLst>
                </a:gridCol>
              </a:tblGrid>
              <a:tr h="668553">
                <a:tc>
                  <a:txBody>
                    <a:bodyPr/>
                    <a:lstStyle/>
                    <a:p>
                      <a:pPr algn="ctr"/>
                      <a:r>
                        <a:rPr lang="ru-RU" b="0" dirty="0" smtClean="0">
                          <a:latin typeface="Times New Roman" panose="02020603050405020304" pitchFamily="18" charset="0"/>
                          <a:cs typeface="Times New Roman" panose="02020603050405020304" pitchFamily="18" charset="0"/>
                        </a:rPr>
                        <a:t>№</a:t>
                      </a:r>
                    </a:p>
                    <a:p>
                      <a:pPr algn="ctr"/>
                      <a:r>
                        <a:rPr lang="ru-RU" b="0" dirty="0" smtClean="0">
                          <a:latin typeface="Times New Roman" panose="02020603050405020304" pitchFamily="18" charset="0"/>
                          <a:cs typeface="Times New Roman" panose="02020603050405020304" pitchFamily="18" charset="0"/>
                        </a:rPr>
                        <a:t>п/п</a:t>
                      </a:r>
                      <a:endParaRPr lang="ru-RU" b="0" dirty="0">
                        <a:latin typeface="Times New Roman" panose="02020603050405020304" pitchFamily="18" charset="0"/>
                        <a:cs typeface="Times New Roman" panose="02020603050405020304" pitchFamily="18" charset="0"/>
                      </a:endParaRPr>
                    </a:p>
                  </a:txBody>
                  <a:tcPr/>
                </a:tc>
                <a:tc>
                  <a:txBody>
                    <a:bodyPr/>
                    <a:lstStyle/>
                    <a:p>
                      <a:pPr algn="ctr"/>
                      <a:r>
                        <a:rPr lang="ru-RU" b="0" dirty="0" smtClean="0">
                          <a:latin typeface="Times New Roman" panose="02020603050405020304" pitchFamily="18" charset="0"/>
                          <a:cs typeface="Times New Roman" panose="02020603050405020304" pitchFamily="18" charset="0"/>
                        </a:rPr>
                        <a:t>Причина роста</a:t>
                      </a:r>
                      <a:endParaRPr lang="ru-RU" b="0" dirty="0">
                        <a:latin typeface="Times New Roman" panose="02020603050405020304" pitchFamily="18" charset="0"/>
                        <a:cs typeface="Times New Roman" panose="02020603050405020304" pitchFamily="18" charset="0"/>
                      </a:endParaRPr>
                    </a:p>
                  </a:txBody>
                  <a:tcPr/>
                </a:tc>
                <a:tc>
                  <a:txBody>
                    <a:bodyPr/>
                    <a:lstStyle/>
                    <a:p>
                      <a:pPr algn="ctr"/>
                      <a:r>
                        <a:rPr lang="ru-RU" b="0" dirty="0" smtClean="0">
                          <a:latin typeface="Times New Roman" panose="02020603050405020304" pitchFamily="18" charset="0"/>
                          <a:cs typeface="Times New Roman" panose="02020603050405020304" pitchFamily="18" charset="0"/>
                        </a:rPr>
                        <a:t>Следствие</a:t>
                      </a:r>
                      <a:endParaRPr lang="ru-RU" b="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28887789"/>
                  </a:ext>
                </a:extLst>
              </a:tr>
              <a:tr h="3915805">
                <a:tc>
                  <a:txBody>
                    <a:bodyPr/>
                    <a:lstStyle/>
                    <a:p>
                      <a:pPr algn="ctr"/>
                      <a:r>
                        <a:rPr lang="ru-RU" sz="1600" dirty="0" smtClean="0">
                          <a:latin typeface="Times New Roman" panose="02020603050405020304" pitchFamily="18" charset="0"/>
                          <a:cs typeface="Times New Roman" panose="02020603050405020304" pitchFamily="18" charset="0"/>
                        </a:rPr>
                        <a:t>8</a:t>
                      </a:r>
                      <a:endParaRPr lang="ru-RU" sz="1600" dirty="0">
                        <a:latin typeface="Times New Roman" panose="02020603050405020304" pitchFamily="18" charset="0"/>
                        <a:cs typeface="Times New Roman" panose="02020603050405020304" pitchFamily="18" charset="0"/>
                      </a:endParaRPr>
                    </a:p>
                  </a:txBody>
                  <a:tcPr anchor="ctr"/>
                </a:tc>
                <a:tc>
                  <a:txBody>
                    <a:bodyPr/>
                    <a:lstStyle/>
                    <a:p>
                      <a:r>
                        <a:rPr lang="ru-RU" sz="1600" b="0" kern="1200" dirty="0" smtClean="0">
                          <a:solidFill>
                            <a:schemeClr val="tx1"/>
                          </a:solidFill>
                          <a:effectLst/>
                          <a:latin typeface="Times New Roman" panose="02020603050405020304" pitchFamily="18" charset="0"/>
                          <a:ea typeface="+mn-ea"/>
                          <a:cs typeface="Times New Roman" panose="02020603050405020304" pitchFamily="18" charset="0"/>
                        </a:rPr>
                        <a:t>Ненадлежащее состояние внутридомовых инженерных сетей и как следствие сверхнормативные потери при транспортировке коммунального ресурса по данным сетям</a:t>
                      </a:r>
                      <a:endParaRPr lang="ru-RU" sz="1600"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1600" b="0" kern="1200" dirty="0" smtClean="0">
                          <a:solidFill>
                            <a:schemeClr val="tx1"/>
                          </a:solidFill>
                          <a:effectLst/>
                          <a:latin typeface="Times New Roman" panose="02020603050405020304" pitchFamily="18" charset="0"/>
                          <a:ea typeface="+mn-ea"/>
                          <a:cs typeface="Times New Roman" panose="02020603050405020304" pitchFamily="18" charset="0"/>
                        </a:rPr>
                        <a:t>Общее имущество должно содержаться в соответствии с требованиями законодательства Российской Федерации (в том числе о санитарно-эпидемиологическом благополучии населения, техническом регулировании, защите прав потребителей).</a:t>
                      </a:r>
                    </a:p>
                    <a:p>
                      <a:r>
                        <a:rPr lang="ru-RU" sz="1600" b="0" kern="1200" dirty="0" smtClean="0">
                          <a:solidFill>
                            <a:schemeClr val="tx1"/>
                          </a:solidFill>
                          <a:effectLst/>
                          <a:latin typeface="Times New Roman" panose="02020603050405020304" pitchFamily="18" charset="0"/>
                          <a:ea typeface="+mn-ea"/>
                          <a:cs typeface="Times New Roman" panose="02020603050405020304" pitchFamily="18" charset="0"/>
                        </a:rPr>
                        <a:t> Управляющие организации, в управлении которых находится  жилищный фонд, для поддержания   надлежащего состояния  внутридомовых инженерных систем </a:t>
                      </a:r>
                      <a:r>
                        <a:rPr lang="ru-RU" sz="1600" b="0" kern="1200" dirty="0" err="1" smtClean="0">
                          <a:solidFill>
                            <a:schemeClr val="tx1"/>
                          </a:solidFill>
                          <a:effectLst/>
                          <a:latin typeface="Times New Roman" panose="02020603050405020304" pitchFamily="18" charset="0"/>
                          <a:ea typeface="+mn-ea"/>
                          <a:cs typeface="Times New Roman" panose="02020603050405020304" pitchFamily="18" charset="0"/>
                        </a:rPr>
                        <a:t>электро</a:t>
                      </a:r>
                      <a:r>
                        <a:rPr lang="ru-RU" sz="1600" b="0" kern="1200" dirty="0" smtClean="0">
                          <a:solidFill>
                            <a:schemeClr val="tx1"/>
                          </a:solidFill>
                          <a:effectLst/>
                          <a:latin typeface="Times New Roman" panose="02020603050405020304" pitchFamily="18" charset="0"/>
                          <a:ea typeface="+mn-ea"/>
                          <a:cs typeface="Times New Roman" panose="02020603050405020304" pitchFamily="18" charset="0"/>
                        </a:rPr>
                        <a:t>, тепло-, газо- и водоснабжения, водоотведения  обеспечивают проведение работ по осмотру, планово-предупредительному ремонту , текущему и капитальному  ремонту сетей.</a:t>
                      </a:r>
                    </a:p>
                    <a:p>
                      <a:r>
                        <a:rPr lang="ru-RU" sz="1600" b="0" kern="1200" dirty="0" smtClean="0">
                          <a:solidFill>
                            <a:schemeClr val="tx1"/>
                          </a:solidFill>
                          <a:effectLst/>
                          <a:latin typeface="Times New Roman" panose="02020603050405020304" pitchFamily="18" charset="0"/>
                          <a:ea typeface="+mn-ea"/>
                          <a:cs typeface="Times New Roman" panose="02020603050405020304" pitchFamily="18" charset="0"/>
                        </a:rPr>
                        <a:t> При этом собственники помещений обязаны нести бремя расходов на содержание общего имущества соразмерно своим долям в праве общей собственности на это имущество путем внесения платы за содержание и ремонт жилого помещения в многоквартирном доме, платы за капитальный ремонт.</a:t>
                      </a:r>
                      <a:endParaRPr lang="ru-RU" sz="1600"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694700027"/>
                  </a:ext>
                </a:extLst>
              </a:tr>
            </a:tbl>
          </a:graphicData>
        </a:graphic>
      </p:graphicFrame>
    </p:spTree>
    <p:extLst>
      <p:ext uri="{BB962C8B-B14F-4D97-AF65-F5344CB8AC3E}">
        <p14:creationId xmlns="" xmlns:p14="http://schemas.microsoft.com/office/powerpoint/2010/main" val="1713248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445642"/>
            <a:ext cx="12192000" cy="16982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144276" y="71640"/>
            <a:ext cx="8459560" cy="369332"/>
          </a:xfrm>
          <a:prstGeom prst="rect">
            <a:avLst/>
          </a:prstGeom>
        </p:spPr>
        <p:txBody>
          <a:bodyPr wrap="none">
            <a:spAutoFit/>
          </a:bodyPr>
          <a:lstStyle/>
          <a:p>
            <a:r>
              <a:rPr lang="ru-RU" b="1" dirty="0">
                <a:solidFill>
                  <a:schemeClr val="accent1">
                    <a:lumMod val="75000"/>
                  </a:schemeClr>
                </a:solidFill>
                <a:latin typeface="Times New Roman" panose="02020603050405020304" pitchFamily="18" charset="0"/>
                <a:cs typeface="Times New Roman" panose="02020603050405020304" pitchFamily="18" charset="0"/>
              </a:rPr>
              <a:t>Разъяснение о расчёте платы за коммунальные услуги на общедомовые нужды</a:t>
            </a:r>
            <a:endParaRPr lang="ru-RU" sz="24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7" name="Рисунок 6" descr="C:\Users\PetrovaON\Desktop\shema%20odn.png"/>
          <p:cNvPicPr/>
          <p:nvPr/>
        </p:nvPicPr>
        <p:blipFill>
          <a:blip r:embed="rId2"/>
          <a:srcRect/>
          <a:stretch>
            <a:fillRect/>
          </a:stretch>
        </p:blipFill>
        <p:spPr bwMode="auto">
          <a:xfrm>
            <a:off x="333828" y="800098"/>
            <a:ext cx="4994310" cy="5794131"/>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5635869" y="800098"/>
            <a:ext cx="6304085" cy="4801314"/>
          </a:xfrm>
          <a:prstGeom prst="rect">
            <a:avLst/>
          </a:prstGeom>
          <a:noFill/>
        </p:spPr>
        <p:txBody>
          <a:bodyPr wrap="square" rtlCol="0">
            <a:spAutoFit/>
          </a:bodyPr>
          <a:lstStyle/>
          <a:p>
            <a:r>
              <a:rPr lang="ru-RU" b="1" dirty="0">
                <a:solidFill>
                  <a:schemeClr val="accent2">
                    <a:lumMod val="75000"/>
                  </a:schemeClr>
                </a:solidFill>
                <a:latin typeface="Times New Roman" panose="02020603050405020304" pitchFamily="18" charset="0"/>
                <a:cs typeface="Times New Roman" panose="02020603050405020304" pitchFamily="18" charset="0"/>
              </a:rPr>
              <a:t>Представители </a:t>
            </a:r>
            <a:r>
              <a:rPr lang="ru-RU" b="1" dirty="0" smtClean="0">
                <a:solidFill>
                  <a:schemeClr val="accent2">
                    <a:lumMod val="75000"/>
                  </a:schemeClr>
                </a:solidFill>
                <a:latin typeface="Times New Roman" panose="02020603050405020304" pitchFamily="18" charset="0"/>
                <a:cs typeface="Times New Roman" panose="02020603050405020304" pitchFamily="18" charset="0"/>
              </a:rPr>
              <a:t>МКД имеют право </a:t>
            </a:r>
            <a:r>
              <a:rPr lang="ru-RU" dirty="0">
                <a:latin typeface="Times New Roman" panose="02020603050405020304" pitchFamily="18" charset="0"/>
                <a:cs typeface="Times New Roman" panose="02020603050405020304" pitchFamily="18" charset="0"/>
              </a:rPr>
              <a:t>устанавливать количество граждан, проживающих (в том числе временно) в занимаемом потребителем жилом помещении, в случае если жилое помещение </a:t>
            </a:r>
            <a:r>
              <a:rPr lang="ru-RU" b="1" dirty="0">
                <a:solidFill>
                  <a:schemeClr val="accent1">
                    <a:lumMod val="75000"/>
                  </a:schemeClr>
                </a:solidFill>
                <a:latin typeface="Times New Roman" panose="02020603050405020304" pitchFamily="18" charset="0"/>
                <a:cs typeface="Times New Roman" panose="02020603050405020304" pitchFamily="18" charset="0"/>
              </a:rPr>
              <a:t>не оборудовано</a:t>
            </a:r>
            <a:r>
              <a:rPr lang="ru-RU" dirty="0">
                <a:latin typeface="Times New Roman" panose="02020603050405020304" pitchFamily="18" charset="0"/>
                <a:cs typeface="Times New Roman" panose="02020603050405020304" pitchFamily="18" charset="0"/>
              </a:rPr>
              <a:t> индивидуальными или общими </a:t>
            </a:r>
            <a:r>
              <a:rPr lang="ru-RU" dirty="0" smtClean="0">
                <a:latin typeface="Times New Roman" panose="02020603050405020304" pitchFamily="18" charset="0"/>
                <a:cs typeface="Times New Roman" panose="02020603050405020304" pitchFamily="18" charset="0"/>
              </a:rPr>
              <a:t>приборами </a:t>
            </a:r>
            <a:r>
              <a:rPr lang="ru-RU" dirty="0">
                <a:latin typeface="Times New Roman" panose="02020603050405020304" pitchFamily="18" charset="0"/>
                <a:cs typeface="Times New Roman" panose="02020603050405020304" pitchFamily="18" charset="0"/>
              </a:rPr>
              <a:t>учета холодной воды, горячей воды, электрической энергии и газа, и составлять акт об установлении количества таких </a:t>
            </a:r>
            <a:r>
              <a:rPr lang="ru-RU" dirty="0" smtClean="0">
                <a:latin typeface="Times New Roman" panose="02020603050405020304" pitchFamily="18" charset="0"/>
                <a:cs typeface="Times New Roman" panose="02020603050405020304" pitchFamily="18" charset="0"/>
              </a:rPr>
              <a:t>граждан</a:t>
            </a:r>
            <a:r>
              <a:rPr lang="ru-RU" dirty="0">
                <a:latin typeface="Times New Roman" panose="02020603050405020304" pitchFamily="18" charset="0"/>
                <a:cs typeface="Times New Roman" panose="02020603050405020304" pitchFamily="18" charset="0"/>
              </a:rPr>
              <a:t>.</a:t>
            </a:r>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r>
              <a:rPr lang="ru-RU" b="1" dirty="0" smtClean="0">
                <a:solidFill>
                  <a:schemeClr val="accent2">
                    <a:lumMod val="75000"/>
                  </a:schemeClr>
                </a:solidFill>
                <a:latin typeface="Times New Roman" panose="02020603050405020304" pitchFamily="18" charset="0"/>
                <a:cs typeface="Times New Roman" panose="02020603050405020304" pitchFamily="18" charset="0"/>
              </a:rPr>
              <a:t>Повышающий коэффициент </a:t>
            </a:r>
            <a:r>
              <a:rPr lang="ru-RU" dirty="0" smtClean="0">
                <a:latin typeface="Times New Roman" panose="02020603050405020304" pitchFamily="18" charset="0"/>
                <a:cs typeface="Times New Roman" panose="02020603050405020304" pitchFamily="18" charset="0"/>
              </a:rPr>
              <a:t>– для стимулирования установки приборов учёта ресурсов:</a:t>
            </a:r>
          </a:p>
          <a:p>
            <a:r>
              <a:rPr lang="ru-RU" dirty="0" smtClean="0">
                <a:latin typeface="Times New Roman" panose="02020603050405020304" pitchFamily="18" charset="0"/>
                <a:cs typeface="Times New Roman" panose="02020603050405020304" pitchFamily="18" charset="0"/>
              </a:rPr>
              <a:t>1.01.2016 г по 30.06.2016 г – </a:t>
            </a:r>
            <a:r>
              <a:rPr lang="ru-RU" dirty="0" smtClean="0">
                <a:solidFill>
                  <a:srgbClr val="FF0000"/>
                </a:solidFill>
                <a:latin typeface="Times New Roman" panose="02020603050405020304" pitchFamily="18" charset="0"/>
                <a:cs typeface="Times New Roman" panose="02020603050405020304" pitchFamily="18" charset="0"/>
              </a:rPr>
              <a:t>1,4</a:t>
            </a:r>
          </a:p>
          <a:p>
            <a:r>
              <a:rPr lang="ru-RU" dirty="0" smtClean="0">
                <a:latin typeface="Times New Roman" panose="02020603050405020304" pitchFamily="18" charset="0"/>
                <a:cs typeface="Times New Roman" panose="02020603050405020304" pitchFamily="18" charset="0"/>
              </a:rPr>
              <a:t>1.07.2016 </a:t>
            </a:r>
            <a:r>
              <a:rPr lang="ru-RU" dirty="0">
                <a:latin typeface="Times New Roman" panose="02020603050405020304" pitchFamily="18" charset="0"/>
                <a:cs typeface="Times New Roman" panose="02020603050405020304" pitchFamily="18" charset="0"/>
              </a:rPr>
              <a:t>г по </a:t>
            </a:r>
            <a:r>
              <a:rPr lang="ru-RU" dirty="0" smtClean="0">
                <a:latin typeface="Times New Roman" panose="02020603050405020304" pitchFamily="18" charset="0"/>
                <a:cs typeface="Times New Roman" panose="02020603050405020304" pitchFamily="18" charset="0"/>
              </a:rPr>
              <a:t>31.12.2016 </a:t>
            </a:r>
            <a:r>
              <a:rPr lang="ru-RU" dirty="0">
                <a:latin typeface="Times New Roman" panose="02020603050405020304" pitchFamily="18" charset="0"/>
                <a:cs typeface="Times New Roman" panose="02020603050405020304" pitchFamily="18" charset="0"/>
              </a:rPr>
              <a:t>г – </a:t>
            </a:r>
            <a:r>
              <a:rPr lang="ru-RU" dirty="0" smtClean="0">
                <a:solidFill>
                  <a:srgbClr val="FF0000"/>
                </a:solidFill>
                <a:latin typeface="Times New Roman" panose="02020603050405020304" pitchFamily="18" charset="0"/>
                <a:cs typeface="Times New Roman" panose="02020603050405020304" pitchFamily="18" charset="0"/>
              </a:rPr>
              <a:t>1,5</a:t>
            </a:r>
          </a:p>
          <a:p>
            <a:r>
              <a:rPr lang="ru-RU" dirty="0">
                <a:latin typeface="Times New Roman" panose="02020603050405020304" pitchFamily="18" charset="0"/>
                <a:cs typeface="Times New Roman" panose="02020603050405020304" pitchFamily="18" charset="0"/>
              </a:rPr>
              <a:t>с</a:t>
            </a:r>
            <a:r>
              <a:rPr lang="ru-RU" dirty="0" smtClean="0">
                <a:latin typeface="Times New Roman" panose="02020603050405020304" pitchFamily="18" charset="0"/>
                <a:cs typeface="Times New Roman" panose="02020603050405020304" pitchFamily="18" charset="0"/>
              </a:rPr>
              <a:t> 2017 года </a:t>
            </a:r>
            <a:r>
              <a:rPr lang="ru-RU" dirty="0">
                <a:latin typeface="Times New Roman" panose="02020603050405020304" pitchFamily="18" charset="0"/>
                <a:cs typeface="Times New Roman" panose="02020603050405020304" pitchFamily="18" charset="0"/>
              </a:rPr>
              <a:t>– </a:t>
            </a:r>
            <a:r>
              <a:rPr lang="ru-RU" dirty="0" smtClean="0">
                <a:solidFill>
                  <a:srgbClr val="FF0000"/>
                </a:solidFill>
                <a:latin typeface="Times New Roman" panose="02020603050405020304" pitchFamily="18" charset="0"/>
                <a:cs typeface="Times New Roman" panose="02020603050405020304" pitchFamily="18" charset="0"/>
              </a:rPr>
              <a:t>1,6</a:t>
            </a:r>
          </a:p>
          <a:p>
            <a:endParaRPr lang="ru-RU" dirty="0" smtClean="0">
              <a:solidFill>
                <a:srgbClr val="FF0000"/>
              </a:solidFill>
              <a:latin typeface="Times New Roman" panose="02020603050405020304" pitchFamily="18" charset="0"/>
              <a:cs typeface="Times New Roman" panose="02020603050405020304" pitchFamily="18" charset="0"/>
            </a:endParaRPr>
          </a:p>
          <a:p>
            <a:r>
              <a:rPr lang="ru-RU" dirty="0" smtClean="0">
                <a:solidFill>
                  <a:srgbClr val="FF0000"/>
                </a:solidFill>
                <a:latin typeface="Times New Roman" panose="02020603050405020304" pitchFamily="18" charset="0"/>
                <a:cs typeface="Times New Roman" panose="02020603050405020304" pitchFamily="18" charset="0"/>
              </a:rPr>
              <a:t>НЕ ПРИМЕНЯЕТСЯ </a:t>
            </a:r>
            <a:r>
              <a:rPr lang="ru-RU" dirty="0" smtClean="0">
                <a:latin typeface="Times New Roman" panose="02020603050405020304" pitchFamily="18" charset="0"/>
                <a:cs typeface="Times New Roman" panose="02020603050405020304" pitchFamily="18" charset="0"/>
              </a:rPr>
              <a:t>в связи с отсутствием утвержденного нормативно правового акта Департаментом ЖКК и энергетики ХМАО-Югры</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621201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428059"/>
            <a:ext cx="12192000" cy="187404"/>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144276" y="71640"/>
            <a:ext cx="8459560" cy="369332"/>
          </a:xfrm>
          <a:prstGeom prst="rect">
            <a:avLst/>
          </a:prstGeom>
        </p:spPr>
        <p:txBody>
          <a:bodyPr wrap="none">
            <a:spAutoFit/>
          </a:bodyPr>
          <a:lstStyle/>
          <a:p>
            <a:r>
              <a:rPr lang="ru-RU" b="1" dirty="0">
                <a:solidFill>
                  <a:schemeClr val="accent1">
                    <a:lumMod val="75000"/>
                  </a:schemeClr>
                </a:solidFill>
                <a:latin typeface="Times New Roman" panose="02020603050405020304" pitchFamily="18" charset="0"/>
                <a:cs typeface="Times New Roman" panose="02020603050405020304" pitchFamily="18" charset="0"/>
              </a:rPr>
              <a:t>Разъяснение о расчёте платы за коммунальные услуги на общедомовые нужды</a:t>
            </a:r>
            <a:endParaRPr lang="ru-RU"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89711" y="713984"/>
            <a:ext cx="11778557" cy="923330"/>
          </a:xfrm>
          <a:prstGeom prst="rect">
            <a:avLst/>
          </a:prstGeom>
        </p:spPr>
        <p:txBody>
          <a:bodyPr wrap="square">
            <a:spAutoFit/>
          </a:bodyPr>
          <a:lstStyle/>
          <a:p>
            <a:r>
              <a:rPr lang="ru-RU" b="1" dirty="0">
                <a:solidFill>
                  <a:schemeClr val="accent1">
                    <a:lumMod val="75000"/>
                  </a:schemeClr>
                </a:solidFill>
                <a:latin typeface="Times New Roman" panose="02020603050405020304" pitchFamily="18" charset="0"/>
                <a:cs typeface="Times New Roman" panose="02020603050405020304" pitchFamily="18" charset="0"/>
              </a:rPr>
              <a:t>Размер платы за коммунальную услугу</a:t>
            </a:r>
            <a:r>
              <a:rPr lang="ru-RU" dirty="0">
                <a:latin typeface="Times New Roman" panose="02020603050405020304" pitchFamily="18" charset="0"/>
                <a:cs typeface="Times New Roman" panose="02020603050405020304" pitchFamily="18" charset="0"/>
              </a:rPr>
              <a:t>, предоставленную на общедомовые нужды в многоквартирном доме, </a:t>
            </a:r>
            <a:endParaRPr lang="ru-RU" dirty="0" smtClean="0">
              <a:latin typeface="Times New Roman" panose="02020603050405020304" pitchFamily="18" charset="0"/>
              <a:cs typeface="Times New Roman" panose="02020603050405020304" pitchFamily="18" charset="0"/>
            </a:endParaRPr>
          </a:p>
          <a:p>
            <a:r>
              <a:rPr lang="ru-RU" b="1" dirty="0" smtClean="0">
                <a:solidFill>
                  <a:schemeClr val="accent2">
                    <a:lumMod val="75000"/>
                  </a:schemeClr>
                </a:solidFill>
                <a:latin typeface="Times New Roman" panose="02020603050405020304" pitchFamily="18" charset="0"/>
                <a:cs typeface="Times New Roman" panose="02020603050405020304" pitchFamily="18" charset="0"/>
              </a:rPr>
              <a:t>не </a:t>
            </a:r>
            <a:r>
              <a:rPr lang="ru-RU" b="1" dirty="0">
                <a:solidFill>
                  <a:schemeClr val="accent2">
                    <a:lumMod val="75000"/>
                  </a:schemeClr>
                </a:solidFill>
                <a:latin typeface="Times New Roman" panose="02020603050405020304" pitchFamily="18" charset="0"/>
                <a:cs typeface="Times New Roman" panose="02020603050405020304" pitchFamily="18" charset="0"/>
              </a:rPr>
              <a:t>оборудованном коллективным </a:t>
            </a:r>
            <a:r>
              <a:rPr lang="ru-RU" dirty="0">
                <a:latin typeface="Times New Roman" panose="02020603050405020304" pitchFamily="18" charset="0"/>
                <a:cs typeface="Times New Roman" panose="02020603050405020304" pitchFamily="18" charset="0"/>
              </a:rPr>
              <a:t>(общедомовым) прибором учета, за исключением коммунальной услуги по отоплению, определяется по формуле </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4318478" y="2295163"/>
            <a:ext cx="3669146" cy="461665"/>
          </a:xfrm>
          <a:prstGeom prst="rect">
            <a:avLst/>
          </a:prstGeom>
          <a:ln w="28575"/>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none">
            <a:spAutoFit/>
          </a:bodyPr>
          <a:lstStyle/>
          <a:p>
            <a:r>
              <a:rPr lang="en-US" sz="2400" i="1" dirty="0">
                <a:latin typeface="Times New Roman" panose="02020603050405020304" pitchFamily="18" charset="0"/>
                <a:cs typeface="Times New Roman" panose="02020603050405020304" pitchFamily="18" charset="0"/>
              </a:rPr>
              <a:t>V</a:t>
            </a:r>
            <a:r>
              <a:rPr lang="en-US" sz="2400" i="1" baseline="-25000" dirty="0">
                <a:latin typeface="Times New Roman" panose="02020603050405020304" pitchFamily="18" charset="0"/>
                <a:cs typeface="Times New Roman" panose="02020603050405020304" pitchFamily="18" charset="0"/>
              </a:rPr>
              <a:t>i</a:t>
            </a:r>
            <a:r>
              <a:rPr lang="ru-RU" sz="2400" i="1" baseline="30000" dirty="0" err="1">
                <a:latin typeface="Times New Roman" panose="02020603050405020304" pitchFamily="18" charset="0"/>
                <a:cs typeface="Times New Roman" panose="02020603050405020304" pitchFamily="18" charset="0"/>
              </a:rPr>
              <a:t>одн</a:t>
            </a:r>
            <a:r>
              <a:rPr lang="ru-RU" sz="2400" i="1" baseline="30000" dirty="0">
                <a:latin typeface="Times New Roman" panose="02020603050405020304" pitchFamily="18" charset="0"/>
                <a:cs typeface="Times New Roman" panose="02020603050405020304" pitchFamily="18" charset="0"/>
              </a:rPr>
              <a:t>. </a:t>
            </a:r>
            <a:r>
              <a:rPr lang="ru-RU" sz="2400" i="1" dirty="0">
                <a:latin typeface="Times New Roman" panose="02020603050405020304" pitchFamily="18" charset="0"/>
                <a:cs typeface="Times New Roman" panose="02020603050405020304" pitchFamily="18" charset="0"/>
              </a:rPr>
              <a:t>= </a:t>
            </a:r>
            <a:r>
              <a:rPr lang="ru-RU" sz="2400" i="1" dirty="0" smtClean="0">
                <a:latin typeface="Times New Roman" panose="02020603050405020304" pitchFamily="18" charset="0"/>
                <a:cs typeface="Times New Roman" panose="02020603050405020304" pitchFamily="18" charset="0"/>
              </a:rPr>
              <a:t>(</a:t>
            </a:r>
            <a:r>
              <a:rPr lang="en-US" sz="2400" i="1" dirty="0" smtClean="0">
                <a:latin typeface="Times New Roman" panose="02020603050405020304" pitchFamily="18" charset="0"/>
                <a:cs typeface="Times New Roman" panose="02020603050405020304" pitchFamily="18" charset="0"/>
              </a:rPr>
              <a:t>N</a:t>
            </a:r>
            <a:r>
              <a:rPr lang="ru-RU" sz="2400" i="1" baseline="30000" dirty="0" err="1">
                <a:latin typeface="Times New Roman" panose="02020603050405020304" pitchFamily="18" charset="0"/>
                <a:cs typeface="Times New Roman" panose="02020603050405020304" pitchFamily="18" charset="0"/>
              </a:rPr>
              <a:t>одн</a:t>
            </a:r>
            <a:r>
              <a:rPr lang="ru-RU"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S</a:t>
            </a:r>
            <a:r>
              <a:rPr lang="en-US" sz="2400" i="1" baseline="30000" dirty="0" err="1">
                <a:latin typeface="Times New Roman" panose="02020603050405020304" pitchFamily="18" charset="0"/>
                <a:cs typeface="Times New Roman" panose="02020603050405020304" pitchFamily="18" charset="0"/>
              </a:rPr>
              <a:t>ou</a:t>
            </a:r>
            <a:r>
              <a:rPr lang="ru-RU" sz="2400" i="1"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S</a:t>
            </a:r>
            <a:r>
              <a:rPr lang="en-US" sz="2400" i="1" baseline="-25000" dirty="0">
                <a:latin typeface="Times New Roman" panose="02020603050405020304" pitchFamily="18" charset="0"/>
                <a:cs typeface="Times New Roman" panose="02020603050405020304" pitchFamily="18" charset="0"/>
              </a:rPr>
              <a:t>i</a:t>
            </a:r>
            <a:r>
              <a:rPr lang="ru-RU" sz="2400" i="1" dirty="0">
                <a:latin typeface="Times New Roman" panose="02020603050405020304" pitchFamily="18" charset="0"/>
                <a:cs typeface="Times New Roman" panose="02020603050405020304" pitchFamily="18" charset="0"/>
              </a:rPr>
              <a:t> / </a:t>
            </a:r>
            <a:r>
              <a:rPr lang="en-US" sz="2400" i="1" dirty="0" smtClean="0">
                <a:latin typeface="Times New Roman" panose="02020603050405020304" pitchFamily="18" charset="0"/>
                <a:cs typeface="Times New Roman" panose="02020603050405020304" pitchFamily="18" charset="0"/>
              </a:rPr>
              <a:t>S</a:t>
            </a:r>
            <a:r>
              <a:rPr lang="ru-RU" sz="2400" i="1" baseline="30000" dirty="0" smtClean="0">
                <a:latin typeface="Times New Roman" panose="02020603050405020304" pitchFamily="18" charset="0"/>
                <a:cs typeface="Times New Roman" panose="02020603050405020304" pitchFamily="18" charset="0"/>
              </a:rPr>
              <a:t>об</a:t>
            </a:r>
            <a:r>
              <a:rPr lang="ru-RU" sz="2400" i="1" dirty="0" smtClean="0">
                <a:latin typeface="Times New Roman" panose="02020603050405020304" pitchFamily="18" charset="0"/>
                <a:cs typeface="Times New Roman" panose="02020603050405020304" pitchFamily="18" charset="0"/>
              </a:rPr>
              <a:t>)*Т</a:t>
            </a:r>
            <a:r>
              <a:rPr lang="ru-RU" sz="2400" i="1" baseline="30000" dirty="0" smtClean="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37171" y="3314249"/>
            <a:ext cx="11283635" cy="3416320"/>
          </a:xfrm>
          <a:prstGeom prst="rect">
            <a:avLst/>
          </a:prstGeom>
        </p:spPr>
        <p:txBody>
          <a:bodyPr wrap="square">
            <a:spAutoFit/>
          </a:bodyPr>
          <a:lstStyle/>
          <a:p>
            <a:pPr>
              <a:lnSpc>
                <a:spcPct val="150000"/>
              </a:lnSpc>
            </a:pPr>
            <a:r>
              <a:rPr lang="en-US" b="1" i="1" dirty="0">
                <a:solidFill>
                  <a:schemeClr val="accent2">
                    <a:lumMod val="75000"/>
                  </a:schemeClr>
                </a:solidFill>
                <a:latin typeface="Times New Roman" panose="02020603050405020304" pitchFamily="18" charset="0"/>
                <a:cs typeface="Times New Roman" panose="02020603050405020304" pitchFamily="18" charset="0"/>
              </a:rPr>
              <a:t>N</a:t>
            </a:r>
            <a:r>
              <a:rPr lang="ru-RU" b="1" i="1" baseline="30000" dirty="0" err="1">
                <a:solidFill>
                  <a:schemeClr val="accent2">
                    <a:lumMod val="75000"/>
                  </a:schemeClr>
                </a:solidFill>
                <a:latin typeface="Times New Roman" panose="02020603050405020304" pitchFamily="18" charset="0"/>
                <a:cs typeface="Times New Roman" panose="02020603050405020304" pitchFamily="18" charset="0"/>
              </a:rPr>
              <a:t>одн</a:t>
            </a:r>
            <a:r>
              <a:rPr lang="ru-RU" b="1" baseline="30000" dirty="0">
                <a:solidFill>
                  <a:schemeClr val="accent2">
                    <a:lumMod val="75000"/>
                  </a:schemeClr>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норматив потребления соответствующего вида коммунальной услуги, предоставленной на общедомовые нужды за расчётный период в многоквартирном доме, установленный в соответствии с Правилами установления и определения нормативов потребления коммунальных услуг, утверждёнными постановлением правительства Российской Федерации от 23 мая 2006 г. № 306.</a:t>
            </a:r>
          </a:p>
          <a:p>
            <a:pPr>
              <a:lnSpc>
                <a:spcPct val="150000"/>
              </a:lnSpc>
            </a:pPr>
            <a:r>
              <a:rPr lang="en-US" b="1" i="1" dirty="0" err="1">
                <a:solidFill>
                  <a:schemeClr val="accent2">
                    <a:lumMod val="75000"/>
                  </a:schemeClr>
                </a:solidFill>
                <a:latin typeface="Times New Roman" panose="02020603050405020304" pitchFamily="18" charset="0"/>
                <a:cs typeface="Times New Roman" panose="02020603050405020304" pitchFamily="18" charset="0"/>
              </a:rPr>
              <a:t>S</a:t>
            </a:r>
            <a:r>
              <a:rPr lang="en-US" b="1" i="1" baseline="30000" dirty="0" err="1">
                <a:solidFill>
                  <a:schemeClr val="accent2">
                    <a:lumMod val="75000"/>
                  </a:schemeClr>
                </a:solidFill>
                <a:latin typeface="Times New Roman" panose="02020603050405020304" pitchFamily="18" charset="0"/>
                <a:cs typeface="Times New Roman" panose="02020603050405020304" pitchFamily="18" charset="0"/>
              </a:rPr>
              <a:t>ou</a:t>
            </a:r>
            <a:r>
              <a:rPr lang="ru-RU" b="1" baseline="30000" dirty="0">
                <a:solidFill>
                  <a:schemeClr val="accent2">
                    <a:lumMod val="75000"/>
                  </a:schemeClr>
                </a:solidFill>
                <a:latin typeface="Times New Roman" panose="02020603050405020304" pitchFamily="18" charset="0"/>
                <a:cs typeface="Times New Roman" panose="02020603050405020304" pitchFamily="18" charset="0"/>
              </a:rPr>
              <a:t> </a:t>
            </a:r>
            <a:r>
              <a:rPr lang="ru-RU" baseline="30000"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общая площадь, входящих в состав общего имущества в многоквартирном доме.</a:t>
            </a:r>
          </a:p>
          <a:p>
            <a:pPr>
              <a:lnSpc>
                <a:spcPct val="150000"/>
              </a:lnSpc>
            </a:pPr>
            <a:r>
              <a:rPr lang="en-US" b="1" i="1" dirty="0">
                <a:solidFill>
                  <a:schemeClr val="accent2">
                    <a:lumMod val="75000"/>
                  </a:schemeClr>
                </a:solidFill>
                <a:latin typeface="Times New Roman" panose="02020603050405020304" pitchFamily="18" charset="0"/>
                <a:cs typeface="Times New Roman" panose="02020603050405020304" pitchFamily="18" charset="0"/>
              </a:rPr>
              <a:t>S</a:t>
            </a:r>
            <a:r>
              <a:rPr lang="en-US" b="1" i="1" baseline="-25000" dirty="0">
                <a:solidFill>
                  <a:schemeClr val="accent2">
                    <a:lumMod val="75000"/>
                  </a:schemeClr>
                </a:solidFill>
                <a:latin typeface="Times New Roman" panose="02020603050405020304" pitchFamily="18" charset="0"/>
                <a:cs typeface="Times New Roman" panose="02020603050405020304" pitchFamily="18" charset="0"/>
              </a:rPr>
              <a:t>i</a:t>
            </a:r>
            <a:r>
              <a:rPr lang="en-US" baseline="-25000"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общая площадь </a:t>
            </a:r>
            <a:r>
              <a:rPr lang="en-US" dirty="0" err="1">
                <a:latin typeface="Times New Roman" panose="02020603050405020304" pitchFamily="18" charset="0"/>
                <a:cs typeface="Times New Roman" panose="02020603050405020304" pitchFamily="18" charset="0"/>
              </a:rPr>
              <a:t>i</a:t>
            </a:r>
            <a:r>
              <a:rPr lang="ru-RU" dirty="0">
                <a:latin typeface="Times New Roman" panose="02020603050405020304" pitchFamily="18" charset="0"/>
                <a:cs typeface="Times New Roman" panose="02020603050405020304" pitchFamily="18" charset="0"/>
              </a:rPr>
              <a:t>-е квартиры в многоквартирном доме.</a:t>
            </a:r>
          </a:p>
          <a:p>
            <a:pPr>
              <a:lnSpc>
                <a:spcPct val="150000"/>
              </a:lnSpc>
            </a:pPr>
            <a:r>
              <a:rPr lang="en-US" b="1" i="1" dirty="0">
                <a:solidFill>
                  <a:schemeClr val="accent2">
                    <a:lumMod val="75000"/>
                  </a:schemeClr>
                </a:solidFill>
                <a:latin typeface="Times New Roman" panose="02020603050405020304" pitchFamily="18" charset="0"/>
                <a:cs typeface="Times New Roman" panose="02020603050405020304" pitchFamily="18" charset="0"/>
              </a:rPr>
              <a:t>S</a:t>
            </a:r>
            <a:r>
              <a:rPr lang="ru-RU" b="1" i="1" baseline="30000" dirty="0">
                <a:solidFill>
                  <a:schemeClr val="accent2">
                    <a:lumMod val="75000"/>
                  </a:schemeClr>
                </a:solidFill>
                <a:latin typeface="Times New Roman" panose="02020603050405020304" pitchFamily="18" charset="0"/>
                <a:cs typeface="Times New Roman" panose="02020603050405020304" pitchFamily="18" charset="0"/>
              </a:rPr>
              <a:t>об</a:t>
            </a:r>
            <a:r>
              <a:rPr lang="ru-RU" b="1" baseline="30000" dirty="0">
                <a:solidFill>
                  <a:schemeClr val="accent2">
                    <a:lumMod val="75000"/>
                  </a:schemeClr>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общая площадь всех квартир и нежилых помещений в многоквартирном доме</a:t>
            </a:r>
            <a:r>
              <a:rPr lang="ru-RU" dirty="0" smtClean="0">
                <a:latin typeface="Times New Roman" panose="02020603050405020304" pitchFamily="18" charset="0"/>
                <a:cs typeface="Times New Roman" panose="02020603050405020304" pitchFamily="18" charset="0"/>
              </a:rPr>
              <a:t>.</a:t>
            </a:r>
          </a:p>
          <a:p>
            <a:pPr>
              <a:lnSpc>
                <a:spcPct val="150000"/>
              </a:lnSpc>
            </a:pPr>
            <a:r>
              <a:rPr lang="en-US" b="1" i="1" dirty="0" smtClean="0">
                <a:solidFill>
                  <a:schemeClr val="accent2">
                    <a:lumMod val="75000"/>
                  </a:schemeClr>
                </a:solidFill>
                <a:latin typeface="Times New Roman" panose="02020603050405020304" pitchFamily="18" charset="0"/>
                <a:cs typeface="Times New Roman" panose="02020603050405020304" pitchFamily="18" charset="0"/>
              </a:rPr>
              <a:t>T</a:t>
            </a:r>
            <a:r>
              <a:rPr lang="en-US" b="1" dirty="0" smtClean="0">
                <a:solidFill>
                  <a:schemeClr val="accent2">
                    <a:lumMod val="75000"/>
                  </a:schemeClr>
                </a:solidFill>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Тариф на коммунальный ресурс</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59602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428058"/>
            <a:ext cx="12192000" cy="16769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144276" y="71640"/>
            <a:ext cx="8459560" cy="369332"/>
          </a:xfrm>
          <a:prstGeom prst="rect">
            <a:avLst/>
          </a:prstGeom>
        </p:spPr>
        <p:txBody>
          <a:bodyPr wrap="none">
            <a:spAutoFit/>
          </a:bodyPr>
          <a:lstStyle/>
          <a:p>
            <a:r>
              <a:rPr lang="ru-RU" b="1" dirty="0">
                <a:solidFill>
                  <a:schemeClr val="accent1">
                    <a:lumMod val="75000"/>
                  </a:schemeClr>
                </a:solidFill>
                <a:latin typeface="Times New Roman" panose="02020603050405020304" pitchFamily="18" charset="0"/>
                <a:cs typeface="Times New Roman" panose="02020603050405020304" pitchFamily="18" charset="0"/>
              </a:rPr>
              <a:t>Разъяснение о расчёте платы за коммунальные услуги на общедомовые нужды</a:t>
            </a:r>
            <a:endParaRPr lang="ru-RU"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52751" y="713984"/>
            <a:ext cx="12015517" cy="923330"/>
          </a:xfrm>
          <a:prstGeom prst="rect">
            <a:avLst/>
          </a:prstGeom>
        </p:spPr>
        <p:txBody>
          <a:bodyPr wrap="square">
            <a:spAutoFit/>
          </a:bodyPr>
          <a:lstStyle/>
          <a:p>
            <a:r>
              <a:rPr lang="ru-RU" b="1" dirty="0">
                <a:solidFill>
                  <a:schemeClr val="accent1">
                    <a:lumMod val="75000"/>
                  </a:schemeClr>
                </a:solidFill>
                <a:latin typeface="Times New Roman" panose="02020603050405020304" pitchFamily="18" charset="0"/>
                <a:cs typeface="Times New Roman" panose="02020603050405020304" pitchFamily="18" charset="0"/>
              </a:rPr>
              <a:t>Размер платы за коммунальную услугу</a:t>
            </a:r>
            <a:r>
              <a:rPr lang="ru-RU" dirty="0">
                <a:latin typeface="Times New Roman" panose="02020603050405020304" pitchFamily="18" charset="0"/>
                <a:cs typeface="Times New Roman" panose="02020603050405020304" pitchFamily="18" charset="0"/>
              </a:rPr>
              <a:t>, предоставленную на общедомовые нужды в многоквартирном доме, </a:t>
            </a:r>
            <a:r>
              <a:rPr lang="ru-RU" b="1" dirty="0">
                <a:solidFill>
                  <a:schemeClr val="accent2">
                    <a:lumMod val="75000"/>
                  </a:schemeClr>
                </a:solidFill>
                <a:latin typeface="Times New Roman" panose="02020603050405020304" pitchFamily="18" charset="0"/>
                <a:cs typeface="Times New Roman" panose="02020603050405020304" pitchFamily="18" charset="0"/>
              </a:rPr>
              <a:t>оборудованном коллективным </a:t>
            </a:r>
            <a:r>
              <a:rPr lang="ru-RU" dirty="0">
                <a:latin typeface="Times New Roman" panose="02020603050405020304" pitchFamily="18" charset="0"/>
                <a:cs typeface="Times New Roman" panose="02020603050405020304" pitchFamily="18" charset="0"/>
              </a:rPr>
              <a:t>(общедомовым) прибором учета, за исключением коммунальной услуги по отоплению, определяется в соответствии с формулой </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65506" y="2268407"/>
            <a:ext cx="11878870" cy="4401205"/>
          </a:xfrm>
          <a:prstGeom prst="rect">
            <a:avLst/>
          </a:prstGeom>
        </p:spPr>
        <p:txBody>
          <a:bodyPr wrap="square">
            <a:spAutoFit/>
          </a:bodyPr>
          <a:lstStyle/>
          <a:p>
            <a:r>
              <a:rPr lang="ru-RU" sz="1600" dirty="0" smtClean="0">
                <a:latin typeface="Times New Roman" panose="02020603050405020304" pitchFamily="18" charset="0"/>
                <a:cs typeface="Times New Roman" panose="02020603050405020304" pitchFamily="18" charset="0"/>
              </a:rPr>
              <a:t>        - </a:t>
            </a:r>
            <a:r>
              <a:rPr lang="ru-RU" sz="1600" dirty="0">
                <a:latin typeface="Times New Roman" panose="02020603050405020304" pitchFamily="18" charset="0"/>
                <a:cs typeface="Times New Roman" panose="02020603050405020304" pitchFamily="18" charset="0"/>
              </a:rPr>
              <a:t>объем (количество) холодной воды, потребленный за расчетный период в многоквартирном доме, определенный по показаниям коллективного (общедомового) прибора учета холодной воды. </a:t>
            </a:r>
            <a:endParaRPr lang="ru-RU" sz="1600" dirty="0" smtClean="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        - </a:t>
            </a:r>
            <a:r>
              <a:rPr lang="ru-RU" sz="1600" dirty="0">
                <a:latin typeface="Times New Roman" panose="02020603050405020304" pitchFamily="18" charset="0"/>
                <a:cs typeface="Times New Roman" panose="02020603050405020304" pitchFamily="18" charset="0"/>
              </a:rPr>
              <a:t>объем (количество) холодной воды, потребленный за расчетный период в нежилом помещении</a:t>
            </a:r>
            <a:r>
              <a:rPr lang="ru-RU" sz="1600" dirty="0" smtClean="0">
                <a:latin typeface="Times New Roman" panose="02020603050405020304" pitchFamily="18" charset="0"/>
                <a:cs typeface="Times New Roman" panose="02020603050405020304" pitchFamily="18" charset="0"/>
              </a:rPr>
              <a:t>,</a:t>
            </a:r>
          </a:p>
          <a:p>
            <a:endParaRPr lang="ru-RU" sz="1600" dirty="0" smtClean="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        - </a:t>
            </a:r>
            <a:r>
              <a:rPr lang="ru-RU" sz="1600" dirty="0">
                <a:latin typeface="Times New Roman" panose="02020603050405020304" pitchFamily="18" charset="0"/>
                <a:cs typeface="Times New Roman" panose="02020603050405020304" pitchFamily="18" charset="0"/>
              </a:rPr>
              <a:t>объем (количество) холодной воды, потребленный за расчетный период в жилом помещении (квартире), </a:t>
            </a:r>
            <a:r>
              <a:rPr lang="ru-RU" sz="1600" dirty="0" smtClean="0">
                <a:latin typeface="Times New Roman" panose="02020603050405020304" pitchFamily="18" charset="0"/>
                <a:cs typeface="Times New Roman" panose="02020603050405020304" pitchFamily="18" charset="0"/>
              </a:rPr>
              <a:t>не</a:t>
            </a:r>
          </a:p>
          <a:p>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оснащенном </a:t>
            </a:r>
            <a:r>
              <a:rPr lang="ru-RU" sz="1600" dirty="0">
                <a:latin typeface="Times New Roman" panose="02020603050405020304" pitchFamily="18" charset="0"/>
                <a:cs typeface="Times New Roman" panose="02020603050405020304" pitchFamily="18" charset="0"/>
              </a:rPr>
              <a:t>индивидуальным или общим (квартирным) прибором учета;</a:t>
            </a:r>
          </a:p>
          <a:p>
            <a:r>
              <a:rPr lang="ru-RU" sz="1600" b="1"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объем (количество) холодной воды, потребленный за расчетный период в жилом помещении (квартире), оснащенном индивидуальным или общим (квартирным) прибором учета холодной воды, определенный по показаниям такого прибора учета,</a:t>
            </a:r>
          </a:p>
          <a:p>
            <a:r>
              <a:rPr lang="ru-RU" sz="1600" dirty="0" smtClean="0">
                <a:latin typeface="Times New Roman" panose="02020603050405020304" pitchFamily="18" charset="0"/>
                <a:cs typeface="Times New Roman" panose="02020603050405020304" pitchFamily="18" charset="0"/>
              </a:rPr>
              <a:t>        - </a:t>
            </a:r>
            <a:r>
              <a:rPr lang="ru-RU" sz="1600" dirty="0">
                <a:latin typeface="Times New Roman" panose="02020603050405020304" pitchFamily="18" charset="0"/>
                <a:cs typeface="Times New Roman" panose="02020603050405020304" pitchFamily="18" charset="0"/>
              </a:rPr>
              <a:t>объем (количество) горячей воды (в случае самостоятельного производства исполнителем коммунальной услуги по горячему водоснабжению (при отсутствии централизованного горячего водоснабжения)), потребленный за расчетный период в жилом помещении (квартире) или нежилом помещении в многоквартирном доме</a:t>
            </a:r>
          </a:p>
          <a:p>
            <a:r>
              <a:rPr lang="ru-RU" sz="1600" dirty="0" smtClean="0">
                <a:latin typeface="Times New Roman" panose="02020603050405020304" pitchFamily="18" charset="0"/>
                <a:cs typeface="Times New Roman" panose="02020603050405020304" pitchFamily="18" charset="0"/>
              </a:rPr>
              <a:t>        -  </a:t>
            </a:r>
            <a:r>
              <a:rPr lang="ru-RU" sz="1600" dirty="0">
                <a:latin typeface="Times New Roman" panose="02020603050405020304" pitchFamily="18" charset="0"/>
                <a:cs typeface="Times New Roman" panose="02020603050405020304" pitchFamily="18" charset="0"/>
              </a:rPr>
              <a:t>объем холодной воды, использованный исполнителем при производстве коммунальной услуги по отоплению (при отсутствии централизованного теплоснабжения), который кроме этого также был использован исполнителем в целях предоставления потребителям коммунальной услуги по холодному водоснабжению;</a:t>
            </a:r>
          </a:p>
          <a:p>
            <a:r>
              <a:rPr lang="ru-RU" sz="1600" dirty="0" smtClean="0">
                <a:latin typeface="Times New Roman" panose="02020603050405020304" pitchFamily="18" charset="0"/>
                <a:cs typeface="Times New Roman" panose="02020603050405020304" pitchFamily="18" charset="0"/>
              </a:rPr>
              <a:t>        - </a:t>
            </a:r>
            <a:r>
              <a:rPr lang="ru-RU" sz="1600" dirty="0">
                <a:latin typeface="Times New Roman" panose="02020603050405020304" pitchFamily="18" charset="0"/>
                <a:cs typeface="Times New Roman" panose="02020603050405020304" pitchFamily="18" charset="0"/>
              </a:rPr>
              <a:t>общая площадь  жилого помещения (квартиры) или нежилого помещения в многоквартирном доме</a:t>
            </a:r>
            <a:r>
              <a:rPr lang="ru-RU" sz="1600" dirty="0" smtClean="0">
                <a:latin typeface="Times New Roman" panose="02020603050405020304" pitchFamily="18" charset="0"/>
                <a:cs typeface="Times New Roman" panose="02020603050405020304" pitchFamily="18" charset="0"/>
              </a:rPr>
              <a:t>;</a:t>
            </a:r>
          </a:p>
          <a:p>
            <a:pPr>
              <a:lnSpc>
                <a:spcPct val="150000"/>
              </a:lnSpc>
            </a:pPr>
            <a:r>
              <a:rPr lang="ru-RU" sz="1600" dirty="0" smtClean="0">
                <a:latin typeface="Times New Roman" panose="02020603050405020304" pitchFamily="18" charset="0"/>
                <a:cs typeface="Times New Roman" panose="02020603050405020304" pitchFamily="18" charset="0"/>
              </a:rPr>
              <a:t>        - </a:t>
            </a:r>
            <a:r>
              <a:rPr lang="ru-RU" sz="1600" dirty="0">
                <a:latin typeface="Times New Roman" panose="02020603050405020304" pitchFamily="18" charset="0"/>
                <a:cs typeface="Times New Roman" panose="02020603050405020304" pitchFamily="18" charset="0"/>
              </a:rPr>
              <a:t>общая площадь всех жилых помещений (квартир) и нежилых помещений в многоквартирном доме.</a:t>
            </a:r>
          </a:p>
        </p:txBody>
      </p:sp>
      <p:pic>
        <p:nvPicPr>
          <p:cNvPr id="10" name="Рисунок 9"/>
          <p:cNvPicPr/>
          <p:nvPr/>
        </p:nvPicPr>
        <p:blipFill>
          <a:blip r:embed="rId2"/>
          <a:srcRect/>
          <a:stretch>
            <a:fillRect/>
          </a:stretch>
        </p:blipFill>
        <p:spPr bwMode="auto">
          <a:xfrm>
            <a:off x="3527802" y="1628261"/>
            <a:ext cx="5029200" cy="594360"/>
          </a:xfrm>
          <a:prstGeom prst="rect">
            <a:avLst/>
          </a:prstGeom>
          <a:noFill/>
          <a:ln w="28575">
            <a:solidFill>
              <a:schemeClr val="accent1">
                <a:lumMod val="75000"/>
              </a:schemeClr>
            </a:solidFill>
            <a:miter lim="800000"/>
            <a:headEnd/>
            <a:tailEnd/>
          </a:ln>
          <a:effectLst>
            <a:outerShdw blurRad="50800" dist="38100" dir="2700000" algn="tl" rotWithShape="0">
              <a:prstClr val="black">
                <a:alpha val="40000"/>
              </a:prstClr>
            </a:outerShdw>
          </a:effectLst>
        </p:spPr>
      </p:pic>
      <p:pic>
        <p:nvPicPr>
          <p:cNvPr id="45" name="Рисунок 44"/>
          <p:cNvPicPr/>
          <p:nvPr/>
        </p:nvPicPr>
        <p:blipFill>
          <a:blip r:embed="rId3"/>
          <a:srcRect/>
          <a:stretch>
            <a:fillRect/>
          </a:stretch>
        </p:blipFill>
        <p:spPr bwMode="auto">
          <a:xfrm>
            <a:off x="274558" y="2160498"/>
            <a:ext cx="572368" cy="563690"/>
          </a:xfrm>
          <a:prstGeom prst="rect">
            <a:avLst/>
          </a:prstGeom>
          <a:noFill/>
          <a:ln w="9525">
            <a:noFill/>
            <a:miter lim="800000"/>
            <a:headEnd/>
            <a:tailEnd/>
          </a:ln>
        </p:spPr>
      </p:pic>
      <p:pic>
        <p:nvPicPr>
          <p:cNvPr id="28" name="Рисунок 27"/>
          <p:cNvPicPr>
            <a:picLocks noChangeAspect="1"/>
          </p:cNvPicPr>
          <p:nvPr/>
        </p:nvPicPr>
        <p:blipFill>
          <a:blip r:embed="rId4"/>
          <a:stretch>
            <a:fillRect/>
          </a:stretch>
        </p:blipFill>
        <p:spPr>
          <a:xfrm>
            <a:off x="301719" y="2756797"/>
            <a:ext cx="766589" cy="648836"/>
          </a:xfrm>
          <a:prstGeom prst="rect">
            <a:avLst/>
          </a:prstGeom>
        </p:spPr>
      </p:pic>
      <p:pic>
        <p:nvPicPr>
          <p:cNvPr id="47" name="Рисунок 46"/>
          <p:cNvPicPr/>
          <p:nvPr/>
        </p:nvPicPr>
        <p:blipFill>
          <a:blip r:embed="rId5"/>
          <a:srcRect/>
          <a:stretch>
            <a:fillRect/>
          </a:stretch>
        </p:blipFill>
        <p:spPr bwMode="auto">
          <a:xfrm>
            <a:off x="265505" y="3250198"/>
            <a:ext cx="875233" cy="661315"/>
          </a:xfrm>
          <a:prstGeom prst="rect">
            <a:avLst/>
          </a:prstGeom>
          <a:noFill/>
          <a:ln w="9525">
            <a:noFill/>
            <a:miter lim="800000"/>
            <a:headEnd/>
            <a:tailEnd/>
          </a:ln>
        </p:spPr>
      </p:pic>
      <p:pic>
        <p:nvPicPr>
          <p:cNvPr id="29" name="Рисунок 28"/>
          <p:cNvPicPr>
            <a:picLocks noChangeAspect="1"/>
          </p:cNvPicPr>
          <p:nvPr/>
        </p:nvPicPr>
        <p:blipFill>
          <a:blip r:embed="rId6"/>
          <a:stretch>
            <a:fillRect/>
          </a:stretch>
        </p:blipFill>
        <p:spPr>
          <a:xfrm>
            <a:off x="256450" y="3857702"/>
            <a:ext cx="840914" cy="488273"/>
          </a:xfrm>
          <a:prstGeom prst="rect">
            <a:avLst/>
          </a:prstGeom>
        </p:spPr>
      </p:pic>
      <p:pic>
        <p:nvPicPr>
          <p:cNvPr id="49" name="Рисунок 48"/>
          <p:cNvPicPr/>
          <p:nvPr/>
        </p:nvPicPr>
        <p:blipFill>
          <a:blip r:embed="rId7"/>
          <a:srcRect/>
          <a:stretch>
            <a:fillRect/>
          </a:stretch>
        </p:blipFill>
        <p:spPr bwMode="auto">
          <a:xfrm>
            <a:off x="352601" y="4363582"/>
            <a:ext cx="494325" cy="486198"/>
          </a:xfrm>
          <a:prstGeom prst="rect">
            <a:avLst/>
          </a:prstGeom>
          <a:noFill/>
          <a:ln w="9525">
            <a:noFill/>
            <a:miter lim="800000"/>
            <a:headEnd/>
            <a:tailEnd/>
          </a:ln>
        </p:spPr>
      </p:pic>
      <p:pic>
        <p:nvPicPr>
          <p:cNvPr id="50" name="Рисунок 49"/>
          <p:cNvPicPr/>
          <p:nvPr/>
        </p:nvPicPr>
        <p:blipFill>
          <a:blip r:embed="rId8"/>
          <a:srcRect/>
          <a:stretch>
            <a:fillRect/>
          </a:stretch>
        </p:blipFill>
        <p:spPr bwMode="auto">
          <a:xfrm>
            <a:off x="376334" y="5125075"/>
            <a:ext cx="470592" cy="419468"/>
          </a:xfrm>
          <a:prstGeom prst="rect">
            <a:avLst/>
          </a:prstGeom>
          <a:noFill/>
          <a:ln w="9525">
            <a:noFill/>
            <a:miter lim="800000"/>
            <a:headEnd/>
            <a:tailEnd/>
          </a:ln>
        </p:spPr>
      </p:pic>
      <p:pic>
        <p:nvPicPr>
          <p:cNvPr id="51" name="Рисунок 50"/>
          <p:cNvPicPr/>
          <p:nvPr/>
        </p:nvPicPr>
        <p:blipFill>
          <a:blip r:embed="rId9"/>
          <a:srcRect/>
          <a:stretch>
            <a:fillRect/>
          </a:stretch>
        </p:blipFill>
        <p:spPr bwMode="auto">
          <a:xfrm>
            <a:off x="376334" y="5882292"/>
            <a:ext cx="347163" cy="448675"/>
          </a:xfrm>
          <a:prstGeom prst="rect">
            <a:avLst/>
          </a:prstGeom>
          <a:noFill/>
          <a:ln w="9525">
            <a:noFill/>
            <a:miter lim="800000"/>
            <a:headEnd/>
            <a:tailEnd/>
          </a:ln>
        </p:spPr>
      </p:pic>
      <p:pic>
        <p:nvPicPr>
          <p:cNvPr id="52" name="Рисунок 51"/>
          <p:cNvPicPr/>
          <p:nvPr/>
        </p:nvPicPr>
        <p:blipFill>
          <a:blip r:embed="rId10"/>
          <a:srcRect/>
          <a:stretch>
            <a:fillRect/>
          </a:stretch>
        </p:blipFill>
        <p:spPr bwMode="auto">
          <a:xfrm>
            <a:off x="343436" y="6146061"/>
            <a:ext cx="561909" cy="512762"/>
          </a:xfrm>
          <a:prstGeom prst="rect">
            <a:avLst/>
          </a:prstGeom>
          <a:noFill/>
          <a:ln w="9525">
            <a:noFill/>
            <a:miter lim="800000"/>
            <a:headEnd/>
            <a:tailEnd/>
          </a:ln>
        </p:spPr>
      </p:pic>
    </p:spTree>
    <p:extLst>
      <p:ext uri="{BB962C8B-B14F-4D97-AF65-F5344CB8AC3E}">
        <p14:creationId xmlns="" xmlns:p14="http://schemas.microsoft.com/office/powerpoint/2010/main" val="1924712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431208"/>
            <a:ext cx="10734675" cy="18425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144276" y="71640"/>
            <a:ext cx="8459560" cy="369332"/>
          </a:xfrm>
          <a:prstGeom prst="rect">
            <a:avLst/>
          </a:prstGeom>
        </p:spPr>
        <p:txBody>
          <a:bodyPr wrap="none">
            <a:spAutoFit/>
          </a:bodyPr>
          <a:lstStyle/>
          <a:p>
            <a:r>
              <a:rPr lang="ru-RU" b="1" dirty="0">
                <a:solidFill>
                  <a:schemeClr val="accent1">
                    <a:lumMod val="75000"/>
                  </a:schemeClr>
                </a:solidFill>
                <a:latin typeface="Times New Roman" panose="02020603050405020304" pitchFamily="18" charset="0"/>
                <a:cs typeface="Times New Roman" panose="02020603050405020304" pitchFamily="18" charset="0"/>
              </a:rPr>
              <a:t>Разъяснение о расчёте платы за коммунальные услуги на общедомовые нужды</a:t>
            </a:r>
            <a:endParaRPr lang="ru-RU"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32783" y="819040"/>
            <a:ext cx="11564293" cy="729430"/>
          </a:xfrm>
          <a:prstGeom prst="rect">
            <a:avLst/>
          </a:prstGeom>
        </p:spPr>
        <p:txBody>
          <a:bodyPr wrap="square">
            <a:spAutoFit/>
          </a:bodyPr>
          <a:lstStyle/>
          <a:p>
            <a:pPr algn="just">
              <a:lnSpc>
                <a:spcPct val="115000"/>
              </a:lnSpc>
              <a:spcAft>
                <a:spcPts val="1000"/>
              </a:spcAft>
            </a:pPr>
            <a:r>
              <a:rPr lang="ru-RU" b="1" dirty="0" smtClean="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Пример расчёта платы: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гп</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Пойковский</a:t>
            </a:r>
            <a:r>
              <a:rPr lang="ru-RU"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dirty="0" smtClean="0">
                <a:solidFill>
                  <a:srgbClr val="000000"/>
                </a:solidFill>
                <a:latin typeface="Times New Roman" panose="02020603050405020304" pitchFamily="18" charset="0"/>
                <a:cs typeface="Times New Roman" panose="02020603050405020304" pitchFamily="18" charset="0"/>
              </a:rPr>
              <a:t>(наличие коллективного </a:t>
            </a:r>
            <a:r>
              <a:rPr lang="ru-RU" dirty="0">
                <a:solidFill>
                  <a:srgbClr val="000000"/>
                </a:solidFill>
                <a:latin typeface="Times New Roman" panose="02020603050405020304" pitchFamily="18" charset="0"/>
                <a:cs typeface="Times New Roman" panose="02020603050405020304" pitchFamily="18" charset="0"/>
              </a:rPr>
              <a:t>(</a:t>
            </a:r>
            <a:r>
              <a:rPr lang="ru-RU" dirty="0" err="1" smtClean="0">
                <a:solidFill>
                  <a:srgbClr val="000000"/>
                </a:solidFill>
                <a:latin typeface="Times New Roman" panose="02020603050405020304" pitchFamily="18" charset="0"/>
                <a:cs typeface="Times New Roman" panose="02020603050405020304" pitchFamily="18" charset="0"/>
              </a:rPr>
              <a:t>общедомового</a:t>
            </a:r>
            <a:r>
              <a:rPr lang="ru-RU" dirty="0" smtClean="0">
                <a:solidFill>
                  <a:srgbClr val="000000"/>
                </a:solidFill>
                <a:latin typeface="Times New Roman" panose="02020603050405020304" pitchFamily="18" charset="0"/>
                <a:cs typeface="Times New Roman" panose="02020603050405020304" pitchFamily="18" charset="0"/>
              </a:rPr>
              <a:t>) узла </a:t>
            </a:r>
            <a:r>
              <a:rPr lang="ru-RU" dirty="0">
                <a:solidFill>
                  <a:srgbClr val="000000"/>
                </a:solidFill>
                <a:latin typeface="Times New Roman" panose="02020603050405020304" pitchFamily="18" charset="0"/>
                <a:cs typeface="Times New Roman" panose="02020603050405020304" pitchFamily="18" charset="0"/>
              </a:rPr>
              <a:t>учета по холодному и горячему водоснабжению</a:t>
            </a:r>
            <a:r>
              <a:rPr lang="ru-RU" dirty="0" smtClean="0">
                <a:solidFill>
                  <a:srgbClr val="000000"/>
                </a:solidFill>
                <a:latin typeface="Times New Roman" panose="02020603050405020304" pitchFamily="18" charset="0"/>
                <a:cs typeface="Times New Roman" panose="02020603050405020304" pitchFamily="18" charset="0"/>
              </a:rPr>
              <a:t>).</a:t>
            </a:r>
            <a:endParaRPr lang="ru-RU" dirty="0">
              <a:effectLst/>
              <a:latin typeface="Times New Roman" panose="02020603050405020304" pitchFamily="18" charset="0"/>
              <a:cs typeface="Times New Roman" panose="02020603050405020304" pitchFamily="18" charset="0"/>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1770123627"/>
              </p:ext>
            </p:extLst>
          </p:nvPr>
        </p:nvGraphicFramePr>
        <p:xfrm>
          <a:off x="391257" y="2685052"/>
          <a:ext cx="11305819" cy="3572717"/>
        </p:xfrm>
        <a:graphic>
          <a:graphicData uri="http://schemas.openxmlformats.org/drawingml/2006/table">
            <a:tbl>
              <a:tblPr>
                <a:tableStyleId>{BDBED569-4797-4DF1-A0F4-6AAB3CD982D8}</a:tableStyleId>
              </a:tblPr>
              <a:tblGrid>
                <a:gridCol w="1191358">
                  <a:extLst>
                    <a:ext uri="{9D8B030D-6E8A-4147-A177-3AD203B41FA5}">
                      <a16:colId xmlns="" xmlns:a16="http://schemas.microsoft.com/office/drawing/2014/main" val="1288932714"/>
                    </a:ext>
                  </a:extLst>
                </a:gridCol>
                <a:gridCol w="1011116">
                  <a:extLst>
                    <a:ext uri="{9D8B030D-6E8A-4147-A177-3AD203B41FA5}">
                      <a16:colId xmlns="" xmlns:a16="http://schemas.microsoft.com/office/drawing/2014/main" val="2475375365"/>
                    </a:ext>
                  </a:extLst>
                </a:gridCol>
                <a:gridCol w="940777">
                  <a:extLst>
                    <a:ext uri="{9D8B030D-6E8A-4147-A177-3AD203B41FA5}">
                      <a16:colId xmlns="" xmlns:a16="http://schemas.microsoft.com/office/drawing/2014/main" val="2911735035"/>
                    </a:ext>
                  </a:extLst>
                </a:gridCol>
                <a:gridCol w="766193">
                  <a:extLst>
                    <a:ext uri="{9D8B030D-6E8A-4147-A177-3AD203B41FA5}">
                      <a16:colId xmlns="" xmlns:a16="http://schemas.microsoft.com/office/drawing/2014/main" val="3026828072"/>
                    </a:ext>
                  </a:extLst>
                </a:gridCol>
                <a:gridCol w="1079169">
                  <a:extLst>
                    <a:ext uri="{9D8B030D-6E8A-4147-A177-3AD203B41FA5}">
                      <a16:colId xmlns="" xmlns:a16="http://schemas.microsoft.com/office/drawing/2014/main" val="2969361159"/>
                    </a:ext>
                  </a:extLst>
                </a:gridCol>
                <a:gridCol w="1099530">
                  <a:extLst>
                    <a:ext uri="{9D8B030D-6E8A-4147-A177-3AD203B41FA5}">
                      <a16:colId xmlns="" xmlns:a16="http://schemas.microsoft.com/office/drawing/2014/main" val="1112097862"/>
                    </a:ext>
                  </a:extLst>
                </a:gridCol>
                <a:gridCol w="1145343">
                  <a:extLst>
                    <a:ext uri="{9D8B030D-6E8A-4147-A177-3AD203B41FA5}">
                      <a16:colId xmlns="" xmlns:a16="http://schemas.microsoft.com/office/drawing/2014/main" val="3920878550"/>
                    </a:ext>
                  </a:extLst>
                </a:gridCol>
                <a:gridCol w="1140254">
                  <a:extLst>
                    <a:ext uri="{9D8B030D-6E8A-4147-A177-3AD203B41FA5}">
                      <a16:colId xmlns="" xmlns:a16="http://schemas.microsoft.com/office/drawing/2014/main" val="569941265"/>
                    </a:ext>
                  </a:extLst>
                </a:gridCol>
                <a:gridCol w="1180976">
                  <a:extLst>
                    <a:ext uri="{9D8B030D-6E8A-4147-A177-3AD203B41FA5}">
                      <a16:colId xmlns="" xmlns:a16="http://schemas.microsoft.com/office/drawing/2014/main" val="207270338"/>
                    </a:ext>
                  </a:extLst>
                </a:gridCol>
                <a:gridCol w="1751103">
                  <a:extLst>
                    <a:ext uri="{9D8B030D-6E8A-4147-A177-3AD203B41FA5}">
                      <a16:colId xmlns="" xmlns:a16="http://schemas.microsoft.com/office/drawing/2014/main" val="3246088103"/>
                    </a:ext>
                  </a:extLst>
                </a:gridCol>
              </a:tblGrid>
              <a:tr h="2081817">
                <a:tc>
                  <a:txBody>
                    <a:bodyPr/>
                    <a:lstStyle/>
                    <a:p>
                      <a:pPr algn="ctr" fontAlgn="ctr"/>
                      <a:r>
                        <a:rPr lang="ru-RU" sz="1400" u="none" strike="noStrike" dirty="0" smtClean="0">
                          <a:effectLst/>
                          <a:latin typeface="Times New Roman" panose="02020603050405020304" pitchFamily="18" charset="0"/>
                          <a:cs typeface="Times New Roman" panose="02020603050405020304" pitchFamily="18" charset="0"/>
                        </a:rPr>
                        <a:t>Наименование </a:t>
                      </a:r>
                      <a:r>
                        <a:rPr lang="ru-RU" sz="1400" u="none" strike="noStrike" dirty="0">
                          <a:effectLst/>
                          <a:latin typeface="Times New Roman" panose="02020603050405020304" pitchFamily="18" charset="0"/>
                          <a:cs typeface="Times New Roman" panose="02020603050405020304" pitchFamily="18" charset="0"/>
                        </a:rPr>
                        <a:t>ресурса</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Объем потребления по показаниям общедомового узла учета </a:t>
                      </a:r>
                      <a:endParaRPr lang="ru-RU" sz="1400" u="none" strike="noStrike" dirty="0" smtClean="0">
                        <a:effectLst/>
                        <a:latin typeface="Times New Roman" panose="02020603050405020304" pitchFamily="18" charset="0"/>
                        <a:cs typeface="Times New Roman" panose="02020603050405020304" pitchFamily="18" charset="0"/>
                      </a:endParaRPr>
                    </a:p>
                    <a:p>
                      <a:pPr algn="ctr" fontAlgn="ctr"/>
                      <a:r>
                        <a:rPr lang="ru-RU" sz="1400" u="none" strike="noStrike" dirty="0" smtClean="0">
                          <a:effectLst/>
                          <a:latin typeface="Times New Roman" panose="02020603050405020304" pitchFamily="18" charset="0"/>
                          <a:cs typeface="Times New Roman" panose="02020603050405020304" pitchFamily="18" charset="0"/>
                        </a:rPr>
                        <a:t>(кВт/ч   </a:t>
                      </a:r>
                      <a:r>
                        <a:rPr lang="ru-RU" sz="1400" u="none" strike="noStrike" dirty="0">
                          <a:effectLst/>
                          <a:latin typeface="Times New Roman" panose="02020603050405020304" pitchFamily="18" charset="0"/>
                          <a:cs typeface="Times New Roman" panose="02020603050405020304" pitchFamily="18" charset="0"/>
                        </a:rPr>
                        <a:t>/</a:t>
                      </a:r>
                      <a:r>
                        <a:rPr lang="ru-RU" sz="1400" u="none" strike="noStrike" dirty="0" smtClean="0">
                          <a:effectLst/>
                          <a:latin typeface="Times New Roman" panose="02020603050405020304" pitchFamily="18" charset="0"/>
                          <a:cs typeface="Times New Roman" panose="02020603050405020304" pitchFamily="18" charset="0"/>
                        </a:rPr>
                        <a:t>м3)</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Норматив потребления коммунальной услуги </a:t>
                      </a:r>
                      <a:endParaRPr lang="ru-RU" sz="1400" u="none" strike="noStrike" dirty="0" smtClean="0">
                        <a:effectLst/>
                        <a:latin typeface="Times New Roman" panose="02020603050405020304" pitchFamily="18" charset="0"/>
                        <a:cs typeface="Times New Roman" panose="02020603050405020304" pitchFamily="18" charset="0"/>
                      </a:endParaRPr>
                    </a:p>
                    <a:p>
                      <a:pPr algn="ctr" fontAlgn="ctr"/>
                      <a:r>
                        <a:rPr lang="ru-RU" sz="1400" u="none" strike="noStrike" dirty="0" smtClean="0">
                          <a:effectLst/>
                          <a:latin typeface="Times New Roman" panose="02020603050405020304" pitchFamily="18" charset="0"/>
                          <a:cs typeface="Times New Roman" panose="02020603050405020304" pitchFamily="18" charset="0"/>
                        </a:rPr>
                        <a:t>(кВт/ч  /м3)</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Тариф</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Площадь мест общего </a:t>
                      </a:r>
                      <a:r>
                        <a:rPr lang="ru-RU" sz="1400" u="none" strike="noStrike" dirty="0" smtClean="0">
                          <a:effectLst/>
                          <a:latin typeface="Times New Roman" panose="02020603050405020304" pitchFamily="18" charset="0"/>
                          <a:cs typeface="Times New Roman" panose="02020603050405020304" pitchFamily="18" charset="0"/>
                        </a:rPr>
                        <a:t>пользования</a:t>
                      </a:r>
                    </a:p>
                    <a:p>
                      <a:pPr algn="ctr" fontAlgn="ctr"/>
                      <a:r>
                        <a:rPr lang="ru-RU" sz="1400" u="none" strike="noStrike" dirty="0" smtClean="0">
                          <a:effectLst/>
                          <a:latin typeface="Times New Roman" panose="02020603050405020304" pitchFamily="18" charset="0"/>
                          <a:cs typeface="Times New Roman" panose="02020603050405020304" pitchFamily="18" charset="0"/>
                        </a:rPr>
                        <a:t> (м2)</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Площадь </a:t>
                      </a:r>
                      <a:r>
                        <a:rPr lang="ru-RU" sz="1400" u="none" strike="noStrike" dirty="0" smtClean="0">
                          <a:effectLst/>
                          <a:latin typeface="Times New Roman" panose="02020603050405020304" pitchFamily="18" charset="0"/>
                          <a:cs typeface="Times New Roman" panose="02020603050405020304" pitchFamily="18" charset="0"/>
                        </a:rPr>
                        <a:t>квартиры</a:t>
                      </a:r>
                    </a:p>
                    <a:p>
                      <a:pPr algn="ctr" fontAlgn="ctr"/>
                      <a:r>
                        <a:rPr lang="ru-RU" sz="1400" u="none" strike="noStrike" dirty="0" smtClean="0">
                          <a:effectLst/>
                          <a:latin typeface="Times New Roman" panose="02020603050405020304" pitchFamily="18" charset="0"/>
                          <a:cs typeface="Times New Roman" panose="02020603050405020304" pitchFamily="18" charset="0"/>
                        </a:rPr>
                        <a:t>(м2)</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Общая площадь жилых </a:t>
                      </a:r>
                      <a:r>
                        <a:rPr lang="ru-RU" sz="1400" u="none" strike="noStrike" dirty="0" smtClean="0">
                          <a:effectLst/>
                          <a:latin typeface="Times New Roman" panose="02020603050405020304" pitchFamily="18" charset="0"/>
                          <a:cs typeface="Times New Roman" panose="02020603050405020304" pitchFamily="18" charset="0"/>
                        </a:rPr>
                        <a:t>помещений</a:t>
                      </a:r>
                    </a:p>
                    <a:p>
                      <a:pPr algn="ctr" fontAlgn="ctr"/>
                      <a:r>
                        <a:rPr lang="ru-RU" sz="1400" u="none" strike="noStrike" dirty="0" smtClean="0">
                          <a:effectLst/>
                          <a:latin typeface="Times New Roman" panose="02020603050405020304" pitchFamily="18" charset="0"/>
                          <a:cs typeface="Times New Roman" panose="02020603050405020304" pitchFamily="18" charset="0"/>
                        </a:rPr>
                        <a:t>(м2)</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ОДН по нормативу </a:t>
                      </a:r>
                      <a:endParaRPr lang="ru-RU" sz="1400" u="none" strike="noStrike" dirty="0" smtClean="0">
                        <a:effectLst/>
                        <a:latin typeface="Times New Roman" panose="02020603050405020304" pitchFamily="18" charset="0"/>
                        <a:cs typeface="Times New Roman" panose="02020603050405020304" pitchFamily="18" charset="0"/>
                      </a:endParaRPr>
                    </a:p>
                    <a:p>
                      <a:pPr algn="ctr" fontAlgn="ctr"/>
                      <a:r>
                        <a:rPr lang="ru-RU" sz="1400" u="none" strike="noStrike" dirty="0" smtClean="0">
                          <a:effectLst/>
                          <a:latin typeface="Times New Roman" panose="02020603050405020304" pitchFamily="18" charset="0"/>
                          <a:cs typeface="Times New Roman" panose="02020603050405020304" pitchFamily="18" charset="0"/>
                        </a:rPr>
                        <a:t>(квт </a:t>
                      </a:r>
                      <a:r>
                        <a:rPr lang="ru-RU" sz="1400" u="none" strike="noStrike" dirty="0">
                          <a:effectLst/>
                          <a:latin typeface="Times New Roman" panose="02020603050405020304" pitchFamily="18" charset="0"/>
                          <a:cs typeface="Times New Roman" panose="02020603050405020304" pitchFamily="18" charset="0"/>
                        </a:rPr>
                        <a:t>/ </a:t>
                      </a:r>
                      <a:r>
                        <a:rPr lang="ru-RU" sz="1400" u="none" strike="noStrike" dirty="0" smtClean="0">
                          <a:effectLst/>
                          <a:latin typeface="Times New Roman" panose="02020603050405020304" pitchFamily="18" charset="0"/>
                          <a:cs typeface="Times New Roman" panose="02020603050405020304" pitchFamily="18" charset="0"/>
                        </a:rPr>
                        <a:t>м3)</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ОДН по факту </a:t>
                      </a:r>
                      <a:endParaRPr lang="ru-RU" sz="1400" u="none" strike="noStrike" dirty="0" smtClean="0">
                        <a:effectLst/>
                        <a:latin typeface="Times New Roman" panose="02020603050405020304" pitchFamily="18" charset="0"/>
                        <a:cs typeface="Times New Roman" panose="02020603050405020304" pitchFamily="18" charset="0"/>
                      </a:endParaRPr>
                    </a:p>
                    <a:p>
                      <a:pPr algn="ctr" fontAlgn="ctr"/>
                      <a:r>
                        <a:rPr lang="ru-RU" sz="1400" u="none" strike="noStrike" dirty="0" smtClean="0">
                          <a:effectLst/>
                          <a:latin typeface="Times New Roman" panose="02020603050405020304" pitchFamily="18" charset="0"/>
                          <a:cs typeface="Times New Roman" panose="02020603050405020304" pitchFamily="18" charset="0"/>
                        </a:rPr>
                        <a:t>(квт </a:t>
                      </a:r>
                      <a:r>
                        <a:rPr lang="ru-RU" sz="1400" u="none" strike="noStrike" dirty="0">
                          <a:effectLst/>
                          <a:latin typeface="Times New Roman" panose="02020603050405020304" pitchFamily="18" charset="0"/>
                          <a:cs typeface="Times New Roman" panose="02020603050405020304" pitchFamily="18" charset="0"/>
                        </a:rPr>
                        <a:t>/ </a:t>
                      </a:r>
                      <a:r>
                        <a:rPr lang="ru-RU" sz="1400" u="none" strike="noStrike" dirty="0" smtClean="0">
                          <a:effectLst/>
                          <a:latin typeface="Times New Roman" panose="02020603050405020304" pitchFamily="18" charset="0"/>
                          <a:cs typeface="Times New Roman" panose="02020603050405020304" pitchFamily="18" charset="0"/>
                        </a:rPr>
                        <a:t>м3)</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400" u="none" strike="noStrike" dirty="0" err="1">
                          <a:effectLst/>
                          <a:latin typeface="Times New Roman" panose="02020603050405020304" pitchFamily="18" charset="0"/>
                          <a:cs typeface="Times New Roman" panose="02020603050405020304" pitchFamily="18" charset="0"/>
                        </a:rPr>
                        <a:t>Плата,руб</a:t>
                      </a:r>
                      <a:r>
                        <a:rPr lang="ru-RU" sz="1400" u="none" strike="noStrike" dirty="0">
                          <a:effectLst/>
                          <a:latin typeface="Times New Roman" panose="02020603050405020304" pitchFamily="18" charset="0"/>
                          <a:cs typeface="Times New Roman" panose="02020603050405020304" pitchFamily="18" charset="0"/>
                        </a:rPr>
                        <a:t>.</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482003106"/>
                  </a:ext>
                </a:extLst>
              </a:tr>
              <a:tr h="509304">
                <a:tc>
                  <a:txBody>
                    <a:bodyPr/>
                    <a:lstStyle/>
                    <a:p>
                      <a:pPr algn="ctr" fontAlgn="ctr"/>
                      <a:r>
                        <a:rPr lang="ru-RU" sz="1400" b="0" i="0" u="none" strike="noStrike" dirty="0" smtClean="0">
                          <a:solidFill>
                            <a:srgbClr val="000000"/>
                          </a:solidFill>
                          <a:effectLst/>
                          <a:latin typeface="Times New Roman" panose="02020603050405020304" pitchFamily="18" charset="0"/>
                          <a:cs typeface="Times New Roman" panose="02020603050405020304" pitchFamily="18" charset="0"/>
                        </a:rPr>
                        <a:t>Энергоснабжение</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400" u="none" strike="noStrike">
                          <a:effectLst/>
                          <a:latin typeface="Times New Roman" panose="02020603050405020304" pitchFamily="18" charset="0"/>
                          <a:cs typeface="Times New Roman" panose="02020603050405020304" pitchFamily="18" charset="0"/>
                        </a:rPr>
                        <a:t>31645</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400" u="none" strike="noStrike">
                          <a:effectLst/>
                          <a:latin typeface="Times New Roman" panose="02020603050405020304" pitchFamily="18" charset="0"/>
                          <a:cs typeface="Times New Roman" panose="02020603050405020304" pitchFamily="18" charset="0"/>
                        </a:rPr>
                        <a:t>1</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400" u="none" strike="noStrike">
                          <a:effectLst/>
                          <a:latin typeface="Times New Roman" panose="02020603050405020304" pitchFamily="18" charset="0"/>
                          <a:cs typeface="Times New Roman" panose="02020603050405020304" pitchFamily="18" charset="0"/>
                        </a:rPr>
                        <a:t>1,71</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400" u="none" strike="noStrike">
                          <a:effectLst/>
                          <a:latin typeface="Times New Roman" panose="02020603050405020304" pitchFamily="18" charset="0"/>
                          <a:cs typeface="Times New Roman" panose="02020603050405020304" pitchFamily="18" charset="0"/>
                        </a:rPr>
                        <a:t>564,1</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51,7</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4925,1</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5,9</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57</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97,47</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457392971"/>
                  </a:ext>
                </a:extLst>
              </a:tr>
              <a:tr h="545351">
                <a:tc>
                  <a:txBody>
                    <a:bodyPr/>
                    <a:lstStyle/>
                    <a:p>
                      <a:pPr algn="ctr" fontAlgn="ctr"/>
                      <a:r>
                        <a:rPr lang="ru-RU" sz="1400" u="none" strike="noStrike" dirty="0" smtClean="0">
                          <a:effectLst/>
                          <a:latin typeface="Times New Roman" panose="02020603050405020304" pitchFamily="18" charset="0"/>
                          <a:cs typeface="Times New Roman" panose="02020603050405020304" pitchFamily="18" charset="0"/>
                        </a:rPr>
                        <a:t>Холодное водоснабжение</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400" u="none" strike="noStrike">
                          <a:effectLst/>
                          <a:latin typeface="Times New Roman" panose="02020603050405020304" pitchFamily="18" charset="0"/>
                          <a:cs typeface="Times New Roman" panose="02020603050405020304" pitchFamily="18" charset="0"/>
                        </a:rPr>
                        <a:t>667</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0,027</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400" u="none" strike="noStrike">
                          <a:effectLst/>
                          <a:latin typeface="Times New Roman" panose="02020603050405020304" pitchFamily="18" charset="0"/>
                          <a:cs typeface="Times New Roman" panose="02020603050405020304" pitchFamily="18" charset="0"/>
                        </a:rPr>
                        <a:t>56,7</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400" u="none" strike="noStrike">
                          <a:effectLst/>
                          <a:latin typeface="Times New Roman" panose="02020603050405020304" pitchFamily="18" charset="0"/>
                          <a:cs typeface="Times New Roman" panose="02020603050405020304" pitchFamily="18" charset="0"/>
                        </a:rPr>
                        <a:t>564,1</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400" u="none" strike="noStrike">
                          <a:effectLst/>
                          <a:latin typeface="Times New Roman" panose="02020603050405020304" pitchFamily="18" charset="0"/>
                          <a:cs typeface="Times New Roman" panose="02020603050405020304" pitchFamily="18" charset="0"/>
                        </a:rPr>
                        <a:t>51,7</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400" u="none" strike="noStrike">
                          <a:effectLst/>
                          <a:latin typeface="Times New Roman" panose="02020603050405020304" pitchFamily="18" charset="0"/>
                          <a:cs typeface="Times New Roman" panose="02020603050405020304" pitchFamily="18" charset="0"/>
                        </a:rPr>
                        <a:t>4925,1</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0,16</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3,4</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9,07</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598819478"/>
                  </a:ext>
                </a:extLst>
              </a:tr>
              <a:tr h="335311">
                <a:tc>
                  <a:txBody>
                    <a:bodyPr/>
                    <a:lstStyle/>
                    <a:p>
                      <a:pPr algn="ctr" fontAlgn="ctr"/>
                      <a:r>
                        <a:rPr lang="ru-RU" sz="1400" u="none" strike="noStrike" dirty="0" smtClean="0">
                          <a:effectLst/>
                          <a:latin typeface="Times New Roman" panose="02020603050405020304" pitchFamily="18" charset="0"/>
                          <a:cs typeface="Times New Roman" panose="02020603050405020304" pitchFamily="18" charset="0"/>
                        </a:rPr>
                        <a:t>Горячее водоснабжение</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287</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400" u="none" strike="noStrike">
                          <a:effectLst/>
                          <a:latin typeface="Times New Roman" panose="02020603050405020304" pitchFamily="18" charset="0"/>
                          <a:cs typeface="Times New Roman" panose="02020603050405020304" pitchFamily="18" charset="0"/>
                        </a:rPr>
                        <a:t>0,027</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400" u="none" strike="noStrike">
                          <a:effectLst/>
                          <a:latin typeface="Times New Roman" panose="02020603050405020304" pitchFamily="18" charset="0"/>
                          <a:cs typeface="Times New Roman" panose="02020603050405020304" pitchFamily="18" charset="0"/>
                        </a:rPr>
                        <a:t>210,76</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400" u="none" strike="noStrike">
                          <a:effectLst/>
                          <a:latin typeface="Times New Roman" panose="02020603050405020304" pitchFamily="18" charset="0"/>
                          <a:cs typeface="Times New Roman" panose="02020603050405020304" pitchFamily="18" charset="0"/>
                        </a:rPr>
                        <a:t>564,1</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400" u="none" strike="noStrike">
                          <a:effectLst/>
                          <a:latin typeface="Times New Roman" panose="02020603050405020304" pitchFamily="18" charset="0"/>
                          <a:cs typeface="Times New Roman" panose="02020603050405020304" pitchFamily="18" charset="0"/>
                        </a:rPr>
                        <a:t>51,7</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400" u="none" strike="noStrike">
                          <a:effectLst/>
                          <a:latin typeface="Times New Roman" panose="02020603050405020304" pitchFamily="18" charset="0"/>
                          <a:cs typeface="Times New Roman" panose="02020603050405020304" pitchFamily="18" charset="0"/>
                        </a:rPr>
                        <a:t>4925,1</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400" u="none" strike="noStrike">
                          <a:effectLst/>
                          <a:latin typeface="Times New Roman" panose="02020603050405020304" pitchFamily="18" charset="0"/>
                          <a:cs typeface="Times New Roman" panose="02020603050405020304" pitchFamily="18" charset="0"/>
                        </a:rPr>
                        <a:t>0,16</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0,35</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33,72</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 xmlns:a16="http://schemas.microsoft.com/office/drawing/2014/main" val="3645429259"/>
                  </a:ext>
                </a:extLst>
              </a:tr>
            </a:tbl>
          </a:graphicData>
        </a:graphic>
      </p:graphicFrame>
      <p:pic>
        <p:nvPicPr>
          <p:cNvPr id="9" name="Рисунок 8"/>
          <p:cNvPicPr/>
          <p:nvPr/>
        </p:nvPicPr>
        <p:blipFill>
          <a:blip r:embed="rId2"/>
          <a:srcRect/>
          <a:stretch>
            <a:fillRect/>
          </a:stretch>
        </p:blipFill>
        <p:spPr bwMode="auto">
          <a:xfrm>
            <a:off x="3400329" y="1752046"/>
            <a:ext cx="5029200" cy="594360"/>
          </a:xfrm>
          <a:prstGeom prst="rect">
            <a:avLst/>
          </a:prstGeom>
          <a:noFill/>
          <a:ln w="28575">
            <a:solidFill>
              <a:schemeClr val="accent1">
                <a:lumMod val="75000"/>
              </a:schemeClr>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 xmlns:p14="http://schemas.microsoft.com/office/powerpoint/2010/main" val="790955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445642"/>
            <a:ext cx="12192000" cy="16982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144276" y="71640"/>
            <a:ext cx="8459560" cy="369332"/>
          </a:xfrm>
          <a:prstGeom prst="rect">
            <a:avLst/>
          </a:prstGeom>
        </p:spPr>
        <p:txBody>
          <a:bodyPr wrap="none">
            <a:spAutoFit/>
          </a:bodyPr>
          <a:lstStyle/>
          <a:p>
            <a:r>
              <a:rPr lang="ru-RU" b="1" dirty="0">
                <a:solidFill>
                  <a:schemeClr val="accent1">
                    <a:lumMod val="75000"/>
                  </a:schemeClr>
                </a:solidFill>
                <a:latin typeface="Times New Roman" panose="02020603050405020304" pitchFamily="18" charset="0"/>
                <a:cs typeface="Times New Roman" panose="02020603050405020304" pitchFamily="18" charset="0"/>
              </a:rPr>
              <a:t>Разъяснение о расчёте платы за коммунальные услуги на общедомовые нужды</a:t>
            </a:r>
            <a:endParaRPr lang="ru-RU"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318980" y="1281456"/>
            <a:ext cx="11181358" cy="5078313"/>
          </a:xfrm>
          <a:prstGeom prst="rect">
            <a:avLst/>
          </a:prstGeom>
        </p:spPr>
        <p:txBody>
          <a:bodyPr wrap="square">
            <a:spAutoFit/>
          </a:bodyPr>
          <a:lstStyle/>
          <a:p>
            <a:r>
              <a:rPr lang="ru-RU" b="1" dirty="0">
                <a:solidFill>
                  <a:schemeClr val="accent2">
                    <a:lumMod val="75000"/>
                  </a:schemeClr>
                </a:solidFill>
                <a:latin typeface="Times New Roman" panose="02020603050405020304" pitchFamily="18" charset="0"/>
                <a:cs typeface="Times New Roman" panose="02020603050405020304" pitchFamily="18" charset="0"/>
              </a:rPr>
              <a:t>ОДН</a:t>
            </a:r>
            <a:r>
              <a:rPr lang="ru-RU" dirty="0">
                <a:latin typeface="Times New Roman" panose="02020603050405020304" pitchFamily="18" charset="0"/>
                <a:cs typeface="Times New Roman" panose="02020603050405020304" pitchFamily="18" charset="0"/>
              </a:rPr>
              <a:t> - это разница между показаниями общедомового прибора учета коммунального ресурса и суммой показаний всех индивидуальных приборов учета, установленных в помещениях дома</a:t>
            </a:r>
            <a:r>
              <a:rPr lang="ru-RU" dirty="0" smtClean="0">
                <a:latin typeface="Times New Roman" panose="02020603050405020304" pitchFamily="18" charset="0"/>
                <a:cs typeface="Times New Roman" panose="02020603050405020304" pitchFamily="18" charset="0"/>
              </a:rPr>
              <a:t>. </a:t>
            </a:r>
          </a:p>
          <a:p>
            <a:r>
              <a:rPr lang="ru-RU" dirty="0" smtClean="0">
                <a:latin typeface="Times New Roman" panose="02020603050405020304" pitchFamily="18" charset="0"/>
                <a:cs typeface="Times New Roman" panose="02020603050405020304" pitchFamily="18" charset="0"/>
              </a:rPr>
              <a:t>Итак</a:t>
            </a:r>
            <a:r>
              <a:rPr lang="ru-RU" dirty="0">
                <a:latin typeface="Times New Roman" panose="02020603050405020304" pitchFamily="18" charset="0"/>
                <a:cs typeface="Times New Roman" panose="02020603050405020304" pitchFamily="18" charset="0"/>
              </a:rPr>
              <a:t>, откуда берутся расходы на ОДН вроде бы всем понятно – согласно ФЗ «Об энергосбережении» в большинстве многоквартирных домов установлены общедомовые приборы учета (ОДПУ).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зависимости от степени благоустройства </a:t>
            </a:r>
            <a:r>
              <a:rPr lang="ru-RU" dirty="0" smtClean="0">
                <a:latin typeface="Times New Roman" panose="02020603050405020304" pitchFamily="18" charset="0"/>
                <a:cs typeface="Times New Roman" panose="02020603050405020304" pitchFamily="18" charset="0"/>
              </a:rPr>
              <a:t>дома это:</a:t>
            </a:r>
          </a:p>
          <a:p>
            <a:pPr marL="285750" indent="-285750">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электроэнергия</a:t>
            </a:r>
          </a:p>
          <a:p>
            <a:pPr marL="285750" indent="-285750">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холодное водоснабжение</a:t>
            </a:r>
          </a:p>
          <a:p>
            <a:pPr marL="285750" indent="-285750">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горячее водоснабжение</a:t>
            </a:r>
          </a:p>
          <a:p>
            <a:pPr marL="285750" indent="-285750">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 </a:t>
            </a:r>
            <a:r>
              <a:rPr lang="ru-RU" strike="sngStrike" dirty="0" smtClean="0">
                <a:solidFill>
                  <a:schemeClr val="accent1">
                    <a:lumMod val="75000"/>
                  </a:schemeClr>
                </a:solidFill>
                <a:latin typeface="Times New Roman" panose="02020603050405020304" pitchFamily="18" charset="0"/>
                <a:cs typeface="Times New Roman" panose="02020603050405020304" pitchFamily="18" charset="0"/>
              </a:rPr>
              <a:t>теплоснабжение</a:t>
            </a:r>
            <a:r>
              <a:rPr lang="ru-RU" dirty="0" smtClean="0">
                <a:latin typeface="Times New Roman" panose="02020603050405020304" pitchFamily="18" charset="0"/>
                <a:cs typeface="Times New Roman" panose="02020603050405020304" pitchFamily="18" charset="0"/>
              </a:rPr>
              <a:t>  - </a:t>
            </a:r>
            <a:r>
              <a:rPr lang="ru-RU" dirty="0" smtClean="0">
                <a:solidFill>
                  <a:schemeClr val="accent2">
                    <a:lumMod val="75000"/>
                  </a:schemeClr>
                </a:solidFill>
                <a:latin typeface="Times New Roman" panose="02020603050405020304" pitchFamily="18" charset="0"/>
                <a:cs typeface="Times New Roman" panose="02020603050405020304" pitchFamily="18" charset="0"/>
              </a:rPr>
              <a:t>отменено</a:t>
            </a:r>
            <a:r>
              <a:rPr lang="ru-RU" dirty="0" smtClean="0">
                <a:latin typeface="Times New Roman" panose="02020603050405020304" pitchFamily="18" charset="0"/>
                <a:cs typeface="Times New Roman" panose="02020603050405020304" pitchFamily="18" charset="0"/>
              </a:rPr>
              <a:t> согласно ст. 6 п 44 постановления Правительства Российской Федерации от </a:t>
            </a:r>
            <a:r>
              <a:rPr lang="ru-RU" dirty="0">
                <a:latin typeface="Times New Roman" panose="02020603050405020304" pitchFamily="18" charset="0"/>
                <a:cs typeface="Times New Roman" panose="02020603050405020304" pitchFamily="18" charset="0"/>
              </a:rPr>
              <a:t>6 мая 2011 г. N </a:t>
            </a:r>
            <a:r>
              <a:rPr lang="ru-RU" dirty="0" smtClean="0">
                <a:latin typeface="Times New Roman" panose="02020603050405020304" pitchFamily="18" charset="0"/>
                <a:cs typeface="Times New Roman" panose="02020603050405020304" pitchFamily="18" charset="0"/>
              </a:rPr>
              <a:t>354 «О предоставлении коммунальных услуг собственникам и пользователям помещений в многоквартирных домах и жилых домов»</a:t>
            </a:r>
          </a:p>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По </a:t>
            </a:r>
            <a:r>
              <a:rPr lang="ru-RU" dirty="0">
                <a:latin typeface="Times New Roman" panose="02020603050405020304" pitchFamily="18" charset="0"/>
                <a:cs typeface="Times New Roman" panose="02020603050405020304" pitchFamily="18" charset="0"/>
              </a:rPr>
              <a:t>сути – это те же счетчики, что используются у вас в квартирах, но с той разницей, что установлены они на весь дом. </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зависимости от того, на чьем балансе находится узел учета, показания снимает непосредственно </a:t>
            </a:r>
            <a:r>
              <a:rPr lang="ru-RU" dirty="0" err="1">
                <a:latin typeface="Times New Roman" panose="02020603050405020304" pitchFamily="18" charset="0"/>
                <a:cs typeface="Times New Roman" panose="02020603050405020304" pitchFamily="18" charset="0"/>
              </a:rPr>
              <a:t>ресурсоснабжающая</a:t>
            </a:r>
            <a:r>
              <a:rPr lang="ru-RU" dirty="0">
                <a:latin typeface="Times New Roman" panose="02020603050405020304" pitchFamily="18" charset="0"/>
                <a:cs typeface="Times New Roman" panose="02020603050405020304" pitchFamily="18" charset="0"/>
              </a:rPr>
              <a:t> организация, УК, ТСЖ/ЖСК</a:t>
            </a:r>
            <a:r>
              <a:rPr lang="ru-RU"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Согласно </a:t>
            </a:r>
            <a:r>
              <a:rPr lang="ru-RU" dirty="0">
                <a:latin typeface="Times New Roman" panose="02020603050405020304" pitchFamily="18" charset="0"/>
                <a:cs typeface="Times New Roman" panose="02020603050405020304" pitchFamily="18" charset="0"/>
              </a:rPr>
              <a:t>показаниям этих счетчиков определяется расход коммунального ресурса за прошедший месяц для всего дома</a:t>
            </a:r>
            <a:r>
              <a:rPr lang="ru-RU" dirty="0" smtClean="0">
                <a:latin typeface="Times New Roman" panose="02020603050405020304" pitchFamily="18" charset="0"/>
                <a:cs typeface="Times New Roman" panose="02020603050405020304" pitchFamily="18" charset="0"/>
              </a:rPr>
              <a:t>.</a:t>
            </a:r>
            <a:endParaRPr lang="ru-RU" dirty="0"/>
          </a:p>
        </p:txBody>
      </p:sp>
      <p:sp>
        <p:nvSpPr>
          <p:cNvPr id="17" name="Прямоугольник 16"/>
          <p:cNvSpPr/>
          <p:nvPr/>
        </p:nvSpPr>
        <p:spPr>
          <a:xfrm>
            <a:off x="52752" y="615463"/>
            <a:ext cx="6893171" cy="861774"/>
          </a:xfrm>
          <a:prstGeom prst="rect">
            <a:avLst/>
          </a:prstGeom>
        </p:spPr>
        <p:txBody>
          <a:bodyPr wrap="square">
            <a:spAutoFit/>
          </a:bodyPr>
          <a:lstStyle/>
          <a:p>
            <a:r>
              <a:rPr lang="ru-RU" sz="3200" b="1" dirty="0" smtClean="0">
                <a:solidFill>
                  <a:schemeClr val="accent2">
                    <a:lumMod val="75000"/>
                  </a:schemeClr>
                </a:solidFill>
                <a:latin typeface="Times New Roman" panose="02020603050405020304" pitchFamily="18" charset="0"/>
                <a:cs typeface="Times New Roman" panose="02020603050405020304" pitchFamily="18" charset="0"/>
              </a:rPr>
              <a:t>Общедомовые нужды…</a:t>
            </a:r>
            <a:endParaRPr lang="ru-RU" sz="3200" b="1" dirty="0">
              <a:solidFill>
                <a:schemeClr val="accent2">
                  <a:lumMod val="75000"/>
                </a:schemeClr>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 xmlns:p14="http://schemas.microsoft.com/office/powerpoint/2010/main" val="66997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445642"/>
            <a:ext cx="12192000" cy="16982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144276" y="71640"/>
            <a:ext cx="8459560" cy="369332"/>
          </a:xfrm>
          <a:prstGeom prst="rect">
            <a:avLst/>
          </a:prstGeom>
        </p:spPr>
        <p:txBody>
          <a:bodyPr wrap="none">
            <a:spAutoFit/>
          </a:bodyPr>
          <a:lstStyle/>
          <a:p>
            <a:r>
              <a:rPr lang="ru-RU" b="1" dirty="0">
                <a:solidFill>
                  <a:schemeClr val="accent1">
                    <a:lumMod val="75000"/>
                  </a:schemeClr>
                </a:solidFill>
                <a:latin typeface="Times New Roman" panose="02020603050405020304" pitchFamily="18" charset="0"/>
                <a:cs typeface="Times New Roman" panose="02020603050405020304" pitchFamily="18" charset="0"/>
              </a:rPr>
              <a:t>Разъяснение о расчёте платы за коммунальные услуги на общедомовые нужды</a:t>
            </a:r>
            <a:endParaRPr lang="ru-RU"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4050569" y="1811473"/>
            <a:ext cx="6018573" cy="3046988"/>
          </a:xfrm>
          <a:prstGeom prst="rect">
            <a:avLst/>
          </a:prstGeom>
        </p:spPr>
        <p:txBody>
          <a:bodyPr wrap="square">
            <a:spAutoFit/>
          </a:bodyPr>
          <a:lstStyle/>
          <a:p>
            <a:pPr marL="342900" indent="-342900">
              <a:buFont typeface="+mj-lt"/>
              <a:buAutoNum type="arabicParenR"/>
            </a:pPr>
            <a:r>
              <a:rPr lang="ru-RU" sz="2400" b="1" dirty="0" smtClean="0">
                <a:latin typeface="Times New Roman" panose="02020603050405020304" pitchFamily="18" charset="0"/>
                <a:cs typeface="Times New Roman" panose="02020603050405020304" pitchFamily="18" charset="0"/>
              </a:rPr>
              <a:t>Межэтажные лестничные площади</a:t>
            </a:r>
          </a:p>
          <a:p>
            <a:pPr marL="342900" indent="-342900">
              <a:buFont typeface="+mj-lt"/>
              <a:buAutoNum type="arabicParenR"/>
            </a:pPr>
            <a:r>
              <a:rPr lang="ru-RU" sz="2400" b="1" dirty="0" smtClean="0">
                <a:latin typeface="Times New Roman" panose="02020603050405020304" pitchFamily="18" charset="0"/>
                <a:cs typeface="Times New Roman" panose="02020603050405020304" pitchFamily="18" charset="0"/>
              </a:rPr>
              <a:t>Лестницы</a:t>
            </a:r>
          </a:p>
          <a:p>
            <a:pPr marL="342900" indent="-342900">
              <a:buFont typeface="+mj-lt"/>
              <a:buAutoNum type="arabicParenR"/>
            </a:pPr>
            <a:r>
              <a:rPr lang="ru-RU" sz="2400" b="1" dirty="0" smtClean="0">
                <a:latin typeface="Times New Roman" panose="02020603050405020304" pitchFamily="18" charset="0"/>
                <a:cs typeface="Times New Roman" panose="02020603050405020304" pitchFamily="18" charset="0"/>
              </a:rPr>
              <a:t>Коридоры</a:t>
            </a:r>
          </a:p>
          <a:p>
            <a:pPr marL="342900" indent="-342900">
              <a:buFont typeface="+mj-lt"/>
              <a:buAutoNum type="arabicParenR"/>
            </a:pPr>
            <a:r>
              <a:rPr lang="ru-RU" sz="2400" b="1" dirty="0" smtClean="0">
                <a:latin typeface="Times New Roman" panose="02020603050405020304" pitchFamily="18" charset="0"/>
                <a:cs typeface="Times New Roman" panose="02020603050405020304" pitchFamily="18" charset="0"/>
              </a:rPr>
              <a:t>Тамбуры</a:t>
            </a:r>
          </a:p>
          <a:p>
            <a:pPr marL="342900" indent="-342900">
              <a:buFont typeface="+mj-lt"/>
              <a:buAutoNum type="arabicParenR"/>
            </a:pPr>
            <a:r>
              <a:rPr lang="ru-RU" sz="2400" b="1" dirty="0" smtClean="0">
                <a:latin typeface="Times New Roman" panose="02020603050405020304" pitchFamily="18" charset="0"/>
                <a:cs typeface="Times New Roman" panose="02020603050405020304" pitchFamily="18" charset="0"/>
              </a:rPr>
              <a:t>Холлы</a:t>
            </a:r>
          </a:p>
          <a:p>
            <a:pPr marL="342900" indent="-342900">
              <a:buFont typeface="+mj-lt"/>
              <a:buAutoNum type="arabicParenR"/>
            </a:pPr>
            <a:r>
              <a:rPr lang="ru-RU" sz="2400" b="1" dirty="0" smtClean="0">
                <a:latin typeface="Times New Roman" panose="02020603050405020304" pitchFamily="18" charset="0"/>
                <a:cs typeface="Times New Roman" panose="02020603050405020304" pitchFamily="18" charset="0"/>
              </a:rPr>
              <a:t>Вестибюли</a:t>
            </a:r>
          </a:p>
          <a:p>
            <a:pPr marL="342900" indent="-342900">
              <a:buFont typeface="+mj-lt"/>
              <a:buAutoNum type="arabicParenR"/>
            </a:pPr>
            <a:r>
              <a:rPr lang="ru-RU" sz="2400" b="1" dirty="0" smtClean="0">
                <a:latin typeface="Times New Roman" panose="02020603050405020304" pitchFamily="18" charset="0"/>
                <a:cs typeface="Times New Roman" panose="02020603050405020304" pitchFamily="18" charset="0"/>
              </a:rPr>
              <a:t>Колясочные</a:t>
            </a:r>
          </a:p>
          <a:p>
            <a:pPr marL="342900" indent="-342900">
              <a:buFont typeface="+mj-lt"/>
              <a:buAutoNum type="arabicParenR"/>
            </a:pPr>
            <a:r>
              <a:rPr lang="ru-RU" sz="2400" b="1" dirty="0" smtClean="0">
                <a:latin typeface="Times New Roman" panose="02020603050405020304" pitchFamily="18" charset="0"/>
                <a:cs typeface="Times New Roman" panose="02020603050405020304" pitchFamily="18" charset="0"/>
              </a:rPr>
              <a:t>Помещения охраны (консьерж)</a:t>
            </a:r>
            <a:endParaRPr lang="ru-RU" sz="2400" b="1" dirty="0">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0" y="615463"/>
            <a:ext cx="6154617" cy="861774"/>
          </a:xfrm>
          <a:prstGeom prst="rect">
            <a:avLst/>
          </a:prstGeom>
        </p:spPr>
        <p:txBody>
          <a:bodyPr wrap="square">
            <a:spAutoFit/>
          </a:bodyPr>
          <a:lstStyle/>
          <a:p>
            <a:r>
              <a:rPr lang="ru-RU" sz="3200" b="1" dirty="0" smtClean="0">
                <a:solidFill>
                  <a:schemeClr val="accent2">
                    <a:lumMod val="75000"/>
                  </a:schemeClr>
                </a:solidFill>
                <a:latin typeface="Times New Roman" panose="02020603050405020304" pitchFamily="18" charset="0"/>
                <a:cs typeface="Times New Roman" panose="02020603050405020304" pitchFamily="18" charset="0"/>
              </a:rPr>
              <a:t>Места общего пользования…</a:t>
            </a:r>
            <a:endParaRPr lang="ru-RU" sz="3200" b="1" dirty="0">
              <a:solidFill>
                <a:schemeClr val="accent2">
                  <a:lumMod val="75000"/>
                </a:schemeClr>
              </a:solidFill>
              <a:latin typeface="Times New Roman" panose="02020603050405020304" pitchFamily="18" charset="0"/>
              <a:cs typeface="Times New Roman" panose="02020603050405020304" pitchFamily="18" charset="0"/>
            </a:endParaRPr>
          </a:p>
          <a:p>
            <a:endParaRPr lang="ru-RU" dirty="0"/>
          </a:p>
        </p:txBody>
      </p:sp>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29536" y="3799038"/>
            <a:ext cx="2857143" cy="2857143"/>
          </a:xfrm>
          <a:prstGeom prst="rect">
            <a:avLst/>
          </a:prstGeom>
        </p:spPr>
      </p:pic>
    </p:spTree>
    <p:extLst>
      <p:ext uri="{BB962C8B-B14F-4D97-AF65-F5344CB8AC3E}">
        <p14:creationId xmlns="" xmlns:p14="http://schemas.microsoft.com/office/powerpoint/2010/main" val="307709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445642"/>
            <a:ext cx="12192000" cy="16982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144276" y="71640"/>
            <a:ext cx="8459560" cy="369332"/>
          </a:xfrm>
          <a:prstGeom prst="rect">
            <a:avLst/>
          </a:prstGeom>
        </p:spPr>
        <p:txBody>
          <a:bodyPr wrap="none">
            <a:spAutoFit/>
          </a:bodyPr>
          <a:lstStyle/>
          <a:p>
            <a:r>
              <a:rPr lang="ru-RU" b="1" dirty="0">
                <a:solidFill>
                  <a:schemeClr val="accent1">
                    <a:lumMod val="75000"/>
                  </a:schemeClr>
                </a:solidFill>
                <a:latin typeface="Times New Roman" panose="02020603050405020304" pitchFamily="18" charset="0"/>
                <a:cs typeface="Times New Roman" panose="02020603050405020304" pitchFamily="18" charset="0"/>
              </a:rPr>
              <a:t>Разъяснение о расчёте платы за коммунальные услуги на общедомовые нужды</a:t>
            </a:r>
            <a:endParaRPr lang="ru-RU"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631096" y="1969680"/>
            <a:ext cx="8126042" cy="461665"/>
          </a:xfrm>
          <a:prstGeom prst="rect">
            <a:avLst/>
          </a:prstGeom>
        </p:spPr>
        <p:txBody>
          <a:bodyPr wrap="square">
            <a:spAutoFit/>
          </a:bodyPr>
          <a:lstStyle/>
          <a:p>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Зависимость доли ОДН от площади квартиры.</a:t>
            </a:r>
            <a:endParaRPr lang="ru-RU"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0" y="615463"/>
            <a:ext cx="8757138" cy="1354217"/>
          </a:xfrm>
          <a:prstGeom prst="rect">
            <a:avLst/>
          </a:prstGeom>
        </p:spPr>
        <p:txBody>
          <a:bodyPr wrap="square">
            <a:spAutoFit/>
          </a:bodyPr>
          <a:lstStyle/>
          <a:p>
            <a:r>
              <a:rPr lang="ru-RU" sz="3200" b="1" dirty="0" smtClean="0">
                <a:solidFill>
                  <a:schemeClr val="accent2">
                    <a:lumMod val="75000"/>
                  </a:schemeClr>
                </a:solidFill>
                <a:latin typeface="Times New Roman" panose="02020603050405020304" pitchFamily="18" charset="0"/>
                <a:cs typeface="Times New Roman" panose="02020603050405020304" pitchFamily="18" charset="0"/>
              </a:rPr>
              <a:t>Расчет объема услуг и платы на общедомовые нужды…</a:t>
            </a:r>
            <a:endParaRPr lang="ru-RU" sz="3200" b="1" dirty="0">
              <a:solidFill>
                <a:schemeClr val="accent2">
                  <a:lumMod val="75000"/>
                </a:schemeClr>
              </a:solidFill>
              <a:latin typeface="Times New Roman" panose="02020603050405020304" pitchFamily="18" charset="0"/>
              <a:cs typeface="Times New Roman" panose="02020603050405020304" pitchFamily="18" charset="0"/>
            </a:endParaRPr>
          </a:p>
          <a:p>
            <a:endParaRPr lang="ru-RU" dirty="0"/>
          </a:p>
        </p:txBody>
      </p:sp>
      <p:sp>
        <p:nvSpPr>
          <p:cNvPr id="2" name="TextBox 1"/>
          <p:cNvSpPr txBox="1"/>
          <p:nvPr/>
        </p:nvSpPr>
        <p:spPr>
          <a:xfrm>
            <a:off x="1541584" y="2628900"/>
            <a:ext cx="9108831" cy="2308324"/>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Согласно действующему жилищному законодательству каждый собственник помещений (жилые, нежилые) в многоквартирном доме является и собственником части общедомового имущества.</a:t>
            </a:r>
          </a:p>
          <a:p>
            <a:r>
              <a:rPr lang="ru-RU" dirty="0" smtClean="0">
                <a:latin typeface="Times New Roman" panose="02020603050405020304" pitchFamily="18" charset="0"/>
                <a:cs typeface="Times New Roman" panose="02020603050405020304" pitchFamily="18" charset="0"/>
              </a:rPr>
              <a:t>Чем больше площадь квартиры, тем большей долей общего имущества владеет собственник.</a:t>
            </a:r>
          </a:p>
          <a:p>
            <a:r>
              <a:rPr lang="ru-RU" dirty="0" smtClean="0">
                <a:latin typeface="Times New Roman" panose="02020603050405020304" pitchFamily="18" charset="0"/>
                <a:cs typeface="Times New Roman" panose="02020603050405020304" pitchFamily="18" charset="0"/>
              </a:rPr>
              <a:t>Каждый собственник несёт бремя ответственности за содержание общего имущества дома.</a:t>
            </a:r>
          </a:p>
          <a:p>
            <a:r>
              <a:rPr lang="ru-RU" dirty="0" smtClean="0">
                <a:latin typeface="Times New Roman" panose="02020603050405020304" pitchFamily="18" charset="0"/>
                <a:cs typeface="Times New Roman" panose="02020603050405020304" pitchFamily="18" charset="0"/>
              </a:rPr>
              <a:t>Величина ответственности зависит от его доли, то есть от площади квартиры.</a:t>
            </a:r>
          </a:p>
          <a:p>
            <a:r>
              <a:rPr lang="ru-RU" dirty="0" smtClean="0">
                <a:latin typeface="Times New Roman" panose="02020603050405020304" pitchFamily="18" charset="0"/>
                <a:cs typeface="Times New Roman" panose="02020603050405020304" pitchFamily="18" charset="0"/>
              </a:rPr>
              <a:t>Именно поэтому величина платы за ОДН начисляется, исходя из площади квартиры.</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065543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445642"/>
            <a:ext cx="12192000" cy="16982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144276" y="71640"/>
            <a:ext cx="8459560" cy="369332"/>
          </a:xfrm>
          <a:prstGeom prst="rect">
            <a:avLst/>
          </a:prstGeom>
        </p:spPr>
        <p:txBody>
          <a:bodyPr wrap="none">
            <a:spAutoFit/>
          </a:bodyPr>
          <a:lstStyle/>
          <a:p>
            <a:r>
              <a:rPr lang="ru-RU" b="1" dirty="0">
                <a:solidFill>
                  <a:schemeClr val="accent1">
                    <a:lumMod val="75000"/>
                  </a:schemeClr>
                </a:solidFill>
                <a:latin typeface="Times New Roman" panose="02020603050405020304" pitchFamily="18" charset="0"/>
                <a:cs typeface="Times New Roman" panose="02020603050405020304" pitchFamily="18" charset="0"/>
              </a:rPr>
              <a:t>Разъяснение о расчёте платы за коммунальные услуги на общедомовые нужды</a:t>
            </a:r>
            <a:endParaRPr lang="ru-RU"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0" y="615463"/>
            <a:ext cx="8757138" cy="861774"/>
          </a:xfrm>
          <a:prstGeom prst="rect">
            <a:avLst/>
          </a:prstGeom>
        </p:spPr>
        <p:txBody>
          <a:bodyPr wrap="square">
            <a:spAutoFit/>
          </a:bodyPr>
          <a:lstStyle/>
          <a:p>
            <a:r>
              <a:rPr lang="ru-RU" sz="3200" b="1" dirty="0" smtClean="0">
                <a:solidFill>
                  <a:schemeClr val="accent2">
                    <a:lumMod val="75000"/>
                  </a:schemeClr>
                </a:solidFill>
                <a:latin typeface="Times New Roman" panose="02020603050405020304" pitchFamily="18" charset="0"/>
                <a:cs typeface="Times New Roman" panose="02020603050405020304" pitchFamily="18" charset="0"/>
              </a:rPr>
              <a:t>Величина нормативов в месяц…</a:t>
            </a:r>
            <a:endParaRPr lang="ru-RU" sz="3200" b="1" dirty="0">
              <a:solidFill>
                <a:schemeClr val="accent2">
                  <a:lumMod val="75000"/>
                </a:schemeClr>
              </a:solidFill>
              <a:latin typeface="Times New Roman" panose="02020603050405020304" pitchFamily="18" charset="0"/>
              <a:cs typeface="Times New Roman" panose="02020603050405020304" pitchFamily="18" charset="0"/>
            </a:endParaRPr>
          </a:p>
          <a:p>
            <a:endParaRPr lang="ru-RU" dirty="0"/>
          </a:p>
        </p:txBody>
      </p:sp>
      <p:sp>
        <p:nvSpPr>
          <p:cNvPr id="4" name="TextBox 3"/>
          <p:cNvSpPr txBox="1"/>
          <p:nvPr/>
        </p:nvSpPr>
        <p:spPr>
          <a:xfrm>
            <a:off x="775375" y="1434520"/>
            <a:ext cx="9578841" cy="369332"/>
          </a:xfrm>
          <a:prstGeom prst="rect">
            <a:avLst/>
          </a:prstGeom>
          <a:noFill/>
        </p:spPr>
        <p:txBody>
          <a:bodyPr wrap="none" rtlCol="0">
            <a:spAutoFit/>
          </a:bodyPr>
          <a:lstStyle/>
          <a:p>
            <a:r>
              <a:rPr lang="ru-RU" b="1" dirty="0" smtClean="0">
                <a:latin typeface="Times New Roman" panose="02020603050405020304" pitchFamily="18" charset="0"/>
                <a:cs typeface="Times New Roman" panose="02020603050405020304" pitchFamily="18" charset="0"/>
              </a:rPr>
              <a:t>Электрическая энергия </a:t>
            </a:r>
            <a:r>
              <a:rPr lang="ru-RU" dirty="0" smtClean="0">
                <a:latin typeface="Times New Roman" panose="02020603050405020304" pitchFamily="18" charset="0"/>
                <a:cs typeface="Times New Roman" panose="02020603050405020304" pitchFamily="18" charset="0"/>
              </a:rPr>
              <a:t>– (до 5 этажей) </a:t>
            </a:r>
            <a:r>
              <a:rPr lang="ru-RU" b="1" dirty="0" smtClean="0">
                <a:solidFill>
                  <a:schemeClr val="accent2">
                    <a:lumMod val="75000"/>
                  </a:schemeClr>
                </a:solidFill>
                <a:latin typeface="Times New Roman" panose="02020603050405020304" pitchFamily="18" charset="0"/>
                <a:cs typeface="Times New Roman" panose="02020603050405020304" pitchFamily="18" charset="0"/>
              </a:rPr>
              <a:t>1 </a:t>
            </a:r>
            <a:r>
              <a:rPr lang="ru-RU" b="1" dirty="0" err="1" smtClean="0">
                <a:solidFill>
                  <a:schemeClr val="accent2">
                    <a:lumMod val="75000"/>
                  </a:schemeClr>
                </a:solidFill>
                <a:latin typeface="Times New Roman" panose="02020603050405020304" pitchFamily="18" charset="0"/>
                <a:cs typeface="Times New Roman" panose="02020603050405020304" pitchFamily="18" charset="0"/>
              </a:rPr>
              <a:t>кВт.ч</a:t>
            </a:r>
            <a:r>
              <a:rPr lang="ru-RU" b="1" dirty="0" smtClean="0">
                <a:solidFill>
                  <a:schemeClr val="accent2">
                    <a:lumMod val="75000"/>
                  </a:schemeClr>
                </a:solidFill>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в месяц на 1 </a:t>
            </a:r>
            <a:r>
              <a:rPr lang="ru-RU" dirty="0" err="1" smtClean="0">
                <a:latin typeface="Times New Roman" panose="02020603050405020304" pitchFamily="18" charset="0"/>
                <a:cs typeface="Times New Roman" panose="02020603050405020304" pitchFamily="18" charset="0"/>
              </a:rPr>
              <a:t>кв.м</a:t>
            </a:r>
            <a:r>
              <a:rPr lang="ru-RU" dirty="0" smtClean="0">
                <a:latin typeface="Times New Roman" panose="02020603050405020304" pitchFamily="18" charset="0"/>
                <a:cs typeface="Times New Roman" panose="02020603050405020304" pitchFamily="18" charset="0"/>
              </a:rPr>
              <a:t> общей площади помещений,</a:t>
            </a: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3497639" y="1707425"/>
            <a:ext cx="3930628" cy="369332"/>
          </a:xfrm>
          <a:prstGeom prst="rect">
            <a:avLst/>
          </a:prstGeom>
        </p:spPr>
        <p:txBody>
          <a:bodyPr wrap="none">
            <a:spAutoFit/>
          </a:bodyPr>
          <a:lstStyle/>
          <a:p>
            <a:r>
              <a:rPr lang="ru-RU" dirty="0">
                <a:latin typeface="Times New Roman" panose="02020603050405020304" pitchFamily="18" charset="0"/>
                <a:cs typeface="Times New Roman" panose="02020603050405020304" pitchFamily="18" charset="0"/>
              </a:rPr>
              <a:t>входящих в состав общего имущества</a:t>
            </a:r>
            <a:endParaRPr lang="ru-RU" dirty="0"/>
          </a:p>
        </p:txBody>
      </p:sp>
      <p:sp>
        <p:nvSpPr>
          <p:cNvPr id="10" name="TextBox 9"/>
          <p:cNvSpPr txBox="1"/>
          <p:nvPr/>
        </p:nvSpPr>
        <p:spPr>
          <a:xfrm>
            <a:off x="898468" y="2589247"/>
            <a:ext cx="4895663" cy="1200329"/>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Холодное водоснабжение: </a:t>
            </a:r>
          </a:p>
          <a:p>
            <a:r>
              <a:rPr lang="ru-RU" b="1" dirty="0" smtClean="0">
                <a:solidFill>
                  <a:schemeClr val="accent2">
                    <a:lumMod val="75000"/>
                  </a:schemeClr>
                </a:solidFill>
                <a:latin typeface="Times New Roman" panose="02020603050405020304" pitchFamily="18" charset="0"/>
                <a:cs typeface="Times New Roman" panose="02020603050405020304" pitchFamily="18" charset="0"/>
              </a:rPr>
              <a:t>0,027 м3 </a:t>
            </a:r>
            <a:r>
              <a:rPr lang="ru-RU" dirty="0" smtClean="0">
                <a:latin typeface="Times New Roman" panose="02020603050405020304" pitchFamily="18" charset="0"/>
                <a:cs typeface="Times New Roman" panose="02020603050405020304" pitchFamily="18" charset="0"/>
              </a:rPr>
              <a:t>в месяц на 1 </a:t>
            </a:r>
            <a:r>
              <a:rPr lang="ru-RU" dirty="0" err="1" smtClean="0">
                <a:latin typeface="Times New Roman" panose="02020603050405020304" pitchFamily="18" charset="0"/>
                <a:cs typeface="Times New Roman" panose="02020603050405020304" pitchFamily="18" charset="0"/>
              </a:rPr>
              <a:t>кв.м</a:t>
            </a:r>
            <a:r>
              <a:rPr lang="ru-RU" dirty="0" smtClean="0">
                <a:latin typeface="Times New Roman" panose="02020603050405020304" pitchFamily="18" charset="0"/>
                <a:cs typeface="Times New Roman" panose="02020603050405020304" pitchFamily="18" charset="0"/>
              </a:rPr>
              <a:t> общей площади помещений, входящих </a:t>
            </a:r>
            <a:r>
              <a:rPr lang="ru-RU" dirty="0">
                <a:latin typeface="Times New Roman" panose="02020603050405020304" pitchFamily="18" charset="0"/>
                <a:cs typeface="Times New Roman" panose="02020603050405020304" pitchFamily="18" charset="0"/>
              </a:rPr>
              <a:t>в состав общего </a:t>
            </a:r>
            <a:r>
              <a:rPr lang="ru-RU" dirty="0" smtClean="0">
                <a:latin typeface="Times New Roman" panose="02020603050405020304" pitchFamily="18" charset="0"/>
                <a:cs typeface="Times New Roman" panose="02020603050405020304" pitchFamily="18" charset="0"/>
              </a:rPr>
              <a:t>имущества</a:t>
            </a:r>
            <a:endParaRPr lang="ru-RU" dirty="0"/>
          </a:p>
        </p:txBody>
      </p:sp>
      <p:sp>
        <p:nvSpPr>
          <p:cNvPr id="13" name="TextBox 12"/>
          <p:cNvSpPr txBox="1"/>
          <p:nvPr/>
        </p:nvSpPr>
        <p:spPr>
          <a:xfrm>
            <a:off x="6049108" y="2589811"/>
            <a:ext cx="4835770" cy="1200329"/>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Горячее водоснабжение:</a:t>
            </a:r>
          </a:p>
          <a:p>
            <a:r>
              <a:rPr lang="ru-RU" b="1" dirty="0" smtClean="0">
                <a:solidFill>
                  <a:schemeClr val="accent2">
                    <a:lumMod val="75000"/>
                  </a:schemeClr>
                </a:solidFill>
                <a:latin typeface="Times New Roman" panose="02020603050405020304" pitchFamily="18" charset="0"/>
                <a:cs typeface="Times New Roman" panose="02020603050405020304" pitchFamily="18" charset="0"/>
              </a:rPr>
              <a:t>0,027 м3 </a:t>
            </a:r>
            <a:r>
              <a:rPr lang="ru-RU" dirty="0" smtClean="0">
                <a:latin typeface="Times New Roman" panose="02020603050405020304" pitchFamily="18" charset="0"/>
                <a:cs typeface="Times New Roman" panose="02020603050405020304" pitchFamily="18" charset="0"/>
              </a:rPr>
              <a:t>в месяц на 1 </a:t>
            </a:r>
            <a:r>
              <a:rPr lang="ru-RU" dirty="0" err="1" smtClean="0">
                <a:latin typeface="Times New Roman" panose="02020603050405020304" pitchFamily="18" charset="0"/>
                <a:cs typeface="Times New Roman" panose="02020603050405020304" pitchFamily="18" charset="0"/>
              </a:rPr>
              <a:t>кв.м</a:t>
            </a:r>
            <a:r>
              <a:rPr lang="ru-RU" dirty="0" smtClean="0">
                <a:latin typeface="Times New Roman" panose="02020603050405020304" pitchFamily="18" charset="0"/>
                <a:cs typeface="Times New Roman" panose="02020603050405020304" pitchFamily="18" charset="0"/>
              </a:rPr>
              <a:t> общей площади помещений, </a:t>
            </a:r>
            <a:r>
              <a:rPr lang="ru-RU" dirty="0">
                <a:latin typeface="Times New Roman" panose="02020603050405020304" pitchFamily="18" charset="0"/>
                <a:cs typeface="Times New Roman" panose="02020603050405020304" pitchFamily="18" charset="0"/>
              </a:rPr>
              <a:t>входящих в состав общего </a:t>
            </a:r>
            <a:r>
              <a:rPr lang="ru-RU" dirty="0" smtClean="0">
                <a:latin typeface="Times New Roman" panose="02020603050405020304" pitchFamily="18" charset="0"/>
                <a:cs typeface="Times New Roman" panose="02020603050405020304" pitchFamily="18" charset="0"/>
              </a:rPr>
              <a:t>имущества</a:t>
            </a:r>
            <a:endParaRPr lang="ru-RU" dirty="0"/>
          </a:p>
        </p:txBody>
      </p:sp>
      <p:sp>
        <p:nvSpPr>
          <p:cNvPr id="7" name="Правая фигурная скобка 6"/>
          <p:cNvSpPr/>
          <p:nvPr/>
        </p:nvSpPr>
        <p:spPr>
          <a:xfrm rot="5400000">
            <a:off x="5743228" y="-919954"/>
            <a:ext cx="352992" cy="9930308"/>
          </a:xfrm>
          <a:prstGeom prst="rightBrace">
            <a:avLst>
              <a:gd name="adj1" fmla="val 73449"/>
              <a:gd name="adj2" fmla="val 4973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рямоугольник 7"/>
          <p:cNvSpPr/>
          <p:nvPr/>
        </p:nvSpPr>
        <p:spPr>
          <a:xfrm>
            <a:off x="898468" y="4283241"/>
            <a:ext cx="9986410" cy="646331"/>
          </a:xfrm>
          <a:prstGeom prst="rect">
            <a:avLst/>
          </a:prstGeom>
        </p:spPr>
        <p:txBody>
          <a:bodyPr wrap="square">
            <a:spAutoFit/>
          </a:bodyPr>
          <a:lstStyle/>
          <a:p>
            <a:pPr algn="ctr"/>
            <a:r>
              <a:rPr lang="ru-RU" dirty="0" smtClean="0">
                <a:solidFill>
                  <a:srgbClr val="000000"/>
                </a:solidFill>
                <a:latin typeface="Times New Roman" panose="02020603050405020304" pitchFamily="18" charset="0"/>
              </a:rPr>
              <a:t>Утвержден </a:t>
            </a:r>
            <a:r>
              <a:rPr lang="ru-RU" dirty="0">
                <a:solidFill>
                  <a:srgbClr val="000000"/>
                </a:solidFill>
                <a:latin typeface="Times New Roman" panose="02020603050405020304" pitchFamily="18" charset="0"/>
              </a:rPr>
              <a:t>приказом Департамента жилищно-коммунального комплекса </a:t>
            </a:r>
            <a:endParaRPr lang="ru-RU" dirty="0" smtClean="0">
              <a:solidFill>
                <a:srgbClr val="000000"/>
              </a:solidFill>
              <a:latin typeface="Times New Roman" panose="02020603050405020304" pitchFamily="18" charset="0"/>
            </a:endParaRPr>
          </a:p>
          <a:p>
            <a:pPr algn="ctr"/>
            <a:r>
              <a:rPr lang="ru-RU" dirty="0" smtClean="0">
                <a:solidFill>
                  <a:srgbClr val="000000"/>
                </a:solidFill>
                <a:latin typeface="Times New Roman" panose="02020603050405020304" pitchFamily="18" charset="0"/>
              </a:rPr>
              <a:t>ХМАО-Югра </a:t>
            </a:r>
            <a:r>
              <a:rPr lang="ru-RU" dirty="0">
                <a:solidFill>
                  <a:srgbClr val="000000"/>
                </a:solidFill>
                <a:latin typeface="Times New Roman" panose="02020603050405020304" pitchFamily="18" charset="0"/>
              </a:rPr>
              <a:t>от 11.11.2013 № 22-нп</a:t>
            </a:r>
            <a:endParaRPr lang="ru-RU" dirty="0"/>
          </a:p>
        </p:txBody>
      </p:sp>
      <p:sp>
        <p:nvSpPr>
          <p:cNvPr id="9" name="Прямоугольник 8"/>
          <p:cNvSpPr/>
          <p:nvPr/>
        </p:nvSpPr>
        <p:spPr>
          <a:xfrm>
            <a:off x="1612843" y="5025260"/>
            <a:ext cx="10080926" cy="1477328"/>
          </a:xfrm>
          <a:prstGeom prst="rect">
            <a:avLst/>
          </a:prstGeom>
        </p:spPr>
        <p:txBody>
          <a:bodyPr wrap="square">
            <a:spAutoFit/>
          </a:bodyPr>
          <a:lstStyle/>
          <a:p>
            <a:r>
              <a:rPr lang="ru-RU" dirty="0" smtClean="0">
                <a:latin typeface="Times New Roman" panose="02020603050405020304" pitchFamily="18" charset="0"/>
                <a:cs typeface="Times New Roman" panose="02020603050405020304" pitchFamily="18" charset="0"/>
              </a:rPr>
              <a:t>Согласно </a:t>
            </a:r>
            <a:r>
              <a:rPr lang="ru-RU" dirty="0">
                <a:latin typeface="Times New Roman" panose="02020603050405020304" pitchFamily="18" charset="0"/>
                <a:cs typeface="Times New Roman" panose="02020603050405020304" pitchFamily="18" charset="0"/>
              </a:rPr>
              <a:t>ст. 6 п 44 постановления Правительства Российской Федерации от 6 мая 2011 г. N 354 </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О </a:t>
            </a:r>
            <a:r>
              <a:rPr lang="ru-RU" dirty="0" smtClean="0">
                <a:latin typeface="Times New Roman" panose="02020603050405020304" pitchFamily="18" charset="0"/>
                <a:cs typeface="Times New Roman" panose="02020603050405020304" pitchFamily="18" charset="0"/>
              </a:rPr>
              <a:t>предоставлении </a:t>
            </a:r>
            <a:r>
              <a:rPr lang="ru-RU" dirty="0">
                <a:latin typeface="Times New Roman" panose="02020603050405020304" pitchFamily="18" charset="0"/>
                <a:cs typeface="Times New Roman" panose="02020603050405020304" pitchFamily="18" charset="0"/>
              </a:rPr>
              <a:t>коммунальных услуг собственникам и пользователям </a:t>
            </a:r>
            <a:r>
              <a:rPr lang="ru-RU" dirty="0" smtClean="0">
                <a:latin typeface="Times New Roman" panose="02020603050405020304" pitchFamily="18" charset="0"/>
                <a:cs typeface="Times New Roman" panose="02020603050405020304" pitchFamily="18" charset="0"/>
              </a:rPr>
              <a:t>помещений </a:t>
            </a:r>
            <a:r>
              <a:rPr lang="ru-RU" dirty="0">
                <a:latin typeface="Times New Roman" panose="02020603050405020304" pitchFamily="18" charset="0"/>
                <a:cs typeface="Times New Roman" panose="02020603050405020304" pitchFamily="18" charset="0"/>
              </a:rPr>
              <a:t>в многоквартирных домах и жилых домов</a:t>
            </a:r>
            <a:r>
              <a:rPr lang="ru-RU" dirty="0" smtClean="0">
                <a:latin typeface="Times New Roman" panose="02020603050405020304" pitchFamily="18" charset="0"/>
                <a:cs typeface="Times New Roman" panose="02020603050405020304" pitchFamily="18" charset="0"/>
              </a:rPr>
              <a:t>» расчёт производится </a:t>
            </a:r>
            <a:r>
              <a:rPr lang="ru-RU" dirty="0">
                <a:latin typeface="Times New Roman" panose="02020603050405020304" pitchFamily="18" charset="0"/>
                <a:cs typeface="Times New Roman" panose="02020603050405020304" pitchFamily="18" charset="0"/>
              </a:rPr>
              <a:t>исходя из нормативов потребления коммунальной услуги, предоставленной на общедомовые нужды, </a:t>
            </a:r>
            <a:r>
              <a:rPr lang="ru-RU" dirty="0">
                <a:solidFill>
                  <a:schemeClr val="accent2">
                    <a:lumMod val="75000"/>
                  </a:schemeClr>
                </a:solidFill>
                <a:latin typeface="Times New Roman" panose="02020603050405020304" pitchFamily="18" charset="0"/>
                <a:cs typeface="Times New Roman" panose="02020603050405020304" pitchFamily="18" charset="0"/>
              </a:rPr>
              <a:t>между всеми жилыми и нежилыми помещениями</a:t>
            </a:r>
            <a:r>
              <a:rPr lang="ru-RU" dirty="0">
                <a:latin typeface="Times New Roman" panose="02020603050405020304" pitchFamily="18" charset="0"/>
                <a:cs typeface="Times New Roman" panose="02020603050405020304" pitchFamily="18" charset="0"/>
              </a:rPr>
              <a:t> пропорционально размеру общей площади каждого жилого и нежилого помещения.</a:t>
            </a:r>
          </a:p>
        </p:txBody>
      </p:sp>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36340" y="4221697"/>
            <a:ext cx="1428750" cy="2000250"/>
          </a:xfrm>
          <a:prstGeom prst="rect">
            <a:avLst/>
          </a:prstGeom>
        </p:spPr>
      </p:pic>
    </p:spTree>
    <p:extLst>
      <p:ext uri="{BB962C8B-B14F-4D97-AF65-F5344CB8AC3E}">
        <p14:creationId xmlns="" xmlns:p14="http://schemas.microsoft.com/office/powerpoint/2010/main" val="1991185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445642"/>
            <a:ext cx="12192000" cy="16982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144276" y="71640"/>
            <a:ext cx="8459560" cy="369332"/>
          </a:xfrm>
          <a:prstGeom prst="rect">
            <a:avLst/>
          </a:prstGeom>
        </p:spPr>
        <p:txBody>
          <a:bodyPr wrap="none">
            <a:spAutoFit/>
          </a:bodyPr>
          <a:lstStyle/>
          <a:p>
            <a:r>
              <a:rPr lang="ru-RU" b="1" dirty="0">
                <a:solidFill>
                  <a:schemeClr val="accent1">
                    <a:lumMod val="75000"/>
                  </a:schemeClr>
                </a:solidFill>
                <a:latin typeface="Times New Roman" panose="02020603050405020304" pitchFamily="18" charset="0"/>
                <a:cs typeface="Times New Roman" panose="02020603050405020304" pitchFamily="18" charset="0"/>
              </a:rPr>
              <a:t>Разъяснение о расчёте платы за коммунальные услуги на общедомовые нужды</a:t>
            </a:r>
            <a:endParaRPr lang="ru-RU"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0" y="615463"/>
            <a:ext cx="8757138" cy="861774"/>
          </a:xfrm>
          <a:prstGeom prst="rect">
            <a:avLst/>
          </a:prstGeom>
        </p:spPr>
        <p:txBody>
          <a:bodyPr wrap="square">
            <a:spAutoFit/>
          </a:bodyPr>
          <a:lstStyle/>
          <a:p>
            <a:r>
              <a:rPr lang="ru-RU" sz="3200" b="1" dirty="0" smtClean="0">
                <a:solidFill>
                  <a:schemeClr val="accent2">
                    <a:lumMod val="75000"/>
                  </a:schemeClr>
                </a:solidFill>
                <a:latin typeface="Times New Roman" panose="02020603050405020304" pitchFamily="18" charset="0"/>
                <a:cs typeface="Times New Roman" panose="02020603050405020304" pitchFamily="18" charset="0"/>
              </a:rPr>
              <a:t>Величина тарифов в месяц…</a:t>
            </a:r>
            <a:endParaRPr lang="ru-RU" sz="3200" b="1" dirty="0">
              <a:solidFill>
                <a:schemeClr val="accent2">
                  <a:lumMod val="75000"/>
                </a:schemeClr>
              </a:solidFill>
              <a:latin typeface="Times New Roman" panose="02020603050405020304" pitchFamily="18" charset="0"/>
              <a:cs typeface="Times New Roman" panose="02020603050405020304" pitchFamily="18" charset="0"/>
            </a:endParaRPr>
          </a:p>
          <a:p>
            <a:endParaRPr lang="ru-RU" dirty="0"/>
          </a:p>
        </p:txBody>
      </p:sp>
      <p:graphicFrame>
        <p:nvGraphicFramePr>
          <p:cNvPr id="2" name="Таблица 1"/>
          <p:cNvGraphicFramePr>
            <a:graphicFrameLocks noGrp="1"/>
          </p:cNvGraphicFramePr>
          <p:nvPr>
            <p:extLst>
              <p:ext uri="{D42A27DB-BD31-4B8C-83A1-F6EECF244321}">
                <p14:modId xmlns="" xmlns:p14="http://schemas.microsoft.com/office/powerpoint/2010/main" val="2612352145"/>
              </p:ext>
            </p:extLst>
          </p:nvPr>
        </p:nvGraphicFramePr>
        <p:xfrm>
          <a:off x="334106" y="1248635"/>
          <a:ext cx="9355016" cy="5206539"/>
        </p:xfrm>
        <a:graphic>
          <a:graphicData uri="http://schemas.openxmlformats.org/drawingml/2006/table">
            <a:tbl>
              <a:tblPr>
                <a:tableStyleId>{BC89EF96-8CEA-46FF-86C4-4CE0E7609802}</a:tableStyleId>
              </a:tblPr>
              <a:tblGrid>
                <a:gridCol w="1030702">
                  <a:extLst>
                    <a:ext uri="{9D8B030D-6E8A-4147-A177-3AD203B41FA5}">
                      <a16:colId xmlns="" xmlns:a16="http://schemas.microsoft.com/office/drawing/2014/main" val="2441310710"/>
                    </a:ext>
                  </a:extLst>
                </a:gridCol>
                <a:gridCol w="1764371">
                  <a:extLst>
                    <a:ext uri="{9D8B030D-6E8A-4147-A177-3AD203B41FA5}">
                      <a16:colId xmlns="" xmlns:a16="http://schemas.microsoft.com/office/drawing/2014/main" val="150439677"/>
                    </a:ext>
                  </a:extLst>
                </a:gridCol>
                <a:gridCol w="2021696">
                  <a:extLst>
                    <a:ext uri="{9D8B030D-6E8A-4147-A177-3AD203B41FA5}">
                      <a16:colId xmlns="" xmlns:a16="http://schemas.microsoft.com/office/drawing/2014/main" val="1627303206"/>
                    </a:ext>
                  </a:extLst>
                </a:gridCol>
                <a:gridCol w="1253343">
                  <a:extLst>
                    <a:ext uri="{9D8B030D-6E8A-4147-A177-3AD203B41FA5}">
                      <a16:colId xmlns="" xmlns:a16="http://schemas.microsoft.com/office/drawing/2014/main" val="135879084"/>
                    </a:ext>
                  </a:extLst>
                </a:gridCol>
                <a:gridCol w="3284904">
                  <a:extLst>
                    <a:ext uri="{9D8B030D-6E8A-4147-A177-3AD203B41FA5}">
                      <a16:colId xmlns="" xmlns:a16="http://schemas.microsoft.com/office/drawing/2014/main" val="1746328499"/>
                    </a:ext>
                  </a:extLst>
                </a:gridCol>
              </a:tblGrid>
              <a:tr h="352088">
                <a:tc gridSpan="5">
                  <a:txBody>
                    <a:bodyPr/>
                    <a:lstStyle/>
                    <a:p>
                      <a:pPr algn="ctr"/>
                      <a:r>
                        <a:rPr lang="ru-RU" sz="1400" b="1" dirty="0" err="1" smtClean="0">
                          <a:effectLst/>
                          <a:latin typeface="Times New Roman" panose="02020603050405020304" pitchFamily="18" charset="0"/>
                          <a:cs typeface="Times New Roman" panose="02020603050405020304" pitchFamily="18" charset="0"/>
                        </a:rPr>
                        <a:t>гп.Пойковский</a:t>
                      </a:r>
                      <a:r>
                        <a:rPr lang="ru-RU" sz="1400" b="1" dirty="0" smtClean="0">
                          <a:effectLst/>
                          <a:latin typeface="Times New Roman" panose="02020603050405020304" pitchFamily="18" charset="0"/>
                          <a:cs typeface="Times New Roman" panose="02020603050405020304" pitchFamily="18" charset="0"/>
                        </a:rPr>
                        <a:t> </a:t>
                      </a:r>
                      <a:endParaRPr lang="ru-RU" sz="1400" b="1" dirty="0">
                        <a:latin typeface="Times New Roman" panose="02020603050405020304" pitchFamily="18" charset="0"/>
                        <a:cs typeface="Times New Roman" panose="02020603050405020304" pitchFamily="18" charset="0"/>
                      </a:endParaRPr>
                    </a:p>
                  </a:txBody>
                  <a:tcPr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sz="1400">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1108046718"/>
                  </a:ext>
                </a:extLst>
              </a:tr>
              <a:tr h="503231">
                <a:tc>
                  <a:txBody>
                    <a:bodyPr/>
                    <a:lstStyle/>
                    <a:p>
                      <a:pPr algn="ctr"/>
                      <a:r>
                        <a:rPr lang="ru-RU" sz="1400" b="0" dirty="0" smtClean="0">
                          <a:latin typeface="Times New Roman" panose="02020603050405020304" pitchFamily="18" charset="0"/>
                          <a:cs typeface="Times New Roman" panose="02020603050405020304" pitchFamily="18" charset="0"/>
                        </a:rPr>
                        <a:t>Организация </a:t>
                      </a:r>
                      <a:endParaRPr lang="ru-RU" sz="1400" b="0" dirty="0">
                        <a:latin typeface="Times New Roman" panose="02020603050405020304" pitchFamily="18" charset="0"/>
                        <a:cs typeface="Times New Roman" panose="02020603050405020304" pitchFamily="18" charset="0"/>
                      </a:endParaRPr>
                    </a:p>
                  </a:txBody>
                  <a:tcPr anchor="ctr"/>
                </a:tc>
                <a:tc gridSpan="2">
                  <a:txBody>
                    <a:bodyPr/>
                    <a:lstStyle/>
                    <a:p>
                      <a:pPr algn="ctr"/>
                      <a:r>
                        <a:rPr lang="ru-RU" sz="1400" dirty="0" smtClean="0">
                          <a:latin typeface="Times New Roman" panose="02020603050405020304" pitchFamily="18" charset="0"/>
                          <a:cs typeface="Times New Roman" panose="02020603050405020304" pitchFamily="18" charset="0"/>
                        </a:rPr>
                        <a:t>Коммунальные услуги</a:t>
                      </a:r>
                      <a:endParaRPr lang="ru-RU" sz="1400" dirty="0">
                        <a:latin typeface="Times New Roman" panose="02020603050405020304" pitchFamily="18" charset="0"/>
                        <a:cs typeface="Times New Roman" panose="02020603050405020304" pitchFamily="18" charset="0"/>
                      </a:endParaRPr>
                    </a:p>
                  </a:txBody>
                  <a:tcPr anchor="ctr"/>
                </a:tc>
                <a:tc hMerge="1">
                  <a:txBody>
                    <a:bodyPr/>
                    <a:lstStyle/>
                    <a:p>
                      <a:endParaRPr lang="ru-RU"/>
                    </a:p>
                  </a:txBody>
                  <a:tcPr/>
                </a:tc>
                <a:tc>
                  <a:txBody>
                    <a:bodyPr/>
                    <a:lstStyle/>
                    <a:p>
                      <a:pPr algn="ctr"/>
                      <a:r>
                        <a:rPr lang="ru-RU" sz="1400" dirty="0" smtClean="0">
                          <a:effectLst/>
                          <a:latin typeface="Times New Roman" panose="02020603050405020304" pitchFamily="18" charset="0"/>
                          <a:cs typeface="Times New Roman" panose="02020603050405020304" pitchFamily="18" charset="0"/>
                        </a:rPr>
                        <a:t>Тариф</a:t>
                      </a:r>
                      <a:r>
                        <a:rPr lang="ru-RU" sz="1400" baseline="0" dirty="0" smtClean="0">
                          <a:effectLst/>
                          <a:latin typeface="Times New Roman" panose="02020603050405020304" pitchFamily="18" charset="0"/>
                          <a:cs typeface="Times New Roman" panose="02020603050405020304" pitchFamily="18" charset="0"/>
                        </a:rPr>
                        <a:t>  с 01.01.2016</a:t>
                      </a:r>
                      <a:endParaRPr lang="ru-RU" sz="1400" dirty="0">
                        <a:effectLst/>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latin typeface="Times New Roman" panose="02020603050405020304" pitchFamily="18" charset="0"/>
                          <a:cs typeface="Times New Roman" panose="02020603050405020304" pitchFamily="18" charset="0"/>
                        </a:rPr>
                        <a:t>Нормативный акт</a:t>
                      </a:r>
                      <a:endParaRPr lang="ru-RU"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10001"/>
                  </a:ext>
                </a:extLst>
              </a:tr>
              <a:tr h="606732">
                <a:tc>
                  <a:txBody>
                    <a:bodyPr/>
                    <a:lstStyle/>
                    <a:p>
                      <a:r>
                        <a:rPr lang="ru-RU" sz="1000" b="1" dirty="0">
                          <a:effectLst/>
                          <a:latin typeface="Times New Roman" panose="02020603050405020304" pitchFamily="18" charset="0"/>
                          <a:cs typeface="Times New Roman" panose="02020603050405020304" pitchFamily="18" charset="0"/>
                        </a:rPr>
                        <a:t>ПМУП "УТВС"</a:t>
                      </a:r>
                      <a:endParaRPr lang="ru-RU" b="1" dirty="0">
                        <a:latin typeface="Times New Roman" panose="02020603050405020304" pitchFamily="18" charset="0"/>
                        <a:cs typeface="Times New Roman" panose="02020603050405020304" pitchFamily="18" charset="0"/>
                      </a:endParaRPr>
                    </a:p>
                  </a:txBody>
                  <a:tcPr anchor="ctr"/>
                </a:tc>
                <a:tc gridSpan="2">
                  <a:txBody>
                    <a:bodyPr/>
                    <a:lstStyle/>
                    <a:p>
                      <a:r>
                        <a:rPr lang="ru-RU" sz="1400" dirty="0">
                          <a:effectLst/>
                          <a:latin typeface="Times New Roman" panose="02020603050405020304" pitchFamily="18" charset="0"/>
                          <a:cs typeface="Times New Roman" panose="02020603050405020304" pitchFamily="18" charset="0"/>
                        </a:rPr>
                        <a:t>Тепловая энергия</a:t>
                      </a:r>
                      <a:endParaRPr lang="ru-RU" sz="1400" dirty="0">
                        <a:latin typeface="Times New Roman" panose="02020603050405020304" pitchFamily="18" charset="0"/>
                        <a:cs typeface="Times New Roman" panose="02020603050405020304" pitchFamily="18" charset="0"/>
                      </a:endParaRPr>
                    </a:p>
                  </a:txBody>
                  <a:tcPr anchor="ctr"/>
                </a:tc>
                <a:tc hMerge="1">
                  <a:txBody>
                    <a:bodyPr/>
                    <a:lstStyle/>
                    <a:p>
                      <a:endParaRPr lang="ru-RU"/>
                    </a:p>
                  </a:txBody>
                  <a:tcPr/>
                </a:tc>
                <a:tc>
                  <a:txBody>
                    <a:bodyPr/>
                    <a:lstStyle/>
                    <a:p>
                      <a:pPr algn="ctr"/>
                      <a:r>
                        <a:rPr lang="ru-RU" sz="1400" dirty="0" smtClean="0">
                          <a:effectLst/>
                          <a:latin typeface="Times New Roman" panose="02020603050405020304" pitchFamily="18" charset="0"/>
                          <a:cs typeface="Times New Roman" panose="02020603050405020304" pitchFamily="18" charset="0"/>
                        </a:rPr>
                        <a:t>2445,5</a:t>
                      </a:r>
                      <a:endParaRPr lang="ru-RU" sz="1400" dirty="0">
                        <a:effectLst/>
                        <a:latin typeface="Times New Roman" panose="02020603050405020304" pitchFamily="18" charset="0"/>
                        <a:cs typeface="Times New Roman" panose="02020603050405020304" pitchFamily="18" charset="0"/>
                      </a:endParaRPr>
                    </a:p>
                  </a:txBody>
                  <a:tcPr anchor="ctr"/>
                </a:tc>
                <a:tc>
                  <a:txBody>
                    <a:bodyPr/>
                    <a:lstStyle/>
                    <a:p>
                      <a:r>
                        <a:rPr lang="ru-RU" sz="1400" dirty="0">
                          <a:effectLst/>
                          <a:latin typeface="Times New Roman" panose="02020603050405020304" pitchFamily="18" charset="0"/>
                          <a:cs typeface="Times New Roman" panose="02020603050405020304" pitchFamily="18" charset="0"/>
                        </a:rPr>
                        <a:t>Приказ РСТ </a:t>
                      </a:r>
                      <a:r>
                        <a:rPr lang="ru-RU" sz="1400" dirty="0" err="1">
                          <a:effectLst/>
                          <a:latin typeface="Times New Roman" panose="02020603050405020304" pitchFamily="18" charset="0"/>
                          <a:cs typeface="Times New Roman" panose="02020603050405020304" pitchFamily="18" charset="0"/>
                        </a:rPr>
                        <a:t>ХМАО-Югры</a:t>
                      </a:r>
                      <a:r>
                        <a:rPr lang="ru-RU" sz="1400" dirty="0">
                          <a:effectLst/>
                          <a:latin typeface="Times New Roman" panose="02020603050405020304" pitchFamily="18" charset="0"/>
                          <a:cs typeface="Times New Roman" panose="02020603050405020304" pitchFamily="18" charset="0"/>
                        </a:rPr>
                        <a:t> от 17.11.2015г. № </a:t>
                      </a:r>
                      <a:r>
                        <a:rPr lang="ru-RU" sz="1400" dirty="0" smtClean="0">
                          <a:effectLst/>
                          <a:latin typeface="Times New Roman" panose="02020603050405020304" pitchFamily="18" charset="0"/>
                          <a:cs typeface="Times New Roman" panose="02020603050405020304" pitchFamily="18" charset="0"/>
                        </a:rPr>
                        <a:t>156-нп</a:t>
                      </a:r>
                      <a:endParaRPr lang="ru-RU"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3397673773"/>
                  </a:ext>
                </a:extLst>
              </a:tr>
              <a:tr h="474785">
                <a:tc>
                  <a:txBody>
                    <a:bodyPr/>
                    <a:lstStyle/>
                    <a:p>
                      <a:r>
                        <a:rPr lang="ru-RU" sz="1000" b="1" dirty="0">
                          <a:effectLst/>
                          <a:latin typeface="Times New Roman" panose="02020603050405020304" pitchFamily="18" charset="0"/>
                          <a:cs typeface="Times New Roman" panose="02020603050405020304" pitchFamily="18" charset="0"/>
                        </a:rPr>
                        <a:t>ПМУП "УТВС"</a:t>
                      </a:r>
                      <a:endParaRPr lang="ru-RU" b="1" dirty="0">
                        <a:latin typeface="Times New Roman" panose="02020603050405020304" pitchFamily="18" charset="0"/>
                        <a:cs typeface="Times New Roman" panose="02020603050405020304" pitchFamily="18" charset="0"/>
                      </a:endParaRPr>
                    </a:p>
                  </a:txBody>
                  <a:tcPr anchor="ctr"/>
                </a:tc>
                <a:tc gridSpan="2">
                  <a:txBody>
                    <a:bodyPr/>
                    <a:lstStyle/>
                    <a:p>
                      <a:r>
                        <a:rPr lang="ru-RU" sz="1400" dirty="0">
                          <a:effectLst/>
                          <a:latin typeface="Times New Roman" panose="02020603050405020304" pitchFamily="18" charset="0"/>
                          <a:cs typeface="Times New Roman" panose="02020603050405020304" pitchFamily="18" charset="0"/>
                        </a:rPr>
                        <a:t>Холодное водоснабжение (руб./м3)</a:t>
                      </a:r>
                      <a:endParaRPr lang="ru-RU" sz="1400" dirty="0">
                        <a:latin typeface="Times New Roman" panose="02020603050405020304" pitchFamily="18" charset="0"/>
                        <a:cs typeface="Times New Roman" panose="02020603050405020304" pitchFamily="18" charset="0"/>
                      </a:endParaRPr>
                    </a:p>
                  </a:txBody>
                  <a:tcPr anchor="ctr"/>
                </a:tc>
                <a:tc hMerge="1">
                  <a:txBody>
                    <a:bodyPr/>
                    <a:lstStyle/>
                    <a:p>
                      <a:endParaRPr lang="ru-RU"/>
                    </a:p>
                  </a:txBody>
                  <a:tcPr/>
                </a:tc>
                <a:tc>
                  <a:txBody>
                    <a:bodyPr/>
                    <a:lstStyle/>
                    <a:p>
                      <a:pPr algn="ctr"/>
                      <a:r>
                        <a:rPr lang="ru-RU" sz="1400" dirty="0" smtClean="0">
                          <a:effectLst/>
                          <a:latin typeface="Times New Roman" panose="02020603050405020304" pitchFamily="18" charset="0"/>
                          <a:cs typeface="Times New Roman" panose="02020603050405020304" pitchFamily="18" charset="0"/>
                        </a:rPr>
                        <a:t>56,7</a:t>
                      </a:r>
                      <a:endParaRPr lang="ru-RU" sz="1400" dirty="0">
                        <a:effectLst/>
                        <a:latin typeface="Times New Roman" panose="02020603050405020304" pitchFamily="18" charset="0"/>
                        <a:cs typeface="Times New Roman" panose="02020603050405020304" pitchFamily="18" charset="0"/>
                      </a:endParaRPr>
                    </a:p>
                  </a:txBody>
                  <a:tcPr anchor="ctr"/>
                </a:tc>
                <a:tc>
                  <a:txBody>
                    <a:bodyPr/>
                    <a:lstStyle/>
                    <a:p>
                      <a:r>
                        <a:rPr lang="ru-RU" sz="1400" dirty="0">
                          <a:effectLst/>
                          <a:latin typeface="Times New Roman" panose="02020603050405020304" pitchFamily="18" charset="0"/>
                          <a:cs typeface="Times New Roman" panose="02020603050405020304" pitchFamily="18" charset="0"/>
                        </a:rPr>
                        <a:t>Приказ РСТ </a:t>
                      </a:r>
                      <a:r>
                        <a:rPr lang="ru-RU" sz="1400" dirty="0" err="1">
                          <a:effectLst/>
                          <a:latin typeface="Times New Roman" panose="02020603050405020304" pitchFamily="18" charset="0"/>
                          <a:cs typeface="Times New Roman" panose="02020603050405020304" pitchFamily="18" charset="0"/>
                        </a:rPr>
                        <a:t>ХМАО-Югры</a:t>
                      </a:r>
                      <a:r>
                        <a:rPr lang="ru-RU" sz="1400" dirty="0">
                          <a:effectLst/>
                          <a:latin typeface="Times New Roman" panose="02020603050405020304" pitchFamily="18" charset="0"/>
                          <a:cs typeface="Times New Roman" panose="02020603050405020304" pitchFamily="18" charset="0"/>
                        </a:rPr>
                        <a:t> от 12.11.2015г. № 149-нп</a:t>
                      </a:r>
                      <a:endParaRPr lang="ru-RU"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473288552"/>
                  </a:ext>
                </a:extLst>
              </a:tr>
              <a:tr h="598549">
                <a:tc rowSpan="2">
                  <a:txBody>
                    <a:bodyPr/>
                    <a:lstStyle/>
                    <a:p>
                      <a:r>
                        <a:rPr lang="ru-RU" sz="1000" b="1" dirty="0">
                          <a:effectLst/>
                          <a:latin typeface="Times New Roman" panose="02020603050405020304" pitchFamily="18" charset="0"/>
                          <a:cs typeface="Times New Roman" panose="02020603050405020304" pitchFamily="18" charset="0"/>
                        </a:rPr>
                        <a:t>ПМУП "УТВС"</a:t>
                      </a:r>
                      <a:endParaRPr lang="ru-RU" b="1" dirty="0">
                        <a:latin typeface="Times New Roman" panose="02020603050405020304" pitchFamily="18" charset="0"/>
                        <a:cs typeface="Times New Roman" panose="02020603050405020304" pitchFamily="18" charset="0"/>
                      </a:endParaRPr>
                    </a:p>
                  </a:txBody>
                  <a:tcPr anchor="ctr"/>
                </a:tc>
                <a:tc rowSpan="2">
                  <a:txBody>
                    <a:bodyPr/>
                    <a:lstStyle/>
                    <a:p>
                      <a:r>
                        <a:rPr lang="ru-RU" sz="1400">
                          <a:effectLst/>
                          <a:latin typeface="Times New Roman" panose="02020603050405020304" pitchFamily="18" charset="0"/>
                          <a:cs typeface="Times New Roman" panose="02020603050405020304" pitchFamily="18" charset="0"/>
                        </a:rPr>
                        <a:t>Горячая вода в открытой системе г.в.</a:t>
                      </a:r>
                      <a:endParaRPr lang="ru-RU" sz="1400">
                        <a:latin typeface="Times New Roman" panose="02020603050405020304" pitchFamily="18" charset="0"/>
                        <a:cs typeface="Times New Roman" panose="02020603050405020304" pitchFamily="18" charset="0"/>
                      </a:endParaRPr>
                    </a:p>
                  </a:txBody>
                  <a:tcPr anchor="ctr"/>
                </a:tc>
                <a:tc>
                  <a:txBody>
                    <a:bodyPr/>
                    <a:lstStyle/>
                    <a:p>
                      <a:r>
                        <a:rPr lang="ru-RU" sz="1400" dirty="0">
                          <a:effectLst/>
                          <a:latin typeface="Times New Roman" panose="02020603050405020304" pitchFamily="18" charset="0"/>
                          <a:cs typeface="Times New Roman" panose="02020603050405020304" pitchFamily="18" charset="0"/>
                        </a:rPr>
                        <a:t>компонент на теплоноситель (руб./м3)</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effectLst/>
                          <a:latin typeface="Times New Roman" panose="02020603050405020304" pitchFamily="18" charset="0"/>
                          <a:cs typeface="Times New Roman" panose="02020603050405020304" pitchFamily="18" charset="0"/>
                        </a:rPr>
                        <a:t>56,7</a:t>
                      </a:r>
                      <a:endParaRPr lang="ru-RU" sz="1400" dirty="0">
                        <a:effectLst/>
                        <a:latin typeface="Times New Roman" panose="02020603050405020304" pitchFamily="18" charset="0"/>
                        <a:cs typeface="Times New Roman" panose="02020603050405020304" pitchFamily="18" charset="0"/>
                      </a:endParaRPr>
                    </a:p>
                  </a:txBody>
                  <a:tcPr anchor="ctr"/>
                </a:tc>
                <a:tc>
                  <a:txBody>
                    <a:bodyPr/>
                    <a:lstStyle/>
                    <a:p>
                      <a:r>
                        <a:rPr lang="ru-RU" sz="1400" dirty="0">
                          <a:effectLst/>
                          <a:latin typeface="Times New Roman" panose="02020603050405020304" pitchFamily="18" charset="0"/>
                          <a:cs typeface="Times New Roman" panose="02020603050405020304" pitchFamily="18" charset="0"/>
                        </a:rPr>
                        <a:t>Приказ РСТ </a:t>
                      </a:r>
                      <a:r>
                        <a:rPr lang="ru-RU" sz="1400" dirty="0" err="1">
                          <a:effectLst/>
                          <a:latin typeface="Times New Roman" panose="02020603050405020304" pitchFamily="18" charset="0"/>
                          <a:cs typeface="Times New Roman" panose="02020603050405020304" pitchFamily="18" charset="0"/>
                        </a:rPr>
                        <a:t>ХМАО-Югры</a:t>
                      </a:r>
                      <a:r>
                        <a:rPr lang="ru-RU" sz="1400" dirty="0">
                          <a:effectLst/>
                          <a:latin typeface="Times New Roman" panose="02020603050405020304" pitchFamily="18" charset="0"/>
                          <a:cs typeface="Times New Roman" panose="02020603050405020304" pitchFamily="18" charset="0"/>
                        </a:rPr>
                        <a:t> от 08.12.2015г. № 191-нп</a:t>
                      </a:r>
                      <a:endParaRPr lang="ru-RU"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526446223"/>
                  </a:ext>
                </a:extLst>
              </a:tr>
              <a:tr h="598549">
                <a:tc vMerge="1">
                  <a:txBody>
                    <a:bodyPr/>
                    <a:lstStyle/>
                    <a:p>
                      <a:endParaRPr lang="ru-RU"/>
                    </a:p>
                  </a:txBody>
                  <a:tcPr/>
                </a:tc>
                <a:tc vMerge="1">
                  <a:txBody>
                    <a:bodyPr/>
                    <a:lstStyle/>
                    <a:p>
                      <a:endParaRPr lang="ru-RU"/>
                    </a:p>
                  </a:txBody>
                  <a:tcPr/>
                </a:tc>
                <a:tc>
                  <a:txBody>
                    <a:bodyPr/>
                    <a:lstStyle/>
                    <a:p>
                      <a:r>
                        <a:rPr lang="ru-RU" sz="1400" dirty="0">
                          <a:effectLst/>
                          <a:latin typeface="Times New Roman" panose="02020603050405020304" pitchFamily="18" charset="0"/>
                          <a:cs typeface="Times New Roman" panose="02020603050405020304" pitchFamily="18" charset="0"/>
                        </a:rPr>
                        <a:t>компонент на тепловую энергию (руб./Гкал)</a:t>
                      </a:r>
                      <a:endParaRPr lang="ru-RU" sz="1400" dirty="0">
                        <a:latin typeface="Times New Roman" panose="02020603050405020304" pitchFamily="18" charset="0"/>
                        <a:cs typeface="Times New Roman" panose="02020603050405020304" pitchFamily="18" charset="0"/>
                      </a:endParaRPr>
                    </a:p>
                  </a:txBody>
                  <a:tcPr anchor="ctr"/>
                </a:tc>
                <a:tc>
                  <a:txBody>
                    <a:bodyPr/>
                    <a:lstStyle/>
                    <a:p>
                      <a:pPr algn="ctr"/>
                      <a:r>
                        <a:rPr lang="ru-RU" sz="1400" dirty="0" smtClean="0">
                          <a:effectLst/>
                          <a:latin typeface="Times New Roman" panose="02020603050405020304" pitchFamily="18" charset="0"/>
                          <a:cs typeface="Times New Roman" panose="02020603050405020304" pitchFamily="18" charset="0"/>
                        </a:rPr>
                        <a:t>2445,5</a:t>
                      </a:r>
                      <a:endParaRPr lang="ru-RU" sz="1400" dirty="0">
                        <a:effectLst/>
                        <a:latin typeface="Times New Roman" panose="02020603050405020304" pitchFamily="18" charset="0"/>
                        <a:cs typeface="Times New Roman" panose="02020603050405020304" pitchFamily="18" charset="0"/>
                      </a:endParaRPr>
                    </a:p>
                  </a:txBody>
                  <a:tcPr anchor="ctr"/>
                </a:tc>
                <a:tc>
                  <a:txBody>
                    <a:bodyPr/>
                    <a:lstStyle/>
                    <a:p>
                      <a:r>
                        <a:rPr lang="ru-RU" sz="1400" dirty="0">
                          <a:latin typeface="Times New Roman" panose="02020603050405020304" pitchFamily="18" charset="0"/>
                          <a:cs typeface="Times New Roman" panose="02020603050405020304" pitchFamily="18" charset="0"/>
                        </a:rPr>
                        <a:t> </a:t>
                      </a:r>
                    </a:p>
                  </a:txBody>
                  <a:tcPr anchor="ctr"/>
                </a:tc>
                <a:extLst>
                  <a:ext uri="{0D108BD9-81ED-4DB2-BD59-A6C34878D82A}">
                    <a16:rowId xmlns="" xmlns:a16="http://schemas.microsoft.com/office/drawing/2014/main" val="861167420"/>
                  </a:ext>
                </a:extLst>
              </a:tr>
              <a:tr h="436685">
                <a:tc>
                  <a:txBody>
                    <a:bodyPr/>
                    <a:lstStyle/>
                    <a:p>
                      <a:r>
                        <a:rPr lang="ru-RU" sz="1000" b="1" dirty="0">
                          <a:effectLst/>
                          <a:latin typeface="Times New Roman" panose="02020603050405020304" pitchFamily="18" charset="0"/>
                          <a:cs typeface="Times New Roman" panose="02020603050405020304" pitchFamily="18" charset="0"/>
                        </a:rPr>
                        <a:t>ПМУП "УТВС"</a:t>
                      </a:r>
                      <a:endParaRPr lang="ru-RU" b="1" dirty="0">
                        <a:latin typeface="Times New Roman" panose="02020603050405020304" pitchFamily="18" charset="0"/>
                        <a:cs typeface="Times New Roman" panose="02020603050405020304" pitchFamily="18" charset="0"/>
                      </a:endParaRPr>
                    </a:p>
                  </a:txBody>
                  <a:tcPr anchor="ct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effectLst/>
                          <a:latin typeface="Times New Roman" panose="02020603050405020304" pitchFamily="18" charset="0"/>
                          <a:cs typeface="Times New Roman" panose="02020603050405020304" pitchFamily="18" charset="0"/>
                        </a:rPr>
                        <a:t>Горячее водоснабжение (руб./м3)</a:t>
                      </a:r>
                      <a:endParaRPr lang="ru-RU" sz="1400" dirty="0" smtClean="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txBody>
                  <a:tcPr anchor="ctr"/>
                </a:tc>
                <a:tc hMerge="1">
                  <a:txBody>
                    <a:bodyPr/>
                    <a:lstStyle/>
                    <a:p>
                      <a:endParaRPr lang="ru-RU"/>
                    </a:p>
                  </a:txBody>
                  <a:tcPr/>
                </a:tc>
                <a:tc>
                  <a:txBody>
                    <a:bodyPr/>
                    <a:lstStyle/>
                    <a:p>
                      <a:pPr algn="ctr"/>
                      <a:r>
                        <a:rPr lang="ru-RU" sz="1400" dirty="0" smtClean="0">
                          <a:effectLst/>
                          <a:latin typeface="Times New Roman" panose="02020603050405020304" pitchFamily="18" charset="0"/>
                          <a:cs typeface="Times New Roman" panose="02020603050405020304" pitchFamily="18" charset="0"/>
                        </a:rPr>
                        <a:t>210,76</a:t>
                      </a:r>
                      <a:endParaRPr lang="ru-RU" sz="1400" dirty="0">
                        <a:effectLst/>
                        <a:latin typeface="Times New Roman" panose="02020603050405020304" pitchFamily="18" charset="0"/>
                        <a:cs typeface="Times New Roman" panose="02020603050405020304" pitchFamily="18" charset="0"/>
                      </a:endParaRPr>
                    </a:p>
                  </a:txBody>
                  <a:tcPr anchor="ctr"/>
                </a:tc>
                <a:tc>
                  <a:txBody>
                    <a:bodyPr/>
                    <a:lstStyle/>
                    <a:p>
                      <a:r>
                        <a:rPr lang="ru-RU" sz="1400" dirty="0">
                          <a:effectLst/>
                          <a:latin typeface="Times New Roman" panose="02020603050405020304" pitchFamily="18" charset="0"/>
                          <a:cs typeface="Times New Roman" panose="02020603050405020304" pitchFamily="18" charset="0"/>
                        </a:rPr>
                        <a:t>Приказ РСТ ХМАО-Югры от </a:t>
                      </a:r>
                      <a:r>
                        <a:rPr lang="ru-RU" sz="1400" dirty="0" smtClean="0">
                          <a:effectLst/>
                          <a:latin typeface="Times New Roman" panose="02020603050405020304" pitchFamily="18" charset="0"/>
                          <a:cs typeface="Times New Roman" panose="02020603050405020304" pitchFamily="18" charset="0"/>
                        </a:rPr>
                        <a:t>10.12.2015г</a:t>
                      </a:r>
                      <a:r>
                        <a:rPr lang="ru-RU" sz="1400" dirty="0">
                          <a:effectLst/>
                          <a:latin typeface="Times New Roman" panose="02020603050405020304" pitchFamily="18" charset="0"/>
                          <a:cs typeface="Times New Roman" panose="02020603050405020304" pitchFamily="18" charset="0"/>
                        </a:rPr>
                        <a:t>. № </a:t>
                      </a:r>
                      <a:r>
                        <a:rPr lang="ru-RU" sz="1400" dirty="0" smtClean="0">
                          <a:effectLst/>
                          <a:latin typeface="Times New Roman" panose="02020603050405020304" pitchFamily="18" charset="0"/>
                          <a:cs typeface="Times New Roman" panose="02020603050405020304" pitchFamily="18" charset="0"/>
                        </a:rPr>
                        <a:t>195-нп</a:t>
                      </a:r>
                      <a:endParaRPr lang="ru-RU"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1957196826"/>
                  </a:ext>
                </a:extLst>
              </a:tr>
              <a:tr h="419687">
                <a:tc>
                  <a:txBody>
                    <a:bodyPr/>
                    <a:lstStyle/>
                    <a:p>
                      <a:r>
                        <a:rPr lang="ru-RU" sz="1000" b="1" dirty="0" smtClean="0">
                          <a:effectLst/>
                          <a:latin typeface="Times New Roman" panose="02020603050405020304" pitchFamily="18" charset="0"/>
                          <a:cs typeface="Times New Roman" panose="02020603050405020304" pitchFamily="18" charset="0"/>
                        </a:rPr>
                        <a:t>ПМУП "УТВС"</a:t>
                      </a:r>
                      <a:endParaRPr lang="ru-RU" sz="1000" b="1" dirty="0">
                        <a:latin typeface="Times New Roman" panose="02020603050405020304" pitchFamily="18" charset="0"/>
                        <a:cs typeface="Times New Roman" panose="02020603050405020304" pitchFamily="18" charset="0"/>
                      </a:endParaRPr>
                    </a:p>
                  </a:txBody>
                  <a:tcPr anchor="ctr"/>
                </a:tc>
                <a:tc gridSpan="2">
                  <a:txBody>
                    <a:bodyPr/>
                    <a:lstStyle/>
                    <a:p>
                      <a:r>
                        <a:rPr lang="ru-RU" sz="1400" dirty="0" smtClean="0">
                          <a:latin typeface="Times New Roman" panose="02020603050405020304" pitchFamily="18" charset="0"/>
                          <a:cs typeface="Times New Roman" panose="02020603050405020304" pitchFamily="18" charset="0"/>
                        </a:rPr>
                        <a:t>Водоотведение (</a:t>
                      </a:r>
                      <a:r>
                        <a:rPr lang="ru-RU" sz="1400" dirty="0" err="1" smtClean="0">
                          <a:latin typeface="Times New Roman" panose="02020603050405020304" pitchFamily="18" charset="0"/>
                          <a:cs typeface="Times New Roman" panose="02020603050405020304" pitchFamily="18" charset="0"/>
                        </a:rPr>
                        <a:t>руб</a:t>
                      </a:r>
                      <a:r>
                        <a:rPr lang="ru-RU" sz="1400" dirty="0" smtClean="0">
                          <a:latin typeface="Times New Roman" panose="02020603050405020304" pitchFamily="18" charset="0"/>
                          <a:cs typeface="Times New Roman" panose="02020603050405020304" pitchFamily="18" charset="0"/>
                        </a:rPr>
                        <a:t>/м3)</a:t>
                      </a:r>
                      <a:endParaRPr lang="ru-RU" sz="1400" dirty="0">
                        <a:latin typeface="Times New Roman" panose="02020603050405020304" pitchFamily="18" charset="0"/>
                        <a:cs typeface="Times New Roman" panose="02020603050405020304" pitchFamily="18" charset="0"/>
                      </a:endParaRPr>
                    </a:p>
                  </a:txBody>
                  <a:tcPr anchor="ctr"/>
                </a:tc>
                <a:tc hMerge="1">
                  <a:txBody>
                    <a:bodyPr/>
                    <a:lstStyle/>
                    <a:p>
                      <a:endParaRPr lang="ru-RU"/>
                    </a:p>
                  </a:txBody>
                  <a:tcPr/>
                </a:tc>
                <a:tc>
                  <a:txBody>
                    <a:bodyPr/>
                    <a:lstStyle/>
                    <a:p>
                      <a:pPr algn="ctr"/>
                      <a:r>
                        <a:rPr lang="ru-RU" sz="1400" dirty="0" smtClean="0">
                          <a:effectLst/>
                          <a:latin typeface="Times New Roman" panose="02020603050405020304" pitchFamily="18" charset="0"/>
                          <a:cs typeface="Times New Roman" panose="02020603050405020304" pitchFamily="18" charset="0"/>
                        </a:rPr>
                        <a:t>60,44</a:t>
                      </a:r>
                      <a:endParaRPr lang="ru-RU" sz="1400" dirty="0">
                        <a:effectLst/>
                        <a:latin typeface="Times New Roman" panose="02020603050405020304" pitchFamily="18" charset="0"/>
                        <a:cs typeface="Times New Roman" panose="02020603050405020304" pitchFamily="18" charset="0"/>
                      </a:endParaRPr>
                    </a:p>
                  </a:txBody>
                  <a:tcPr anchor="ctr"/>
                </a:tc>
                <a:tc>
                  <a:txBody>
                    <a:bodyPr/>
                    <a:lstStyle/>
                    <a:p>
                      <a:r>
                        <a:rPr lang="ru-RU" sz="1400" dirty="0" smtClean="0">
                          <a:effectLst/>
                          <a:latin typeface="Times New Roman" panose="02020603050405020304" pitchFamily="18" charset="0"/>
                          <a:cs typeface="Times New Roman" panose="02020603050405020304" pitchFamily="18" charset="0"/>
                        </a:rPr>
                        <a:t>Приказ РСТ </a:t>
                      </a:r>
                      <a:r>
                        <a:rPr lang="ru-RU" sz="1400" dirty="0" err="1" smtClean="0">
                          <a:effectLst/>
                          <a:latin typeface="Times New Roman" panose="02020603050405020304" pitchFamily="18" charset="0"/>
                          <a:cs typeface="Times New Roman" panose="02020603050405020304" pitchFamily="18" charset="0"/>
                        </a:rPr>
                        <a:t>ХМАО-Югры</a:t>
                      </a:r>
                      <a:r>
                        <a:rPr lang="ru-RU" sz="1400" dirty="0" smtClean="0">
                          <a:effectLst/>
                          <a:latin typeface="Times New Roman" panose="02020603050405020304" pitchFamily="18" charset="0"/>
                          <a:cs typeface="Times New Roman" panose="02020603050405020304" pitchFamily="18" charset="0"/>
                        </a:rPr>
                        <a:t> от 12.11.2015г. № 149-нп</a:t>
                      </a:r>
                      <a:endParaRPr lang="ru-RU"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1896867629"/>
                  </a:ext>
                </a:extLst>
              </a:tr>
              <a:tr h="845010">
                <a:tc>
                  <a:txBody>
                    <a:bodyPr/>
                    <a:lstStyle/>
                    <a:p>
                      <a:r>
                        <a:rPr lang="ru-RU" sz="1100" b="1" dirty="0" smtClean="0">
                          <a:latin typeface="Times New Roman" panose="02020603050405020304" pitchFamily="18" charset="0"/>
                          <a:cs typeface="Times New Roman" panose="02020603050405020304" pitchFamily="18" charset="0"/>
                        </a:rPr>
                        <a:t>ОАО ТЭК</a:t>
                      </a:r>
                      <a:endParaRPr lang="ru-RU" sz="1100" b="1" dirty="0">
                        <a:latin typeface="Times New Roman" panose="02020603050405020304" pitchFamily="18" charset="0"/>
                        <a:cs typeface="Times New Roman" panose="02020603050405020304" pitchFamily="18" charset="0"/>
                      </a:endParaRPr>
                    </a:p>
                  </a:txBody>
                  <a:tcPr anchor="ctr"/>
                </a:tc>
                <a:tc gridSpan="2">
                  <a:txBody>
                    <a:bodyPr/>
                    <a:lstStyle/>
                    <a:p>
                      <a:r>
                        <a:rPr lang="ru-RU" sz="1400" dirty="0" smtClean="0">
                          <a:latin typeface="Times New Roman" panose="02020603050405020304" pitchFamily="18" charset="0"/>
                          <a:cs typeface="Times New Roman" panose="02020603050405020304" pitchFamily="18" charset="0"/>
                        </a:rPr>
                        <a:t>Электроэнергия (</a:t>
                      </a:r>
                      <a:r>
                        <a:rPr lang="ru-RU" sz="1400" dirty="0" err="1" smtClean="0">
                          <a:latin typeface="Times New Roman" panose="02020603050405020304" pitchFamily="18" charset="0"/>
                          <a:cs typeface="Times New Roman" panose="02020603050405020304" pitchFamily="18" charset="0"/>
                        </a:rPr>
                        <a:t>руб</a:t>
                      </a:r>
                      <a:r>
                        <a:rPr lang="ru-RU" sz="1400" dirty="0" smtClean="0">
                          <a:latin typeface="Times New Roman" panose="02020603050405020304" pitchFamily="18" charset="0"/>
                          <a:cs typeface="Times New Roman" panose="02020603050405020304" pitchFamily="18" charset="0"/>
                        </a:rPr>
                        <a:t>/</a:t>
                      </a:r>
                      <a:r>
                        <a:rPr lang="ru-RU" sz="1400" dirty="0" err="1" smtClean="0">
                          <a:latin typeface="Times New Roman" panose="02020603050405020304" pitchFamily="18" charset="0"/>
                          <a:cs typeface="Times New Roman" panose="02020603050405020304" pitchFamily="18" charset="0"/>
                        </a:rPr>
                        <a:t>кВт.ч</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txBody>
                  <a:tcPr anchor="ctr"/>
                </a:tc>
                <a:tc hMerge="1">
                  <a:txBody>
                    <a:bodyPr/>
                    <a:lstStyle/>
                    <a:p>
                      <a:endParaRPr lang="ru-RU"/>
                    </a:p>
                  </a:txBody>
                  <a:tcPr/>
                </a:tc>
                <a:tc>
                  <a:txBody>
                    <a:bodyPr/>
                    <a:lstStyle/>
                    <a:p>
                      <a:pPr algn="ctr"/>
                      <a:r>
                        <a:rPr lang="ru-RU" sz="1400" dirty="0" smtClean="0">
                          <a:effectLst/>
                          <a:latin typeface="Times New Roman" panose="02020603050405020304" pitchFamily="18" charset="0"/>
                          <a:cs typeface="Times New Roman" panose="02020603050405020304" pitchFamily="18" charset="0"/>
                        </a:rPr>
                        <a:t>1,71 (для жителей с эл. плитами)</a:t>
                      </a:r>
                      <a:endParaRPr lang="ru-RU" sz="1400" dirty="0">
                        <a:effectLst/>
                        <a:latin typeface="Times New Roman" panose="02020603050405020304" pitchFamily="18" charset="0"/>
                        <a:cs typeface="Times New Roman" panose="02020603050405020304" pitchFamily="18" charset="0"/>
                      </a:endParaRPr>
                    </a:p>
                  </a:txBody>
                  <a:tcPr anchor="ctr"/>
                </a:tc>
                <a:tc>
                  <a:txBody>
                    <a:bodyPr/>
                    <a:lstStyle/>
                    <a:p>
                      <a:r>
                        <a:rPr lang="ru-RU" sz="1400" dirty="0" smtClean="0">
                          <a:latin typeface="Times New Roman" panose="02020603050405020304" pitchFamily="18" charset="0"/>
                          <a:cs typeface="Times New Roman" panose="02020603050405020304" pitchFamily="18" charset="0"/>
                        </a:rPr>
                        <a:t>Распоряжение РЭК №121 от 15.12.2015г.</a:t>
                      </a:r>
                      <a:endParaRPr lang="ru-RU"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 xmlns:a16="http://schemas.microsoft.com/office/drawing/2014/main" val="2343836307"/>
                  </a:ext>
                </a:extLst>
              </a:tr>
            </a:tbl>
          </a:graphicData>
        </a:graphic>
      </p:graphicFrame>
      <p:pic>
        <p:nvPicPr>
          <p:cNvPr id="3" name="Рисунок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689122" y="1186961"/>
            <a:ext cx="2286003" cy="1714502"/>
          </a:xfrm>
          <a:prstGeom prst="rect">
            <a:avLst/>
          </a:prstGeom>
        </p:spPr>
      </p:pic>
    </p:spTree>
    <p:extLst>
      <p:ext uri="{BB962C8B-B14F-4D97-AF65-F5344CB8AC3E}">
        <p14:creationId xmlns="" xmlns:p14="http://schemas.microsoft.com/office/powerpoint/2010/main" val="4229174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445642"/>
            <a:ext cx="12192000" cy="16982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144276" y="71640"/>
            <a:ext cx="8459560" cy="369332"/>
          </a:xfrm>
          <a:prstGeom prst="rect">
            <a:avLst/>
          </a:prstGeom>
        </p:spPr>
        <p:txBody>
          <a:bodyPr wrap="none">
            <a:spAutoFit/>
          </a:bodyPr>
          <a:lstStyle/>
          <a:p>
            <a:r>
              <a:rPr lang="ru-RU" b="1" dirty="0">
                <a:solidFill>
                  <a:schemeClr val="accent1">
                    <a:lumMod val="75000"/>
                  </a:schemeClr>
                </a:solidFill>
                <a:latin typeface="Times New Roman" panose="02020603050405020304" pitchFamily="18" charset="0"/>
                <a:cs typeface="Times New Roman" panose="02020603050405020304" pitchFamily="18" charset="0"/>
              </a:rPr>
              <a:t>Разъяснение о расчёте платы за коммунальные услуги на общедомовые нужды</a:t>
            </a:r>
            <a:endParaRPr lang="ru-RU"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316523" y="620133"/>
            <a:ext cx="8757138" cy="861774"/>
          </a:xfrm>
          <a:prstGeom prst="rect">
            <a:avLst/>
          </a:prstGeom>
        </p:spPr>
        <p:txBody>
          <a:bodyPr wrap="square">
            <a:spAutoFit/>
          </a:bodyPr>
          <a:lstStyle/>
          <a:p>
            <a:r>
              <a:rPr lang="ru-RU" sz="3200" b="1" dirty="0" smtClean="0">
                <a:solidFill>
                  <a:schemeClr val="accent2">
                    <a:lumMod val="75000"/>
                  </a:schemeClr>
                </a:solidFill>
                <a:latin typeface="Times New Roman" panose="02020603050405020304" pitchFamily="18" charset="0"/>
                <a:cs typeface="Times New Roman" panose="02020603050405020304" pitchFamily="18" charset="0"/>
              </a:rPr>
              <a:t>Площадь мест общего пользования…</a:t>
            </a:r>
            <a:endParaRPr lang="ru-RU" sz="3200" b="1" dirty="0">
              <a:solidFill>
                <a:schemeClr val="accent2">
                  <a:lumMod val="75000"/>
                </a:schemeClr>
              </a:solidFill>
              <a:latin typeface="Times New Roman" panose="02020603050405020304" pitchFamily="18" charset="0"/>
              <a:cs typeface="Times New Roman" panose="02020603050405020304" pitchFamily="18" charset="0"/>
            </a:endParaRPr>
          </a:p>
          <a:p>
            <a:endParaRPr lang="ru-RU" dirty="0"/>
          </a:p>
        </p:txBody>
      </p:sp>
      <p:sp>
        <p:nvSpPr>
          <p:cNvPr id="4" name="TextBox 3"/>
          <p:cNvSpPr txBox="1"/>
          <p:nvPr/>
        </p:nvSpPr>
        <p:spPr>
          <a:xfrm>
            <a:off x="1581330" y="1717167"/>
            <a:ext cx="2685351" cy="369332"/>
          </a:xfrm>
          <a:prstGeom prst="rect">
            <a:avLst/>
          </a:prstGeom>
          <a:noFill/>
        </p:spPr>
        <p:txBody>
          <a:bodyPr wrap="none" rtlCol="0">
            <a:spAutoFit/>
          </a:bodyPr>
          <a:lstStyle/>
          <a:p>
            <a:r>
              <a:rPr lang="ru-RU" b="1" dirty="0" smtClean="0">
                <a:solidFill>
                  <a:schemeClr val="accent1">
                    <a:lumMod val="75000"/>
                  </a:schemeClr>
                </a:solidFill>
                <a:latin typeface="Times New Roman" panose="02020603050405020304" pitchFamily="18" charset="0"/>
                <a:cs typeface="Times New Roman" panose="02020603050405020304" pitchFamily="18" charset="0"/>
              </a:rPr>
              <a:t>Где взять информацию:</a:t>
            </a:r>
            <a:endParaRPr lang="ru-RU"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383308" y="2269461"/>
            <a:ext cx="2876685" cy="369332"/>
          </a:xfrm>
          <a:prstGeom prst="rect">
            <a:avLst/>
          </a:prstGeom>
        </p:spPr>
        <p:txBody>
          <a:bodyPr wrap="none">
            <a:spAutoFit/>
          </a:bodyPr>
          <a:lstStyle/>
          <a:p>
            <a:r>
              <a:rPr lang="ru-RU" dirty="0" smtClean="0">
                <a:latin typeface="Times New Roman" panose="02020603050405020304" pitchFamily="18" charset="0"/>
                <a:cs typeface="Times New Roman" panose="02020603050405020304" pitchFamily="18" charset="0"/>
              </a:rPr>
              <a:t>Технический паспорт МКД</a:t>
            </a:r>
            <a:endParaRPr lang="ru-RU" dirty="0"/>
          </a:p>
        </p:txBody>
      </p:sp>
      <p:sp>
        <p:nvSpPr>
          <p:cNvPr id="14" name="TextBox 13"/>
          <p:cNvSpPr txBox="1"/>
          <p:nvPr/>
        </p:nvSpPr>
        <p:spPr>
          <a:xfrm>
            <a:off x="1581330" y="2734479"/>
            <a:ext cx="7242752" cy="369332"/>
          </a:xfrm>
          <a:prstGeom prst="rect">
            <a:avLst/>
          </a:prstGeom>
          <a:noFill/>
        </p:spPr>
        <p:txBody>
          <a:bodyPr wrap="none" rtlCol="0">
            <a:spAutoFit/>
          </a:bodyPr>
          <a:lstStyle/>
          <a:p>
            <a:r>
              <a:rPr lang="ru-RU" b="1" dirty="0" smtClean="0">
                <a:solidFill>
                  <a:schemeClr val="accent1">
                    <a:lumMod val="75000"/>
                  </a:schemeClr>
                </a:solidFill>
                <a:latin typeface="Times New Roman" panose="02020603050405020304" pitchFamily="18" charset="0"/>
                <a:cs typeface="Times New Roman" panose="02020603050405020304" pitchFamily="18" charset="0"/>
              </a:rPr>
              <a:t>Кто заказывает и оплачивает изготовление технического паспорта:</a:t>
            </a:r>
            <a:endParaRPr lang="ru-RU"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2383308" y="3295183"/>
            <a:ext cx="4593565" cy="923330"/>
          </a:xfrm>
          <a:prstGeom prst="rect">
            <a:avLst/>
          </a:prstGeom>
        </p:spPr>
        <p:txBody>
          <a:bodyPr wrap="none">
            <a:spAutoFit/>
          </a:bodyPr>
          <a:lstStyle/>
          <a:p>
            <a:pPr marL="285750" indent="-285750">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Управляющая компания</a:t>
            </a:r>
          </a:p>
          <a:p>
            <a:pPr marL="285750" indent="-285750">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Председатель ТСЖ (при наличии ТСЖ)</a:t>
            </a:r>
          </a:p>
          <a:p>
            <a:pPr marL="285750" indent="-285750">
              <a:buFont typeface="Wingdings" panose="05000000000000000000" pitchFamily="2" charset="2"/>
              <a:buChar char="Ø"/>
            </a:pPr>
            <a:r>
              <a:rPr lang="ru-RU" dirty="0" smtClean="0">
                <a:latin typeface="Times New Roman" panose="02020603050405020304" pitchFamily="18" charset="0"/>
                <a:cs typeface="Times New Roman" panose="02020603050405020304" pitchFamily="18" charset="0"/>
              </a:rPr>
              <a:t>Лицо, уполномоченное общим собранием</a:t>
            </a:r>
            <a:endParaRPr lang="ru-RU" dirty="0"/>
          </a:p>
        </p:txBody>
      </p:sp>
      <p:sp>
        <p:nvSpPr>
          <p:cNvPr id="16" name="TextBox 15"/>
          <p:cNvSpPr txBox="1"/>
          <p:nvPr/>
        </p:nvSpPr>
        <p:spPr>
          <a:xfrm>
            <a:off x="1638617" y="4461518"/>
            <a:ext cx="5450595" cy="369332"/>
          </a:xfrm>
          <a:prstGeom prst="rect">
            <a:avLst/>
          </a:prstGeom>
          <a:noFill/>
        </p:spPr>
        <p:txBody>
          <a:bodyPr wrap="none" rtlCol="0">
            <a:spAutoFit/>
          </a:bodyPr>
          <a:lstStyle/>
          <a:p>
            <a:r>
              <a:rPr lang="ru-RU" b="1" dirty="0" smtClean="0">
                <a:solidFill>
                  <a:schemeClr val="accent1">
                    <a:lumMod val="75000"/>
                  </a:schemeClr>
                </a:solidFill>
                <a:latin typeface="Times New Roman" panose="02020603050405020304" pitchFamily="18" charset="0"/>
                <a:cs typeface="Times New Roman" panose="02020603050405020304" pitchFamily="18" charset="0"/>
              </a:rPr>
              <a:t>В случае отсутствия технического паспорта МКД:</a:t>
            </a:r>
            <a:endParaRPr lang="ru-RU"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2383308" y="5066110"/>
            <a:ext cx="4283480" cy="369332"/>
          </a:xfrm>
          <a:prstGeom prst="rect">
            <a:avLst/>
          </a:prstGeom>
        </p:spPr>
        <p:txBody>
          <a:bodyPr wrap="none">
            <a:spAutoFit/>
          </a:bodyPr>
          <a:lstStyle/>
          <a:p>
            <a:r>
              <a:rPr lang="ru-RU" dirty="0" smtClean="0">
                <a:latin typeface="Times New Roman" panose="02020603050405020304" pitchFamily="18" charset="0"/>
                <a:cs typeface="Times New Roman" panose="02020603050405020304" pitchFamily="18" charset="0"/>
              </a:rPr>
              <a:t>Начисления по ОДН </a:t>
            </a:r>
            <a:r>
              <a:rPr lang="ru-RU" b="1" dirty="0" smtClean="0">
                <a:solidFill>
                  <a:schemeClr val="accent2">
                    <a:lumMod val="75000"/>
                  </a:schemeClr>
                </a:solidFill>
                <a:latin typeface="Times New Roman" panose="02020603050405020304" pitchFamily="18" charset="0"/>
                <a:cs typeface="Times New Roman" panose="02020603050405020304" pitchFamily="18" charset="0"/>
              </a:rPr>
              <a:t>не осуществляются</a:t>
            </a:r>
            <a:endParaRPr lang="ru-RU" b="1" dirty="0">
              <a:solidFill>
                <a:schemeClr val="accent2">
                  <a:lumMod val="75000"/>
                </a:schemeClr>
              </a:solidFill>
            </a:endParaRPr>
          </a:p>
        </p:txBody>
      </p:sp>
      <p:pic>
        <p:nvPicPr>
          <p:cNvPr id="2" name="Рисунок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100959" y="3314563"/>
            <a:ext cx="3601602" cy="2687349"/>
          </a:xfrm>
          <a:prstGeom prst="rect">
            <a:avLst/>
          </a:prstGeom>
        </p:spPr>
      </p:pic>
    </p:spTree>
    <p:extLst>
      <p:ext uri="{BB962C8B-B14F-4D97-AF65-F5344CB8AC3E}">
        <p14:creationId xmlns="" xmlns:p14="http://schemas.microsoft.com/office/powerpoint/2010/main" val="3997165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445642"/>
            <a:ext cx="12192000" cy="16982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144276" y="71640"/>
            <a:ext cx="8459560" cy="369332"/>
          </a:xfrm>
          <a:prstGeom prst="rect">
            <a:avLst/>
          </a:prstGeom>
        </p:spPr>
        <p:txBody>
          <a:bodyPr wrap="none">
            <a:spAutoFit/>
          </a:bodyPr>
          <a:lstStyle/>
          <a:p>
            <a:r>
              <a:rPr lang="ru-RU" b="1" dirty="0">
                <a:solidFill>
                  <a:schemeClr val="accent1">
                    <a:lumMod val="75000"/>
                  </a:schemeClr>
                </a:solidFill>
                <a:latin typeface="Times New Roman" panose="02020603050405020304" pitchFamily="18" charset="0"/>
                <a:cs typeface="Times New Roman" panose="02020603050405020304" pitchFamily="18" charset="0"/>
              </a:rPr>
              <a:t>Разъяснение о расчёте платы за коммунальные услуги на общедомовые нужды</a:t>
            </a:r>
            <a:endParaRPr lang="ru-RU"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316523" y="620133"/>
            <a:ext cx="8757138" cy="861774"/>
          </a:xfrm>
          <a:prstGeom prst="rect">
            <a:avLst/>
          </a:prstGeom>
        </p:spPr>
        <p:txBody>
          <a:bodyPr wrap="square">
            <a:spAutoFit/>
          </a:bodyPr>
          <a:lstStyle/>
          <a:p>
            <a:r>
              <a:rPr lang="ru-RU" sz="3200" b="1" dirty="0" smtClean="0">
                <a:solidFill>
                  <a:schemeClr val="accent2">
                    <a:lumMod val="75000"/>
                  </a:schemeClr>
                </a:solidFill>
                <a:latin typeface="Times New Roman" panose="02020603050405020304" pitchFamily="18" charset="0"/>
                <a:cs typeface="Times New Roman" panose="02020603050405020304" pitchFamily="18" charset="0"/>
              </a:rPr>
              <a:t>Начисление платы за ОДН…</a:t>
            </a:r>
            <a:endParaRPr lang="ru-RU" sz="3200" b="1" dirty="0">
              <a:solidFill>
                <a:schemeClr val="accent2">
                  <a:lumMod val="75000"/>
                </a:schemeClr>
              </a:solidFill>
              <a:latin typeface="Times New Roman" panose="02020603050405020304" pitchFamily="18" charset="0"/>
              <a:cs typeface="Times New Roman" panose="02020603050405020304" pitchFamily="18" charset="0"/>
            </a:endParaRPr>
          </a:p>
          <a:p>
            <a:endParaRPr lang="ru-RU" dirty="0"/>
          </a:p>
        </p:txBody>
      </p:sp>
      <p:sp>
        <p:nvSpPr>
          <p:cNvPr id="2" name="TextBox 1"/>
          <p:cNvSpPr txBox="1"/>
          <p:nvPr/>
        </p:nvSpPr>
        <p:spPr>
          <a:xfrm>
            <a:off x="3971476" y="1297241"/>
            <a:ext cx="4249048" cy="369332"/>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ru-RU" dirty="0" smtClean="0">
                <a:latin typeface="Times New Roman" panose="02020603050405020304" pitchFamily="18" charset="0"/>
                <a:cs typeface="Times New Roman" panose="02020603050405020304" pitchFamily="18" charset="0"/>
              </a:rPr>
              <a:t>Имеется ли общедомовой прибор учёта?</a:t>
            </a:r>
            <a:endParaRPr lang="ru-RU"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220524" y="2022011"/>
            <a:ext cx="1557158" cy="369332"/>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ru-RU" dirty="0" smtClean="0">
                <a:latin typeface="Times New Roman" panose="02020603050405020304" pitchFamily="18" charset="0"/>
                <a:cs typeface="Times New Roman" panose="02020603050405020304" pitchFamily="18" charset="0"/>
              </a:rPr>
              <a:t>По нормативу</a:t>
            </a:r>
            <a:endParaRPr lang="ru-RU"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1015795" y="1883512"/>
            <a:ext cx="2955681" cy="646331"/>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pPr algn="ctr"/>
            <a:r>
              <a:rPr lang="ru-RU" dirty="0" smtClean="0">
                <a:latin typeface="Times New Roman" panose="02020603050405020304" pitchFamily="18" charset="0"/>
                <a:cs typeface="Times New Roman" panose="02020603050405020304" pitchFamily="18" charset="0"/>
              </a:rPr>
              <a:t>Кто является исполнителем </a:t>
            </a:r>
          </a:p>
          <a:p>
            <a:pPr algn="ctr"/>
            <a:r>
              <a:rPr lang="ru-RU" dirty="0" smtClean="0">
                <a:latin typeface="Times New Roman" panose="02020603050405020304" pitchFamily="18" charset="0"/>
                <a:cs typeface="Times New Roman" panose="02020603050405020304" pitchFamily="18" charset="0"/>
              </a:rPr>
              <a:t>коммунальных услуг</a:t>
            </a:r>
            <a:endParaRPr lang="ru-RU" dirty="0">
              <a:latin typeface="Times New Roman" panose="02020603050405020304" pitchFamily="18" charset="0"/>
              <a:cs typeface="Times New Roman" panose="02020603050405020304" pitchFamily="18" charset="0"/>
            </a:endParaRPr>
          </a:p>
        </p:txBody>
      </p:sp>
      <p:cxnSp>
        <p:nvCxnSpPr>
          <p:cNvPr id="7" name="Соединительная линия уступом 6"/>
          <p:cNvCxnSpPr>
            <a:stCxn id="11" idx="3"/>
            <a:endCxn id="10" idx="1"/>
          </p:cNvCxnSpPr>
          <p:nvPr/>
        </p:nvCxnSpPr>
        <p:spPr>
          <a:xfrm flipV="1">
            <a:off x="3971476" y="2206677"/>
            <a:ext cx="4249048" cy="1"/>
          </a:xfrm>
          <a:prstGeom prst="bentConnector3">
            <a:avLst/>
          </a:prstGeom>
          <a:ln w="38100">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13" name="Прямая соединительная линия 12"/>
          <p:cNvCxnSpPr/>
          <p:nvPr/>
        </p:nvCxnSpPr>
        <p:spPr>
          <a:xfrm flipV="1">
            <a:off x="6096000" y="1666573"/>
            <a:ext cx="8792" cy="540104"/>
          </a:xfrm>
          <a:prstGeom prst="line">
            <a:avLst/>
          </a:prstGeom>
          <a:ln w="38100"/>
        </p:spPr>
        <p:style>
          <a:lnRef idx="1">
            <a:schemeClr val="accent5"/>
          </a:lnRef>
          <a:fillRef idx="0">
            <a:schemeClr val="accent5"/>
          </a:fillRef>
          <a:effectRef idx="0">
            <a:schemeClr val="accent5"/>
          </a:effectRef>
          <a:fontRef idx="minor">
            <a:schemeClr val="tx1"/>
          </a:fontRef>
        </p:style>
      </p:cxnSp>
      <p:sp>
        <p:nvSpPr>
          <p:cNvPr id="19" name="TextBox 18"/>
          <p:cNvSpPr txBox="1"/>
          <p:nvPr/>
        </p:nvSpPr>
        <p:spPr>
          <a:xfrm>
            <a:off x="4815958" y="1789683"/>
            <a:ext cx="444352" cy="369332"/>
          </a:xfrm>
          <a:prstGeom prst="rect">
            <a:avLst/>
          </a:prstGeom>
          <a:noFill/>
        </p:spPr>
        <p:txBody>
          <a:bodyPr wrap="none" rtlCol="0">
            <a:spAutoFit/>
          </a:bodyPr>
          <a:lstStyle/>
          <a:p>
            <a:r>
              <a:rPr lang="ru-RU" dirty="0" smtClean="0">
                <a:solidFill>
                  <a:schemeClr val="accent2">
                    <a:lumMod val="75000"/>
                  </a:schemeClr>
                </a:solidFill>
                <a:latin typeface="Times New Roman" panose="02020603050405020304" pitchFamily="18" charset="0"/>
                <a:cs typeface="Times New Roman" panose="02020603050405020304" pitchFamily="18" charset="0"/>
              </a:rPr>
              <a:t>Да</a:t>
            </a:r>
            <a:endParaRPr lang="ru-RU"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6940482" y="1789683"/>
            <a:ext cx="554960" cy="369332"/>
          </a:xfrm>
          <a:prstGeom prst="rect">
            <a:avLst/>
          </a:prstGeom>
          <a:noFill/>
        </p:spPr>
        <p:txBody>
          <a:bodyPr wrap="none" rtlCol="0">
            <a:spAutoFit/>
          </a:bodyPr>
          <a:lstStyle/>
          <a:p>
            <a:r>
              <a:rPr lang="ru-RU" dirty="0" smtClean="0">
                <a:solidFill>
                  <a:schemeClr val="accent2">
                    <a:lumMod val="75000"/>
                  </a:schemeClr>
                </a:solidFill>
                <a:latin typeface="Times New Roman" panose="02020603050405020304" pitchFamily="18" charset="0"/>
                <a:cs typeface="Times New Roman" panose="02020603050405020304" pitchFamily="18" charset="0"/>
              </a:rPr>
              <a:t>Нет</a:t>
            </a:r>
            <a:endParaRPr lang="ru-RU"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316524" y="3284420"/>
            <a:ext cx="2365130" cy="646331"/>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dirty="0" err="1" smtClean="0">
                <a:latin typeface="Times New Roman" panose="02020603050405020304" pitchFamily="18" charset="0"/>
                <a:cs typeface="Times New Roman" panose="02020603050405020304" pitchFamily="18" charset="0"/>
              </a:rPr>
              <a:t>Ресурсоснабжающая</a:t>
            </a:r>
            <a:endParaRPr lang="ru-RU" dirty="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организация</a:t>
            </a:r>
            <a:endParaRPr lang="ru-RU"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296965" y="4403106"/>
            <a:ext cx="4056695" cy="2031325"/>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dirty="0" smtClean="0">
                <a:latin typeface="Times New Roman" panose="02020603050405020304" pitchFamily="18" charset="0"/>
                <a:cs typeface="Times New Roman" panose="02020603050405020304" pitchFamily="18" charset="0"/>
              </a:rPr>
              <a:t>Объем </a:t>
            </a:r>
            <a:r>
              <a:rPr lang="ru-RU" dirty="0">
                <a:latin typeface="Times New Roman" panose="02020603050405020304" pitchFamily="18" charset="0"/>
                <a:cs typeface="Times New Roman" panose="02020603050405020304" pitchFamily="18" charset="0"/>
              </a:rPr>
              <a:t>коммунальной услуги, предоставленной на общедомовые нужды за расчетный период, рассчитывается и распределяется между потребителями пропорционально размеру общей площади занимаемого помещения</a:t>
            </a:r>
          </a:p>
        </p:txBody>
      </p:sp>
      <p:cxnSp>
        <p:nvCxnSpPr>
          <p:cNvPr id="24" name="Прямая со стрелкой 23"/>
          <p:cNvCxnSpPr>
            <a:stCxn id="21" idx="2"/>
          </p:cNvCxnSpPr>
          <p:nvPr/>
        </p:nvCxnSpPr>
        <p:spPr>
          <a:xfrm>
            <a:off x="1499089" y="3930751"/>
            <a:ext cx="0" cy="472355"/>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26" name="Прямая со стрелкой 25"/>
          <p:cNvCxnSpPr>
            <a:stCxn id="21" idx="3"/>
          </p:cNvCxnSpPr>
          <p:nvPr/>
        </p:nvCxnSpPr>
        <p:spPr>
          <a:xfrm flipV="1">
            <a:off x="2681654" y="3596054"/>
            <a:ext cx="2875084" cy="11532"/>
          </a:xfrm>
          <a:prstGeom prst="straightConnector1">
            <a:avLst/>
          </a:prstGeom>
          <a:ln w="38100">
            <a:headEnd type="triangle"/>
            <a:tailEnd type="triangle"/>
          </a:ln>
        </p:spPr>
        <p:style>
          <a:lnRef idx="1">
            <a:schemeClr val="accent5"/>
          </a:lnRef>
          <a:fillRef idx="0">
            <a:schemeClr val="accent5"/>
          </a:fillRef>
          <a:effectRef idx="0">
            <a:schemeClr val="accent5"/>
          </a:effectRef>
          <a:fontRef idx="minor">
            <a:schemeClr val="tx1"/>
          </a:fontRef>
        </p:style>
      </p:cxnSp>
      <p:cxnSp>
        <p:nvCxnSpPr>
          <p:cNvPr id="30" name="Прямая соединительная линия 29"/>
          <p:cNvCxnSpPr/>
          <p:nvPr/>
        </p:nvCxnSpPr>
        <p:spPr>
          <a:xfrm>
            <a:off x="3174023" y="2529843"/>
            <a:ext cx="0" cy="1077743"/>
          </a:xfrm>
          <a:prstGeom prst="line">
            <a:avLst/>
          </a:prstGeom>
          <a:ln w="38100"/>
        </p:spPr>
        <p:style>
          <a:lnRef idx="1">
            <a:schemeClr val="accent5"/>
          </a:lnRef>
          <a:fillRef idx="0">
            <a:schemeClr val="accent5"/>
          </a:fillRef>
          <a:effectRef idx="0">
            <a:schemeClr val="accent5"/>
          </a:effectRef>
          <a:fontRef idx="minor">
            <a:schemeClr val="tx1"/>
          </a:fontRef>
        </p:style>
      </p:cxnSp>
      <p:sp>
        <p:nvSpPr>
          <p:cNvPr id="31" name="TextBox 30"/>
          <p:cNvSpPr txBox="1"/>
          <p:nvPr/>
        </p:nvSpPr>
        <p:spPr>
          <a:xfrm>
            <a:off x="5565530" y="3284420"/>
            <a:ext cx="2365130" cy="646331"/>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dirty="0" smtClean="0">
                <a:latin typeface="Times New Roman" panose="02020603050405020304" pitchFamily="18" charset="0"/>
                <a:cs typeface="Times New Roman" panose="02020603050405020304" pitchFamily="18" charset="0"/>
              </a:rPr>
              <a:t>Управляющая компания, ТСЖ</a:t>
            </a:r>
            <a:endParaRPr lang="ru-RU"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9139601" y="3284420"/>
            <a:ext cx="2365130" cy="2031325"/>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dirty="0" smtClean="0">
                <a:latin typeface="Times New Roman" panose="02020603050405020304" pitchFamily="18" charset="0"/>
                <a:cs typeface="Times New Roman" panose="02020603050405020304" pitchFamily="18" charset="0"/>
              </a:rPr>
              <a:t>Принимали ли собственники помещений решение о распределении объемов потребления пропорционально занимаемой площади</a:t>
            </a:r>
            <a:endParaRPr lang="ru-RU" dirty="0">
              <a:latin typeface="Times New Roman" panose="02020603050405020304" pitchFamily="18" charset="0"/>
              <a:cs typeface="Times New Roman" panose="02020603050405020304" pitchFamily="18" charset="0"/>
            </a:endParaRPr>
          </a:p>
        </p:txBody>
      </p:sp>
      <p:cxnSp>
        <p:nvCxnSpPr>
          <p:cNvPr id="35" name="Прямая соединительная линия 34"/>
          <p:cNvCxnSpPr>
            <a:endCxn id="31" idx="3"/>
          </p:cNvCxnSpPr>
          <p:nvPr/>
        </p:nvCxnSpPr>
        <p:spPr>
          <a:xfrm flipH="1">
            <a:off x="7930660" y="3596054"/>
            <a:ext cx="1208941" cy="11532"/>
          </a:xfrm>
          <a:prstGeom prst="line">
            <a:avLst/>
          </a:prstGeom>
          <a:ln w="38100"/>
        </p:spPr>
        <p:style>
          <a:lnRef idx="1">
            <a:schemeClr val="accent5"/>
          </a:lnRef>
          <a:fillRef idx="0">
            <a:schemeClr val="accent5"/>
          </a:fillRef>
          <a:effectRef idx="0">
            <a:schemeClr val="accent5"/>
          </a:effectRef>
          <a:fontRef idx="minor">
            <a:schemeClr val="tx1"/>
          </a:fontRef>
        </p:style>
      </p:cxnSp>
      <p:sp>
        <p:nvSpPr>
          <p:cNvPr id="38" name="TextBox 37"/>
          <p:cNvSpPr txBox="1"/>
          <p:nvPr/>
        </p:nvSpPr>
        <p:spPr>
          <a:xfrm>
            <a:off x="4922227" y="5511101"/>
            <a:ext cx="2365130" cy="923330"/>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dirty="0" smtClean="0">
                <a:latin typeface="Times New Roman" panose="02020603050405020304" pitchFamily="18" charset="0"/>
                <a:cs typeface="Times New Roman" panose="02020603050405020304" pitchFamily="18" charset="0"/>
              </a:rPr>
              <a:t>По показаниям общедомовых проборов учёта</a:t>
            </a:r>
            <a:endParaRPr lang="ru-RU"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7773130" y="5777410"/>
            <a:ext cx="2365130" cy="646331"/>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dirty="0" smtClean="0">
                <a:latin typeface="Times New Roman" panose="02020603050405020304" pitchFamily="18" charset="0"/>
                <a:cs typeface="Times New Roman" panose="02020603050405020304" pitchFamily="18" charset="0"/>
              </a:rPr>
              <a:t>По показаниям но не выше нормативов</a:t>
            </a:r>
            <a:endParaRPr lang="ru-RU" dirty="0">
              <a:latin typeface="Times New Roman" panose="02020603050405020304" pitchFamily="18" charset="0"/>
              <a:cs typeface="Times New Roman" panose="02020603050405020304" pitchFamily="18" charset="0"/>
            </a:endParaRPr>
          </a:p>
        </p:txBody>
      </p:sp>
      <p:cxnSp>
        <p:nvCxnSpPr>
          <p:cNvPr id="40" name="Прямая соединительная линия 39"/>
          <p:cNvCxnSpPr>
            <a:stCxn id="32" idx="1"/>
          </p:cNvCxnSpPr>
          <p:nvPr/>
        </p:nvCxnSpPr>
        <p:spPr>
          <a:xfrm flipH="1" flipV="1">
            <a:off x="7388469" y="4300082"/>
            <a:ext cx="1751132" cy="1"/>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43" name="Прямая соединительная линия 42"/>
          <p:cNvCxnSpPr/>
          <p:nvPr/>
        </p:nvCxnSpPr>
        <p:spPr>
          <a:xfrm flipH="1">
            <a:off x="7378661" y="4294093"/>
            <a:ext cx="9808" cy="708410"/>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45" name="Прямая соединительная линия 44"/>
          <p:cNvCxnSpPr/>
          <p:nvPr/>
        </p:nvCxnSpPr>
        <p:spPr>
          <a:xfrm flipH="1">
            <a:off x="6096000" y="5008493"/>
            <a:ext cx="2529254" cy="0"/>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46" name="Прямая соединительная линия 45"/>
          <p:cNvCxnSpPr>
            <a:stCxn id="38" idx="0"/>
          </p:cNvCxnSpPr>
          <p:nvPr/>
        </p:nvCxnSpPr>
        <p:spPr>
          <a:xfrm flipV="1">
            <a:off x="6104792" y="4996513"/>
            <a:ext cx="0" cy="514588"/>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51" name="Прямая соединительная линия 50"/>
          <p:cNvCxnSpPr/>
          <p:nvPr/>
        </p:nvCxnSpPr>
        <p:spPr>
          <a:xfrm flipH="1" flipV="1">
            <a:off x="8606197" y="4996513"/>
            <a:ext cx="19057" cy="780897"/>
          </a:xfrm>
          <a:prstGeom prst="line">
            <a:avLst/>
          </a:prstGeom>
          <a:ln w="38100"/>
        </p:spPr>
        <p:style>
          <a:lnRef idx="1">
            <a:schemeClr val="accent5"/>
          </a:lnRef>
          <a:fillRef idx="0">
            <a:schemeClr val="accent5"/>
          </a:fillRef>
          <a:effectRef idx="0">
            <a:schemeClr val="accent5"/>
          </a:effectRef>
          <a:fontRef idx="minor">
            <a:schemeClr val="tx1"/>
          </a:fontRef>
        </p:style>
      </p:cxnSp>
      <p:sp>
        <p:nvSpPr>
          <p:cNvPr id="55" name="TextBox 54"/>
          <p:cNvSpPr txBox="1"/>
          <p:nvPr/>
        </p:nvSpPr>
        <p:spPr>
          <a:xfrm>
            <a:off x="6517267" y="4520710"/>
            <a:ext cx="444352" cy="369332"/>
          </a:xfrm>
          <a:prstGeom prst="rect">
            <a:avLst/>
          </a:prstGeom>
          <a:noFill/>
        </p:spPr>
        <p:txBody>
          <a:bodyPr wrap="none" rtlCol="0">
            <a:spAutoFit/>
          </a:bodyPr>
          <a:lstStyle/>
          <a:p>
            <a:r>
              <a:rPr lang="ru-RU" dirty="0" smtClean="0">
                <a:solidFill>
                  <a:schemeClr val="accent2">
                    <a:lumMod val="75000"/>
                  </a:schemeClr>
                </a:solidFill>
                <a:latin typeface="Times New Roman" panose="02020603050405020304" pitchFamily="18" charset="0"/>
                <a:cs typeface="Times New Roman" panose="02020603050405020304" pitchFamily="18" charset="0"/>
              </a:rPr>
              <a:t>Да</a:t>
            </a:r>
            <a:endParaRPr lang="ru-RU"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56" name="TextBox 55"/>
          <p:cNvSpPr txBox="1"/>
          <p:nvPr/>
        </p:nvSpPr>
        <p:spPr>
          <a:xfrm>
            <a:off x="7773130" y="4577082"/>
            <a:ext cx="554960" cy="369332"/>
          </a:xfrm>
          <a:prstGeom prst="rect">
            <a:avLst/>
          </a:prstGeom>
          <a:noFill/>
        </p:spPr>
        <p:txBody>
          <a:bodyPr wrap="none" rtlCol="0">
            <a:spAutoFit/>
          </a:bodyPr>
          <a:lstStyle/>
          <a:p>
            <a:r>
              <a:rPr lang="ru-RU" dirty="0" smtClean="0">
                <a:solidFill>
                  <a:schemeClr val="accent2">
                    <a:lumMod val="75000"/>
                  </a:schemeClr>
                </a:solidFill>
                <a:latin typeface="Times New Roman" panose="02020603050405020304" pitchFamily="18" charset="0"/>
                <a:cs typeface="Times New Roman" panose="02020603050405020304" pitchFamily="18" charset="0"/>
              </a:rPr>
              <a:t>Нет</a:t>
            </a:r>
            <a:endParaRPr lang="ru-RU"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25" name="Рисунок 2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006129" y="723427"/>
            <a:ext cx="1887285" cy="2389743"/>
          </a:xfrm>
          <a:prstGeom prst="rect">
            <a:avLst/>
          </a:prstGeom>
        </p:spPr>
      </p:pic>
    </p:spTree>
    <p:extLst>
      <p:ext uri="{BB962C8B-B14F-4D97-AF65-F5344CB8AC3E}">
        <p14:creationId xmlns="" xmlns:p14="http://schemas.microsoft.com/office/powerpoint/2010/main" val="1872875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428058"/>
            <a:ext cx="12192000" cy="19017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2144276" y="71640"/>
            <a:ext cx="8459560" cy="369332"/>
          </a:xfrm>
          <a:prstGeom prst="rect">
            <a:avLst/>
          </a:prstGeom>
        </p:spPr>
        <p:txBody>
          <a:bodyPr wrap="none">
            <a:spAutoFit/>
          </a:bodyPr>
          <a:lstStyle/>
          <a:p>
            <a:r>
              <a:rPr lang="ru-RU" b="1" dirty="0">
                <a:solidFill>
                  <a:schemeClr val="accent1">
                    <a:lumMod val="75000"/>
                  </a:schemeClr>
                </a:solidFill>
                <a:latin typeface="Times New Roman" panose="02020603050405020304" pitchFamily="18" charset="0"/>
                <a:cs typeface="Times New Roman" panose="02020603050405020304" pitchFamily="18" charset="0"/>
              </a:rPr>
              <a:t>Разъяснение о расчёте платы за коммунальные услуги на общедомовые нужды</a:t>
            </a:r>
            <a:endParaRPr lang="ru-RU" sz="2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81069" y="889844"/>
            <a:ext cx="11724238" cy="2585323"/>
          </a:xfrm>
          <a:prstGeom prst="rect">
            <a:avLst/>
          </a:prstGeom>
        </p:spPr>
        <p:txBody>
          <a:bodyPr wrap="square">
            <a:spAutoFit/>
          </a:bodyPr>
          <a:lstStyle/>
          <a:p>
            <a:r>
              <a:rPr lang="ru-RU" dirty="0">
                <a:solidFill>
                  <a:schemeClr val="accent1">
                    <a:lumMod val="75000"/>
                  </a:schemeClr>
                </a:solidFill>
                <a:latin typeface="Times New Roman" panose="02020603050405020304" pitchFamily="18" charset="0"/>
                <a:cs typeface="Times New Roman" panose="02020603050405020304" pitchFamily="18" charset="0"/>
              </a:rPr>
              <a:t>Распределяемый между потребителями объём коммунальной услуги</a:t>
            </a:r>
            <a:r>
              <a:rPr lang="ru-RU" dirty="0">
                <a:latin typeface="Times New Roman" panose="02020603050405020304" pitchFamily="18" charset="0"/>
                <a:cs typeface="Times New Roman" panose="02020603050405020304" pitchFamily="18" charset="0"/>
              </a:rPr>
              <a:t>, предоставленной на общедомовые нужды за расчётный период, </a:t>
            </a:r>
            <a:r>
              <a:rPr lang="ru-RU" dirty="0">
                <a:solidFill>
                  <a:schemeClr val="accent2">
                    <a:lumMod val="75000"/>
                  </a:schemeClr>
                </a:solidFill>
                <a:latin typeface="Times New Roman" panose="02020603050405020304" pitchFamily="18" charset="0"/>
                <a:cs typeface="Times New Roman" panose="02020603050405020304" pitchFamily="18" charset="0"/>
              </a:rPr>
              <a:t>не может превышать </a:t>
            </a:r>
            <a:r>
              <a:rPr lang="ru-RU" dirty="0">
                <a:latin typeface="Times New Roman" panose="02020603050405020304" pitchFamily="18" charset="0"/>
                <a:cs typeface="Times New Roman" panose="02020603050405020304" pitchFamily="18" charset="0"/>
              </a:rPr>
              <a:t>объёма коммунальной услуги, рассчитанного исходя из норматива потребления коммунальной услуги, предоставленной на </a:t>
            </a:r>
            <a:r>
              <a:rPr lang="ru-RU" dirty="0" err="1">
                <a:latin typeface="Times New Roman" panose="02020603050405020304" pitchFamily="18" charset="0"/>
                <a:cs typeface="Times New Roman" panose="02020603050405020304" pitchFamily="18" charset="0"/>
              </a:rPr>
              <a:t>общедомове</a:t>
            </a:r>
            <a:r>
              <a:rPr lang="ru-RU" dirty="0">
                <a:latin typeface="Times New Roman" panose="02020603050405020304" pitchFamily="18" charset="0"/>
                <a:cs typeface="Times New Roman" panose="02020603050405020304" pitchFamily="18" charset="0"/>
              </a:rPr>
              <a:t> нужды, за исключением случаев, когда общим собранием собственников помещений в многоквартирном доме, проведенным в установленном порядке, принято решение о распределении объёма коммунальной услуги в размере превышения объёма коммунальной услуги, предоставленной на общедомовые нужды, определенного исходя из показаний коллективного (общедомового) прибора учета, над объемом, рассчитанным исходя из нормативов потребления коммунальной услуги, предоставленной на общедомовые нужды, между всеми жилыми и нежилыми помещениями пропорционально размеру общей площади каждого жилого и нежилого помещения.</a:t>
            </a:r>
          </a:p>
        </p:txBody>
      </p:sp>
      <p:sp>
        <p:nvSpPr>
          <p:cNvPr id="4" name="Прямоугольник 3"/>
          <p:cNvSpPr/>
          <p:nvPr/>
        </p:nvSpPr>
        <p:spPr>
          <a:xfrm>
            <a:off x="181069" y="3746783"/>
            <a:ext cx="11724238" cy="2031325"/>
          </a:xfrm>
          <a:prstGeom prst="rect">
            <a:avLst/>
          </a:prstGeom>
        </p:spPr>
        <p:txBody>
          <a:bodyPr wrap="square">
            <a:spAutoFit/>
          </a:bodyPr>
          <a:lstStyle/>
          <a:p>
            <a:r>
              <a:rPr lang="ru-RU" b="1" dirty="0">
                <a:solidFill>
                  <a:schemeClr val="accent2">
                    <a:lumMod val="75000"/>
                  </a:schemeClr>
                </a:solidFill>
                <a:latin typeface="Times New Roman" panose="02020603050405020304" pitchFamily="18" charset="0"/>
                <a:cs typeface="Times New Roman" panose="02020603050405020304" pitchFamily="18" charset="0"/>
              </a:rPr>
              <a:t>Нормативы потребления холодной и горячей воды </a:t>
            </a:r>
            <a:r>
              <a:rPr lang="ru-RU" dirty="0">
                <a:latin typeface="Times New Roman" panose="02020603050405020304" pitchFamily="18" charset="0"/>
                <a:cs typeface="Times New Roman" panose="02020603050405020304" pitchFamily="18" charset="0"/>
              </a:rPr>
              <a:t>на общедомовые нужды для собственников и пользователей жилых помещений в многоквартирных домах, применяемые для расчёта размера платы за потребляемую коммунальную услугу при отсутствии приборов учета на территории Ханты-мансийского автономного округа – Югра установлены приложением № 2 к приказу Департамента жилищно-коммунального комплекса и энергетики Ханты-Мансийского автономного округа-Югра от 11 ноября 2013 года № 22-нп </a:t>
            </a:r>
            <a:r>
              <a:rPr lang="ru-RU" b="1" dirty="0">
                <a:solidFill>
                  <a:schemeClr val="accent1">
                    <a:lumMod val="75000"/>
                  </a:schemeClr>
                </a:solidFill>
                <a:latin typeface="Times New Roman" panose="02020603050405020304" pitchFamily="18" charset="0"/>
                <a:cs typeface="Times New Roman" panose="02020603050405020304" pitchFamily="18" charset="0"/>
              </a:rPr>
              <a:t>и составляют 0,027 м3  на 1 м2</a:t>
            </a:r>
            <a:r>
              <a:rPr lang="ru-RU" dirty="0">
                <a:latin typeface="Times New Roman" panose="02020603050405020304" pitchFamily="18" charset="0"/>
                <a:cs typeface="Times New Roman" panose="02020603050405020304" pitchFamily="18" charset="0"/>
              </a:rPr>
              <a:t>  общей площади помещений, входящих в состав общего имущества в многоквартирном доме в месяц и такое же количество горячей воды.</a:t>
            </a:r>
          </a:p>
        </p:txBody>
      </p:sp>
    </p:spTree>
    <p:extLst>
      <p:ext uri="{BB962C8B-B14F-4D97-AF65-F5344CB8AC3E}">
        <p14:creationId xmlns="" xmlns:p14="http://schemas.microsoft.com/office/powerpoint/2010/main" val="1427856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1625</TotalTime>
  <Words>2103</Words>
  <Application>Microsoft Office PowerPoint</Application>
  <PresentationFormat>Произвольный</PresentationFormat>
  <Paragraphs>238</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PCTV</dc:creator>
  <cp:lastModifiedBy>SAMOROKOVAES</cp:lastModifiedBy>
  <cp:revision>143</cp:revision>
  <dcterms:created xsi:type="dcterms:W3CDTF">2016-01-09T22:39:37Z</dcterms:created>
  <dcterms:modified xsi:type="dcterms:W3CDTF">2016-03-03T11:04:44Z</dcterms:modified>
</cp:coreProperties>
</file>