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801600" cy="9601200" type="A3"/>
  <p:notesSz cx="6797675" cy="9928225"/>
  <p:defaultTextStyle>
    <a:defPPr>
      <a:defRPr lang="ru-RU"/>
    </a:defPPr>
    <a:lvl1pPr marL="0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0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00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00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013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016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BA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828" autoAdjust="0"/>
  </p:normalViewPr>
  <p:slideViewPr>
    <p:cSldViewPr>
      <p:cViewPr varScale="1">
        <p:scale>
          <a:sx n="46" d="100"/>
          <a:sy n="46" d="100"/>
        </p:scale>
        <p:origin x="-474" y="-90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6E764-B424-448A-8AF5-6E8C678E851A}" type="datetimeFigureOut">
              <a:rPr lang="ru-RU" smtClean="0"/>
              <a:t>23.11.2017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B979A-388A-4430-A68E-ACE26C4AAA4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436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725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870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FF5AD-BC0A-403C-9C7E-1779DEDB67B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0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00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0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0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0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0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0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0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03" indent="0">
              <a:buNone/>
              <a:defRPr sz="3900"/>
            </a:lvl2pPr>
            <a:lvl3pPr marL="1280006" indent="0">
              <a:buNone/>
              <a:defRPr sz="3400"/>
            </a:lvl3pPr>
            <a:lvl4pPr marL="1920009" indent="0">
              <a:buNone/>
              <a:defRPr sz="2800"/>
            </a:lvl4pPr>
            <a:lvl5pPr marL="2560013" indent="0">
              <a:buNone/>
              <a:defRPr sz="2800"/>
            </a:lvl5pPr>
            <a:lvl6pPr marL="3200016" indent="0">
              <a:buNone/>
              <a:defRPr sz="2800"/>
            </a:lvl6pPr>
            <a:lvl7pPr marL="3840019" indent="0">
              <a:buNone/>
              <a:defRPr sz="2800"/>
            </a:lvl7pPr>
            <a:lvl8pPr marL="4480022" indent="0">
              <a:buNone/>
              <a:defRPr sz="2800"/>
            </a:lvl8pPr>
            <a:lvl9pPr marL="5120025" indent="0">
              <a:buNone/>
              <a:defRPr sz="2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006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03" indent="-480003" algn="l" defTabSz="1280006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05" indent="-400002" algn="l" defTabSz="1280006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08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011" indent="-320002" algn="l" defTabSz="12800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14" indent="-320002" algn="l" defTabSz="1280006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17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020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25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028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0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0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0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1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01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01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022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025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0139451"/>
              </p:ext>
            </p:extLst>
          </p:nvPr>
        </p:nvGraphicFramePr>
        <p:xfrm>
          <a:off x="6504774" y="493922"/>
          <a:ext cx="5224618" cy="273583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224618"/>
              </a:tblGrid>
              <a:tr h="34256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Деппромышленности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Югры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61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Установление правил осуществления деятельности региональных операторов по обращению с ТКО</a:t>
                      </a:r>
                      <a:endParaRPr lang="ru-RU" sz="1400" dirty="0"/>
                    </a:p>
                  </a:txBody>
                  <a:tcPr/>
                </a:tc>
              </a:tr>
              <a:tr h="546365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Разработка и утверждение территориальной схемы обращения с отходами, в том числе с ТКО</a:t>
                      </a:r>
                      <a:endParaRPr lang="ru-RU" sz="1400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Регулирование деятельности региональных операторов по обращению с ТКО</a:t>
                      </a:r>
                      <a:endParaRPr lang="ru-RU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261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Проведение конкурсного</a:t>
                      </a:r>
                      <a:r>
                        <a:rPr lang="ru-RU" sz="1400" baseline="0" dirty="0" smtClean="0"/>
                        <a:t> отбора </a:t>
                      </a:r>
                      <a:r>
                        <a:rPr lang="ru-RU" sz="1400" dirty="0" smtClean="0"/>
                        <a:t>региональных операторов по обращению с ТКО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9151989"/>
              </p:ext>
            </p:extLst>
          </p:nvPr>
        </p:nvGraphicFramePr>
        <p:xfrm>
          <a:off x="542886" y="442882"/>
          <a:ext cx="5281851" cy="278608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281851"/>
              </a:tblGrid>
              <a:tr h="32789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Муниципальный образования автономного округа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7418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Организации деятельности по сбору, транспортированию, обработке, утилизации, обезвреживанию, размещению ТКО</a:t>
                      </a:r>
                    </a:p>
                  </a:txBody>
                  <a:tcPr/>
                </a:tc>
              </a:tr>
              <a:tr h="728549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Утверждение порядка сбора ТКО (в том числе их раздельного сбора)</a:t>
                      </a:r>
                      <a:endParaRPr lang="ru-RU" sz="1400" dirty="0"/>
                    </a:p>
                  </a:txBody>
                  <a:tcPr/>
                </a:tc>
              </a:tr>
              <a:tr h="614804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Установление нормативов накопления ТКО</a:t>
                      </a:r>
                      <a:endParaRPr lang="ru-RU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7418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Контроль за исполнением правил осуществления деятельности региональных операторов</a:t>
                      </a:r>
                      <a:endParaRPr lang="ru-RU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7593375"/>
              </p:ext>
            </p:extLst>
          </p:nvPr>
        </p:nvGraphicFramePr>
        <p:xfrm>
          <a:off x="496144" y="3792488"/>
          <a:ext cx="7502130" cy="181281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7502130"/>
              </a:tblGrid>
              <a:tr h="35968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Региональный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оператор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777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Обеспечение деятельности по сбору (в том числе раздельному сбору), транспортированию, обработке, утилизации, обезвреживанию и захоронению ТКО</a:t>
                      </a:r>
                      <a:endParaRPr lang="ru-RU" sz="1400" dirty="0"/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Реализация Территориальной схемы обращения с отходами и Государственной программы в области обращения с отходами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Внедрение системы раздельного сбора ТКО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614322" y="6919371"/>
          <a:ext cx="1785951" cy="107157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785951"/>
              </a:tblGrid>
              <a:tr h="35091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Население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346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физические лица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юридические лица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2270051"/>
              </p:ext>
            </p:extLst>
          </p:nvPr>
        </p:nvGraphicFramePr>
        <p:xfrm>
          <a:off x="3328966" y="6931921"/>
          <a:ext cx="7512375" cy="869076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667173"/>
                <a:gridCol w="1779128"/>
                <a:gridCol w="1094106"/>
                <a:gridCol w="1064384"/>
                <a:gridCol w="1512189"/>
                <a:gridCol w="1395395"/>
              </a:tblGrid>
              <a:tr h="350916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Операторы по обращению с ТКО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</a:t>
                      </a:r>
                      <a:r>
                        <a:rPr lang="ru-RU" sz="1400" smtClean="0"/>
                        <a:t>бор</a:t>
                      </a:r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транспортирование</a:t>
                      </a:r>
                    </a:p>
                    <a:p>
                      <a:pPr algn="ctr"/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утилизация</a:t>
                      </a:r>
                    </a:p>
                    <a:p>
                      <a:pPr algn="ctr"/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обработка</a:t>
                      </a:r>
                    </a:p>
                    <a:p>
                      <a:pPr algn="ctr"/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обезвреживание</a:t>
                      </a:r>
                    </a:p>
                    <a:p>
                      <a:pPr algn="ctr"/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захоронение</a:t>
                      </a:r>
                    </a:p>
                    <a:p>
                      <a:pPr algn="ctr"/>
                      <a:endParaRPr lang="ru-RU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6" name="Прямоугольник 55"/>
          <p:cNvSpPr/>
          <p:nvPr/>
        </p:nvSpPr>
        <p:spPr>
          <a:xfrm>
            <a:off x="3337097" y="7801790"/>
            <a:ext cx="3529035" cy="57071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8" tIns="45714" rIns="91428" bIns="45714" rtlCol="0" anchor="ctr"/>
          <a:lstStyle/>
          <a:p>
            <a:pPr algn="ctr"/>
            <a:r>
              <a:rPr lang="ru-RU" sz="1400" dirty="0" smtClean="0"/>
              <a:t>нерегулируемы виды деятельности</a:t>
            </a:r>
            <a:endParaRPr lang="ru-RU" sz="1400" dirty="0"/>
          </a:p>
        </p:txBody>
      </p:sp>
      <p:graphicFrame>
        <p:nvGraphicFramePr>
          <p:cNvPr id="57" name="Таблица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5643823"/>
              </p:ext>
            </p:extLst>
          </p:nvPr>
        </p:nvGraphicFramePr>
        <p:xfrm>
          <a:off x="8201002" y="5586577"/>
          <a:ext cx="3562719" cy="115824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562719"/>
              </a:tblGrid>
              <a:tr h="11582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Региональная служба по тарифам Югры</a:t>
                      </a:r>
                    </a:p>
                    <a:p>
                      <a:pPr algn="ctr"/>
                      <a:endParaRPr lang="ru-RU" sz="140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ru-RU" sz="1400" dirty="0" smtClean="0"/>
                        <a:t>единый тариф на услугу регионального </a:t>
                      </a:r>
                    </a:p>
                    <a:p>
                      <a:pPr algn="ctr"/>
                      <a:r>
                        <a:rPr lang="ru-RU" sz="1400" dirty="0" smtClean="0"/>
                        <a:t>оператора по обращению с ТКО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0" name="Прямая соединительная линия 59"/>
          <p:cNvCxnSpPr/>
          <p:nvPr/>
        </p:nvCxnSpPr>
        <p:spPr>
          <a:xfrm>
            <a:off x="11322184" y="6774605"/>
            <a:ext cx="0" cy="159948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9090737" y="8443940"/>
            <a:ext cx="785819" cy="30777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ru-RU" sz="1400" dirty="0" smtClean="0"/>
              <a:t>тариф</a:t>
            </a:r>
            <a:endParaRPr lang="ru-RU" sz="1400" dirty="0"/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 rot="5400000" flipH="1" flipV="1">
            <a:off x="11109391" y="5374160"/>
            <a:ext cx="428628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rot="5400000" flipH="1" flipV="1">
            <a:off x="7115181" y="8086748"/>
            <a:ext cx="571504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flipH="1">
            <a:off x="8010526" y="5168256"/>
            <a:ext cx="3305508" cy="2287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2471711" y="7490875"/>
            <a:ext cx="714379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4" name="Прямоугольник 83"/>
          <p:cNvSpPr/>
          <p:nvPr/>
        </p:nvSpPr>
        <p:spPr>
          <a:xfrm>
            <a:off x="2543148" y="7062248"/>
            <a:ext cx="484749" cy="307777"/>
          </a:xfrm>
          <a:prstGeom prst="rect">
            <a:avLst/>
          </a:prstGeom>
        </p:spPr>
        <p:txBody>
          <a:bodyPr wrap="none" lIns="91428" tIns="45714" rIns="91428" bIns="45714">
            <a:spAutoFit/>
          </a:bodyPr>
          <a:lstStyle/>
          <a:p>
            <a:r>
              <a:rPr lang="ru-RU" sz="1400" dirty="0" smtClean="0"/>
              <a:t>ТКО</a:t>
            </a:r>
            <a:endParaRPr lang="ru-RU" sz="1400" dirty="0"/>
          </a:p>
        </p:txBody>
      </p:sp>
      <p:cxnSp>
        <p:nvCxnSpPr>
          <p:cNvPr id="87" name="Прямая со стрелкой 86"/>
          <p:cNvCxnSpPr/>
          <p:nvPr/>
        </p:nvCxnSpPr>
        <p:spPr>
          <a:xfrm rot="5400000" flipH="1" flipV="1">
            <a:off x="1650174" y="5954960"/>
            <a:ext cx="1214445" cy="71437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8" name="Прямоугольник 87"/>
          <p:cNvSpPr/>
          <p:nvPr/>
        </p:nvSpPr>
        <p:spPr>
          <a:xfrm>
            <a:off x="-3243330" y="5872170"/>
            <a:ext cx="5500726" cy="523208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algn="r"/>
            <a:r>
              <a:rPr lang="ru-RU" sz="1400" dirty="0" smtClean="0"/>
              <a:t>Оплата по утвержденному </a:t>
            </a:r>
          </a:p>
          <a:p>
            <a:pPr algn="r"/>
            <a:r>
              <a:rPr lang="ru-RU" sz="1400" dirty="0" smtClean="0"/>
              <a:t>единому тарифу</a:t>
            </a:r>
            <a:endParaRPr lang="ru-RU" sz="1400" dirty="0"/>
          </a:p>
        </p:txBody>
      </p:sp>
      <p:cxnSp>
        <p:nvCxnSpPr>
          <p:cNvPr id="90" name="Прямая со стрелкой 89"/>
          <p:cNvCxnSpPr/>
          <p:nvPr/>
        </p:nvCxnSpPr>
        <p:spPr>
          <a:xfrm>
            <a:off x="6900867" y="5589269"/>
            <a:ext cx="0" cy="128303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rot="5400000">
            <a:off x="6439593" y="3497621"/>
            <a:ext cx="500066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 rot="5400000" flipH="1" flipV="1">
            <a:off x="2757463" y="3514717"/>
            <a:ext cx="571504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1971645" y="3300403"/>
            <a:ext cx="1092862" cy="307777"/>
          </a:xfrm>
          <a:prstGeom prst="rect">
            <a:avLst/>
          </a:prstGeom>
        </p:spPr>
        <p:txBody>
          <a:bodyPr wrap="none" lIns="91428" tIns="45714" rIns="91428" bIns="45714">
            <a:spAutoFit/>
          </a:bodyPr>
          <a:lstStyle/>
          <a:p>
            <a:r>
              <a:rPr lang="ru-RU" sz="1400" dirty="0" smtClean="0"/>
              <a:t>соглашение</a:t>
            </a:r>
            <a:endParaRPr lang="ru-RU" sz="1400" dirty="0"/>
          </a:p>
        </p:txBody>
      </p:sp>
      <p:sp>
        <p:nvSpPr>
          <p:cNvPr id="97" name="Прямоугольник 96"/>
          <p:cNvSpPr/>
          <p:nvPr/>
        </p:nvSpPr>
        <p:spPr>
          <a:xfrm>
            <a:off x="6900868" y="3344527"/>
            <a:ext cx="1092862" cy="307777"/>
          </a:xfrm>
          <a:prstGeom prst="rect">
            <a:avLst/>
          </a:prstGeom>
        </p:spPr>
        <p:txBody>
          <a:bodyPr wrap="none" lIns="91428" tIns="45714" rIns="91428" bIns="45714">
            <a:spAutoFit/>
          </a:bodyPr>
          <a:lstStyle/>
          <a:p>
            <a:r>
              <a:rPr lang="ru-RU" sz="1400" dirty="0" smtClean="0"/>
              <a:t>соглашение</a:t>
            </a:r>
            <a:endParaRPr lang="ru-RU" sz="14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004423" y="5979892"/>
            <a:ext cx="809325" cy="307777"/>
          </a:xfrm>
          <a:prstGeom prst="rect">
            <a:avLst/>
          </a:prstGeom>
        </p:spPr>
        <p:txBody>
          <a:bodyPr wrap="none" lIns="91428" tIns="45714" rIns="91428" bIns="45714">
            <a:spAutoFit/>
          </a:bodyPr>
          <a:lstStyle/>
          <a:p>
            <a:r>
              <a:rPr lang="ru-RU" sz="1400" dirty="0" smtClean="0"/>
              <a:t>договор</a:t>
            </a:r>
            <a:endParaRPr lang="ru-RU" sz="1400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7400933" y="8372500"/>
            <a:ext cx="392909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rot="5400000" flipH="1" flipV="1">
            <a:off x="8473296" y="8085955"/>
            <a:ext cx="571504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 flipH="1" flipV="1">
            <a:off x="9830619" y="8085955"/>
            <a:ext cx="571504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78214" y="4499450"/>
            <a:ext cx="2664297" cy="692485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algn="ctr"/>
            <a:r>
              <a:rPr lang="ru-RU" sz="1300" dirty="0" smtClean="0"/>
              <a:t>Затраты РО  на сбор, транспортирование ТКО,   осуществление деятельности</a:t>
            </a:r>
            <a:endParaRPr lang="ru-RU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рямоугольник 46"/>
          <p:cNvSpPr/>
          <p:nvPr/>
        </p:nvSpPr>
        <p:spPr>
          <a:xfrm>
            <a:off x="6400800" y="0"/>
            <a:ext cx="6400800" cy="9601200"/>
          </a:xfrm>
          <a:prstGeom prst="rect">
            <a:avLst/>
          </a:prstGeom>
          <a:solidFill>
            <a:srgbClr val="7030A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0" y="0"/>
            <a:ext cx="6400800" cy="9601200"/>
          </a:xfrm>
          <a:prstGeom prst="rect">
            <a:avLst/>
          </a:prstGeom>
          <a:solidFill>
            <a:srgbClr val="00B05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100232" y="700059"/>
            <a:ext cx="8401109" cy="11001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ru-RU" dirty="0" smtClean="0"/>
              <a:t>единый тариф на услугу регионального оператора по обращению с ТКО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000087" y="2800336"/>
            <a:ext cx="3900515" cy="20002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ru-RU" dirty="0" smtClean="0"/>
              <a:t>расходы регионального оператора на регулируемые виды деятельности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600959" y="2800336"/>
            <a:ext cx="4200554" cy="21002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ru-RU" dirty="0" smtClean="0"/>
              <a:t>собственные расходы регионального оператора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10801381" y="5800732"/>
            <a:ext cx="1700224" cy="15001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 defTabSz="1792224">
              <a:defRPr/>
            </a:pPr>
            <a:r>
              <a:rPr lang="ru-RU" dirty="0" smtClean="0"/>
              <a:t>транспортирование ТКО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9301183" y="5800732"/>
            <a:ext cx="1200114" cy="15001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ru-RU" dirty="0" smtClean="0"/>
              <a:t>сбор ТКО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00008" y="5800732"/>
            <a:ext cx="2700356" cy="15001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ru-RU" dirty="0" smtClean="0"/>
              <a:t>обезвреживание ТКО</a:t>
            </a:r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3700444" y="5800732"/>
            <a:ext cx="2100277" cy="15001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ru-RU" dirty="0" smtClean="0"/>
              <a:t>захоронение ТКО</a:t>
            </a: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6500813" y="5800732"/>
            <a:ext cx="2500330" cy="15001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ru-RU" dirty="0" smtClean="0"/>
              <a:t>операционные расходы</a:t>
            </a:r>
            <a:endParaRPr lang="ru-RU" dirty="0"/>
          </a:p>
        </p:txBody>
      </p:sp>
      <p:cxnSp>
        <p:nvCxnSpPr>
          <p:cNvPr id="49" name="Прямая со стрелкой 48"/>
          <p:cNvCxnSpPr>
            <a:stCxn id="40" idx="0"/>
          </p:cNvCxnSpPr>
          <p:nvPr/>
        </p:nvCxnSpPr>
        <p:spPr>
          <a:xfrm rot="5400000" flipH="1" flipV="1">
            <a:off x="1825199" y="4825604"/>
            <a:ext cx="900117" cy="10501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41" idx="0"/>
          </p:cNvCxnSpPr>
          <p:nvPr/>
        </p:nvCxnSpPr>
        <p:spPr>
          <a:xfrm rot="16200000" flipV="1">
            <a:off x="3625434" y="4675584"/>
            <a:ext cx="900119" cy="13501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43" idx="0"/>
          </p:cNvCxnSpPr>
          <p:nvPr/>
        </p:nvCxnSpPr>
        <p:spPr>
          <a:xfrm rot="5400000" flipH="1" flipV="1">
            <a:off x="8026015" y="4725590"/>
            <a:ext cx="800106" cy="135018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39" idx="0"/>
          </p:cNvCxnSpPr>
          <p:nvPr/>
        </p:nvCxnSpPr>
        <p:spPr>
          <a:xfrm rot="16200000" flipV="1">
            <a:off x="9401185" y="5300677"/>
            <a:ext cx="800106" cy="2000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36" idx="0"/>
          </p:cNvCxnSpPr>
          <p:nvPr/>
        </p:nvCxnSpPr>
        <p:spPr>
          <a:xfrm rot="16200000" flipV="1">
            <a:off x="10426333" y="4575572"/>
            <a:ext cx="800106" cy="165021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32" idx="0"/>
          </p:cNvCxnSpPr>
          <p:nvPr/>
        </p:nvCxnSpPr>
        <p:spPr>
          <a:xfrm rot="5400000" flipH="1" flipV="1">
            <a:off x="3975481" y="875082"/>
            <a:ext cx="900119" cy="295039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33" idx="0"/>
          </p:cNvCxnSpPr>
          <p:nvPr/>
        </p:nvCxnSpPr>
        <p:spPr>
          <a:xfrm rot="16200000" flipV="1">
            <a:off x="7650965" y="750066"/>
            <a:ext cx="900119" cy="320042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</TotalTime>
  <Words>214</Words>
  <Application>Microsoft Office PowerPoint</Application>
  <PresentationFormat>A3 (297x420 мм)</PresentationFormat>
  <Paragraphs>46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Покатов Игорь Геннадьевич</dc:creator>
  <cp:lastModifiedBy>nemchinovaea</cp:lastModifiedBy>
  <cp:revision>143</cp:revision>
  <cp:lastPrinted>2017-09-11T05:22:57Z</cp:lastPrinted>
  <dcterms:created xsi:type="dcterms:W3CDTF">2017-08-30T05:27:53Z</dcterms:created>
  <dcterms:modified xsi:type="dcterms:W3CDTF">2017-11-23T10:22:45Z</dcterms:modified>
</cp:coreProperties>
</file>