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8" r:id="rId4"/>
    <p:sldId id="260" r:id="rId5"/>
    <p:sldId id="258" r:id="rId6"/>
    <p:sldId id="274" r:id="rId7"/>
    <p:sldId id="270" r:id="rId8"/>
    <p:sldId id="261" r:id="rId9"/>
    <p:sldId id="272" r:id="rId10"/>
    <p:sldId id="262" r:id="rId11"/>
    <p:sldId id="271" r:id="rId12"/>
    <p:sldId id="273" r:id="rId13"/>
    <p:sldId id="263" r:id="rId14"/>
    <p:sldId id="265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B286"/>
    <a:srgbClr val="A7FDB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42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692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368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38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808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237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32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454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859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432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612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224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43A4-DE59-4973-843D-D19C140077C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97912-8D0C-4777-8A92-95D1C37D5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44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yugra-ecology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ugra-ecology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1243808"/>
            <a:ext cx="4246573" cy="4294558"/>
          </a:xfrm>
        </p:spPr>
      </p:pic>
      <p:sp>
        <p:nvSpPr>
          <p:cNvPr id="5" name="Прямоугольник 4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Объект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2051720" y="5661248"/>
            <a:ext cx="504056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г. Ханты-Мансийск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620688"/>
            <a:ext cx="504056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НОВОЕ В СФЕРЕ ОБРАЩЕНИЯ С ТКО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6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75656" y="844104"/>
            <a:ext cx="6120680" cy="540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ru-RU" b="1" dirty="0" smtClean="0"/>
              <a:t>ЕДИНЫЙ ТАРИФ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04664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СТРУКТУРА ЕДИНОГО ТАРИФА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sp>
        <p:nvSpPr>
          <p:cNvPr id="12" name="Скругленный прямоугольник 11"/>
          <p:cNvSpPr/>
          <p:nvPr/>
        </p:nvSpPr>
        <p:spPr>
          <a:xfrm>
            <a:off x="1763688" y="1412776"/>
            <a:ext cx="5544616" cy="37977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ru-RU" b="1" dirty="0" smtClean="0"/>
              <a:t>НЕОБХОДИМАЯ ВАЛОВАЯ ВЫРУЧКА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23728" y="1913116"/>
            <a:ext cx="4874654" cy="24332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/>
              <a:t>СОБСТВЕННЫЕ РАСХОДЫ ОПЕРАТОРА</a:t>
            </a:r>
            <a:endParaRPr lang="ru-RU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23728" y="4519548"/>
            <a:ext cx="4874654" cy="5469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расходы регионального оператора по обезвреживанию, захоронению твердых коммунальных </a:t>
            </a:r>
            <a:r>
              <a:rPr lang="ru-RU" sz="1200" dirty="0" smtClean="0"/>
              <a:t>отходов</a:t>
            </a:r>
            <a:endParaRPr lang="ru-RU" sz="1200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68897" y="2489180"/>
            <a:ext cx="194421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 расходы на сбор и транспортирование твердых коммунальных отходов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495537" y="3425284"/>
            <a:ext cx="1944000" cy="79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сбытовые расходы регионального оператора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766133" y="2489180"/>
            <a:ext cx="1944000" cy="79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расходы на заключение и обслуживание договоров с </a:t>
            </a:r>
            <a:r>
              <a:rPr lang="ru-RU" sz="1200" dirty="0" smtClean="0"/>
              <a:t>собственниками ТКО</a:t>
            </a:r>
            <a:endParaRPr lang="ru-RU" sz="1200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734457" y="3425284"/>
            <a:ext cx="1944000" cy="79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расходы на заключение и обслуживание </a:t>
            </a:r>
            <a:r>
              <a:rPr lang="ru-RU" sz="1200" dirty="0" smtClean="0"/>
              <a:t>договоров с операторами по обращению с ТКО</a:t>
            </a:r>
            <a:endParaRPr lang="ru-RU" sz="1200" dirty="0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1763689" y="5377892"/>
            <a:ext cx="5544616" cy="5713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МАССА ОТХОДОВ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5868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48680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ЗАКЛЮЧЕНИЕ ДОГОВОРОВ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643570" y="1571612"/>
            <a:ext cx="1785950" cy="3994401"/>
            <a:chOff x="-652802" y="1625502"/>
            <a:chExt cx="1785950" cy="3797598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-438488" y="1625502"/>
              <a:ext cx="1387118" cy="37975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-652802" y="3934723"/>
              <a:ext cx="1785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АО 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«Югра-Экология»</a:t>
              </a:r>
              <a:endParaRPr lang="ru-RU" sz="1200" b="1" i="1" dirty="0">
                <a:cs typeface="Times New Roman" pitchFamily="18" charset="0"/>
              </a:endParaRPr>
            </a:p>
            <a:p>
              <a:pPr algn="ctr"/>
              <a:endParaRPr lang="ru-RU" sz="1400" b="1" i="1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-367050" y="2304685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071670" y="1928802"/>
            <a:ext cx="1387118" cy="1506331"/>
            <a:chOff x="7092280" y="1086645"/>
            <a:chExt cx="1387118" cy="1506331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7092280" y="1086645"/>
              <a:ext cx="1387118" cy="150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37" name="Овал 36"/>
            <p:cNvSpPr/>
            <p:nvPr/>
          </p:nvSpPr>
          <p:spPr>
            <a:xfrm>
              <a:off x="7161305" y="126830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61305" y="1701249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Потребители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Физ. лица</a:t>
              </a:r>
              <a:endParaRPr lang="ru-RU" sz="1400" b="1" i="1" dirty="0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555179" y="6011450"/>
            <a:ext cx="8280920" cy="297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СРОК ЗАКЛЮЧЕНИЯ ДОГОВОРОВ ДО 01.10.2018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55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pic>
        <p:nvPicPr>
          <p:cNvPr id="56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3636" y="2500306"/>
            <a:ext cx="763166" cy="771790"/>
          </a:xfrm>
        </p:spPr>
      </p:pic>
      <p:grpSp>
        <p:nvGrpSpPr>
          <p:cNvPr id="51" name="Группа 50"/>
          <p:cNvGrpSpPr/>
          <p:nvPr/>
        </p:nvGrpSpPr>
        <p:grpSpPr>
          <a:xfrm>
            <a:off x="2071670" y="3929066"/>
            <a:ext cx="1387118" cy="1506331"/>
            <a:chOff x="7092280" y="1086645"/>
            <a:chExt cx="1387118" cy="1506331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7092280" y="1086645"/>
              <a:ext cx="1387118" cy="150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61305" y="126830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61305" y="1701249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smtClean="0">
                  <a:cs typeface="Times New Roman" pitchFamily="18" charset="0"/>
                </a:rPr>
                <a:t>Потребители</a:t>
              </a:r>
            </a:p>
            <a:p>
              <a:pPr algn="ctr"/>
              <a:r>
                <a:rPr lang="ru-RU" sz="1200" b="1" i="1" smtClean="0">
                  <a:cs typeface="Times New Roman" pitchFamily="18" charset="0"/>
                </a:rPr>
                <a:t>Юр. лица</a:t>
              </a:r>
              <a:endParaRPr lang="ru-RU" sz="1400" b="1" i="1" dirty="0"/>
            </a:p>
          </p:txBody>
        </p:sp>
      </p:grpSp>
      <p:sp>
        <p:nvSpPr>
          <p:cNvPr id="11" name="Двойная стрелка влево/вправо 10"/>
          <p:cNvSpPr/>
          <p:nvPr/>
        </p:nvSpPr>
        <p:spPr>
          <a:xfrm>
            <a:off x="3786182" y="2428868"/>
            <a:ext cx="1697330" cy="5479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Договор</a:t>
            </a:r>
            <a:endParaRPr lang="ru-RU" b="1" dirty="0"/>
          </a:p>
        </p:txBody>
      </p:sp>
      <p:sp>
        <p:nvSpPr>
          <p:cNvPr id="68" name="Двойная стрелка влево/вправо 67"/>
          <p:cNvSpPr/>
          <p:nvPr/>
        </p:nvSpPr>
        <p:spPr>
          <a:xfrm>
            <a:off x="3786182" y="4143380"/>
            <a:ext cx="1697330" cy="5479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Договор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04668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48680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НАПРАВЛЕНИЕ ПЛАТЕЖНОГО ДОКУМЕНТА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143636" y="1643050"/>
            <a:ext cx="1785950" cy="3571899"/>
            <a:chOff x="535424" y="1744363"/>
            <a:chExt cx="1785950" cy="3806363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678300" y="1744363"/>
              <a:ext cx="1387118" cy="38063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5424" y="4256563"/>
              <a:ext cx="1785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АО 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«Югра-Экология»</a:t>
              </a:r>
              <a:endParaRPr lang="ru-RU" sz="1200" b="1" i="1" dirty="0">
                <a:cs typeface="Times New Roman" pitchFamily="18" charset="0"/>
              </a:endParaRPr>
            </a:p>
            <a:p>
              <a:pPr algn="ctr"/>
              <a:endParaRPr lang="ru-RU" sz="1400" b="1" i="1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749738" y="250563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979712" y="1956083"/>
            <a:ext cx="1387118" cy="1506331"/>
            <a:chOff x="7092280" y="1086645"/>
            <a:chExt cx="1387118" cy="1506331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7092280" y="1086645"/>
              <a:ext cx="1387118" cy="150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37" name="Овал 36"/>
            <p:cNvSpPr/>
            <p:nvPr/>
          </p:nvSpPr>
          <p:spPr>
            <a:xfrm>
              <a:off x="7161305" y="126830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61305" y="1701249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Потребители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Физ. лица</a:t>
              </a:r>
              <a:endParaRPr lang="ru-RU" sz="1400" b="1" i="1" dirty="0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555179" y="6011450"/>
            <a:ext cx="8280920" cy="297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СРОК НАПРАВЛЕНИЯ ПЛАТЕЖНЫХ ДОКУМЕНТОВ ДО 01.11.2018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55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pic>
        <p:nvPicPr>
          <p:cNvPr id="56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3702" y="2428868"/>
            <a:ext cx="763166" cy="771790"/>
          </a:xfrm>
        </p:spPr>
      </p:pic>
      <p:grpSp>
        <p:nvGrpSpPr>
          <p:cNvPr id="51" name="Группа 50"/>
          <p:cNvGrpSpPr/>
          <p:nvPr/>
        </p:nvGrpSpPr>
        <p:grpSpPr>
          <a:xfrm>
            <a:off x="1979712" y="3550543"/>
            <a:ext cx="1387118" cy="1506331"/>
            <a:chOff x="7092280" y="1086645"/>
            <a:chExt cx="1387118" cy="1506331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7092280" y="1086645"/>
              <a:ext cx="1387118" cy="150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61305" y="126830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61305" y="1701249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Потребители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Юр. лица</a:t>
              </a:r>
              <a:endParaRPr lang="ru-RU" sz="1400" b="1" i="1" dirty="0"/>
            </a:p>
          </p:txBody>
        </p:sp>
      </p:grpSp>
      <p:sp>
        <p:nvSpPr>
          <p:cNvPr id="4" name="Стрелка влево 3"/>
          <p:cNvSpPr/>
          <p:nvPr/>
        </p:nvSpPr>
        <p:spPr>
          <a:xfrm>
            <a:off x="3366830" y="2420888"/>
            <a:ext cx="2928591" cy="57028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Платежный документ</a:t>
            </a:r>
            <a:endParaRPr lang="ru-RU" b="1" dirty="0"/>
          </a:p>
        </p:txBody>
      </p:sp>
      <p:sp>
        <p:nvSpPr>
          <p:cNvPr id="40" name="Стрелка влево 39"/>
          <p:cNvSpPr/>
          <p:nvPr/>
        </p:nvSpPr>
        <p:spPr>
          <a:xfrm>
            <a:off x="3366830" y="3996196"/>
            <a:ext cx="2928591" cy="57028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Платежный документ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412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692696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ИСТОЧНИКИ ФОРМИРОВАНИЯ БАЗЫ ДАННЫХ ЛИЦЕВЫХ СЧЕТОВ 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0" y="6309320"/>
            <a:ext cx="9144000" cy="576064"/>
            <a:chOff x="0" y="6137920"/>
            <a:chExt cx="9144000" cy="57606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0" y="61379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6207487"/>
              <a:ext cx="432048" cy="436930"/>
            </a:xfrm>
            <a:prstGeom prst="rect">
              <a:avLst/>
            </a:prstGeom>
          </p:spPr>
        </p:pic>
      </p:grpSp>
      <p:sp>
        <p:nvSpPr>
          <p:cNvPr id="13" name="Овал 12"/>
          <p:cNvSpPr/>
          <p:nvPr/>
        </p:nvSpPr>
        <p:spPr>
          <a:xfrm>
            <a:off x="2611075" y="2852936"/>
            <a:ext cx="4104456" cy="187220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АО «ЮГРА-ЭКОЛОГИЯ»</a:t>
            </a:r>
            <a:endParaRPr lang="ru-RU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898168" y="1412776"/>
            <a:ext cx="29808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ИРЦ, ЕРКЦ, УК</a:t>
            </a:r>
            <a:endParaRPr lang="ru-RU" b="1" dirty="0"/>
          </a:p>
        </p:txBody>
      </p:sp>
      <p:sp>
        <p:nvSpPr>
          <p:cNvPr id="28" name="Овал 27"/>
          <p:cNvSpPr/>
          <p:nvPr/>
        </p:nvSpPr>
        <p:spPr>
          <a:xfrm>
            <a:off x="6005672" y="4843939"/>
            <a:ext cx="29808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ТЭК</a:t>
            </a:r>
            <a:endParaRPr lang="ru-RU" b="1" dirty="0"/>
          </a:p>
        </p:txBody>
      </p:sp>
      <p:sp>
        <p:nvSpPr>
          <p:cNvPr id="30" name="Овал 29"/>
          <p:cNvSpPr/>
          <p:nvPr/>
        </p:nvSpPr>
        <p:spPr>
          <a:xfrm>
            <a:off x="323528" y="1412776"/>
            <a:ext cx="2982351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ОБРАЗОВАНИЯ</a:t>
            </a:r>
            <a:endParaRPr lang="ru-RU" b="1" dirty="0"/>
          </a:p>
        </p:txBody>
      </p:sp>
      <p:sp>
        <p:nvSpPr>
          <p:cNvPr id="31" name="Овал 30"/>
          <p:cNvSpPr/>
          <p:nvPr/>
        </p:nvSpPr>
        <p:spPr>
          <a:xfrm>
            <a:off x="323529" y="4843939"/>
            <a:ext cx="298235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ОТКРЫТЫЕ ИСТОЧНИКИ</a:t>
            </a:r>
          </a:p>
          <a:p>
            <a:pPr algn="ctr"/>
            <a:r>
              <a:rPr lang="ru-RU" b="1" dirty="0"/>
              <a:t>(</a:t>
            </a:r>
            <a:r>
              <a:rPr lang="ru-RU" b="1" dirty="0" smtClean="0"/>
              <a:t>ГИС ЖКХ)</a:t>
            </a:r>
            <a:endParaRPr lang="ru-RU" b="1" dirty="0"/>
          </a:p>
        </p:txBody>
      </p:sp>
      <p:sp>
        <p:nvSpPr>
          <p:cNvPr id="32" name="Стрелка вниз 31"/>
          <p:cNvSpPr/>
          <p:nvPr/>
        </p:nvSpPr>
        <p:spPr>
          <a:xfrm rot="2686940">
            <a:off x="6463502" y="2627500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rot="8147450">
            <a:off x="6557485" y="408983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19033711">
            <a:off x="2359047" y="2624270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 rot="13313653">
            <a:off x="2281782" y="4072121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1720" y="3096289"/>
            <a:ext cx="763166" cy="771790"/>
          </a:xfrm>
        </p:spPr>
      </p:pic>
      <p:grpSp>
        <p:nvGrpSpPr>
          <p:cNvPr id="18" name="Группа 17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20" name="Объект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72178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764704"/>
            <a:ext cx="828092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ИНФОРМАЦИОННАЯ ПОДДЕРЖКА РЕГИОНАЛЬНОГО ОПЕРАТОРА</a:t>
            </a:r>
            <a:endParaRPr lang="ru-RU" sz="2200" b="1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sp>
        <p:nvSpPr>
          <p:cNvPr id="21" name="Прямоугольник 20"/>
          <p:cNvSpPr/>
          <p:nvPr/>
        </p:nvSpPr>
        <p:spPr>
          <a:xfrm>
            <a:off x="431540" y="1412776"/>
            <a:ext cx="8280920" cy="4176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 ПЕРЕВОЗЧИКАХ ТКО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 СОБСТВЕННИКАХ И ПРОЖИВАЮЩИХ В ЧАСТНЫХ ДОМОВЛАДЕНИЯХ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 ЮРИДИЧЕСКИХ ЛИЦАХ</a:t>
            </a:r>
            <a:endParaRPr lang="ru-RU" b="1" dirty="0">
              <a:solidFill>
                <a:schemeClr val="tx1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 КОЛИЧЕСТВЕ ПОСТОЯННО ПРОЖИВАЮЩИХ </a:t>
            </a:r>
            <a:r>
              <a:rPr lang="ru-RU" b="1" dirty="0">
                <a:solidFill>
                  <a:schemeClr val="tx1"/>
                </a:solidFill>
              </a:rPr>
              <a:t>ГРАЖДАН</a:t>
            </a:r>
            <a:r>
              <a:rPr lang="ru-RU" b="1" dirty="0" smtClean="0">
                <a:solidFill>
                  <a:schemeClr val="tx1"/>
                </a:solidFill>
              </a:rPr>
              <a:t> В МНОГОКВАРТИНОМ ФОНДЕ</a:t>
            </a:r>
          </a:p>
          <a:p>
            <a:pPr marL="742950" lvl="2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 МЕСТАХ НАКОПЛЕНИЯ ТКО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ОБ ОБЪЕМАХ ВЫВОЗА ТКО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tx1"/>
                </a:solidFill>
              </a:rPr>
              <a:t>ИНФОРМАЦИЯ О ЦЕНАХ И ТАРИФАХ НА УСЛУГИ ПО ТРАНСПОРТИРОВКЕ ТКО</a:t>
            </a:r>
          </a:p>
        </p:txBody>
      </p:sp>
    </p:spTree>
    <p:extLst>
      <p:ext uri="{BB962C8B-B14F-4D97-AF65-F5344CB8AC3E}">
        <p14:creationId xmlns:p14="http://schemas.microsoft.com/office/powerpoint/2010/main" xmlns="" val="29156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268760"/>
            <a:ext cx="828092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sp>
        <p:nvSpPr>
          <p:cNvPr id="21" name="Прямоугольник 20"/>
          <p:cNvSpPr/>
          <p:nvPr/>
        </p:nvSpPr>
        <p:spPr>
          <a:xfrm>
            <a:off x="431540" y="1412776"/>
            <a:ext cx="8280920" cy="4176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Региональный оператор по обращению с ТКО по ХМАО-Югре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Акционерное общество «Югра-Экология»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г. Ханты-Мансийск, ул.Карла-Маркса , д. 17, 5 этаж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Тел</a:t>
            </a:r>
            <a:r>
              <a:rPr lang="ru-RU" sz="2200" b="1" dirty="0" smtClean="0">
                <a:solidFill>
                  <a:schemeClr val="tx1"/>
                </a:solidFill>
              </a:rPr>
              <a:t>.</a:t>
            </a:r>
            <a:r>
              <a:rPr lang="en-US" sz="2200" b="1" dirty="0">
                <a:solidFill>
                  <a:schemeClr val="tx1"/>
                </a:solidFill>
              </a:rPr>
              <a:t>:</a:t>
            </a:r>
            <a:r>
              <a:rPr lang="ru-RU" sz="2200" b="1" dirty="0" smtClean="0">
                <a:solidFill>
                  <a:schemeClr val="tx1"/>
                </a:solidFill>
              </a:rPr>
              <a:t> + </a:t>
            </a:r>
            <a:r>
              <a:rPr lang="ru-RU" sz="2200" b="1" dirty="0">
                <a:solidFill>
                  <a:schemeClr val="tx1"/>
                </a:solidFill>
              </a:rPr>
              <a:t>7 (982</a:t>
            </a:r>
            <a:r>
              <a:rPr lang="ru-RU" sz="2200" b="1" dirty="0" smtClean="0">
                <a:solidFill>
                  <a:schemeClr val="tx1"/>
                </a:solidFill>
              </a:rPr>
              <a:t>) 595 18 82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E-mail: </a:t>
            </a:r>
            <a:r>
              <a:rPr lang="en-US" sz="2200" b="1" dirty="0" smtClean="0">
                <a:solidFill>
                  <a:schemeClr val="tx1"/>
                </a:solidFill>
                <a:hlinkClick r:id="rId3"/>
              </a:rPr>
              <a:t>info@yugra-ecology.ru</a:t>
            </a:r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Сайт: </a:t>
            </a:r>
            <a:r>
              <a:rPr lang="en-US" sz="2200" b="1" dirty="0" smtClean="0">
                <a:solidFill>
                  <a:schemeClr val="tx1"/>
                </a:solidFill>
                <a:hlinkClick r:id="rId4"/>
              </a:rPr>
              <a:t>www.yugra-ecology.ru</a:t>
            </a:r>
            <a:r>
              <a:rPr lang="ru-RU" sz="2200" b="1" dirty="0" smtClean="0">
                <a:solidFill>
                  <a:schemeClr val="tx1"/>
                </a:solidFill>
              </a:rPr>
              <a:t>, </a:t>
            </a:r>
            <a:r>
              <a:rPr lang="ru-RU" sz="2200" b="1" dirty="0" err="1" smtClean="0">
                <a:solidFill>
                  <a:schemeClr val="tx1"/>
                </a:solidFill>
              </a:rPr>
              <a:t>югра-экология.рф</a:t>
            </a:r>
            <a:endParaRPr lang="ru-RU" sz="2200" b="1" dirty="0" smtClean="0">
              <a:solidFill>
                <a:schemeClr val="tx1"/>
              </a:solidFill>
            </a:endParaRPr>
          </a:p>
          <a:p>
            <a:endParaRPr lang="ru-RU" sz="2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2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90488" y="3452800"/>
            <a:ext cx="3357585" cy="571504"/>
          </a:xfrm>
          <a:prstGeom prst="rect">
            <a:avLst/>
          </a:prstGeom>
          <a:solidFill>
            <a:srgbClr val="F6CE9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rPr>
              <a:t>Вторая зона – «северная» включает  7 городских округов  и 4 муниципальных района</a:t>
            </a:r>
          </a:p>
        </p:txBody>
      </p:sp>
      <p:pic>
        <p:nvPicPr>
          <p:cNvPr id="10" name="Изображение 2"/>
          <p:cNvPicPr>
            <a:picLocks/>
          </p:cNvPicPr>
          <p:nvPr/>
        </p:nvPicPr>
        <p:blipFill>
          <a:blip r:embed="rId2" cstate="print"/>
          <a:srcRect r="1298"/>
          <a:stretch>
            <a:fillRect/>
          </a:stretch>
        </p:blipFill>
        <p:spPr>
          <a:xfrm>
            <a:off x="3714744" y="1585294"/>
            <a:ext cx="5357850" cy="3571898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79512" y="1585294"/>
            <a:ext cx="3357586" cy="571504"/>
          </a:xfrm>
          <a:prstGeom prst="rect">
            <a:avLst/>
          </a:prstGeom>
          <a:solidFill>
            <a:srgbClr val="9FF3A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rPr>
              <a:t>Первая  зона – «южная» включает  6 городских округов  и 5 муниципальных районов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692696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ЗОНЫ ДЕЯТЕЛЬНОСТИ АО «ЮГРА-ЭКОЛОГИЯ»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4130250"/>
            <a:ext cx="3357585" cy="1026942"/>
          </a:xfrm>
          <a:prstGeom prst="rect">
            <a:avLst/>
          </a:prstGeom>
          <a:solidFill>
            <a:srgbClr val="F6CE9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>
                <a:ea typeface="Roboto Light" panose="02000000000000000000" pitchFamily="2" charset="0"/>
                <a:cs typeface="Roboto Light" panose="02000000000000000000" pitchFamily="2" charset="0"/>
              </a:rPr>
              <a:t>По </a:t>
            </a:r>
            <a:r>
              <a:rPr lang="ru-RU" sz="1200" b="1" dirty="0" smtClean="0">
                <a:ea typeface="Roboto Light" panose="02000000000000000000" pitchFamily="2" charset="0"/>
                <a:cs typeface="Roboto Light" panose="02000000000000000000" pitchFamily="2" charset="0"/>
              </a:rPr>
              <a:t>«северной» </a:t>
            </a:r>
            <a:r>
              <a:rPr lang="ru-RU" sz="1200" b="1" dirty="0">
                <a:ea typeface="Roboto Light" panose="02000000000000000000" pitchFamily="2" charset="0"/>
                <a:cs typeface="Roboto Light" panose="02000000000000000000" pitchFamily="2" charset="0"/>
              </a:rPr>
              <a:t>зоне подписано соглашение </a:t>
            </a:r>
          </a:p>
          <a:p>
            <a:r>
              <a:rPr lang="ru-RU" sz="1200" b="1" dirty="0">
                <a:ea typeface="Roboto Light" panose="02000000000000000000" pitchFamily="2" charset="0"/>
                <a:cs typeface="Roboto Light" panose="02000000000000000000" pitchFamily="2" charset="0"/>
              </a:rPr>
              <a:t>№ </a:t>
            </a:r>
            <a:r>
              <a:rPr lang="ru-RU" sz="1200" b="1" dirty="0" smtClean="0">
                <a:ea typeface="Roboto Light" panose="02000000000000000000" pitchFamily="2" charset="0"/>
                <a:cs typeface="Roboto Light" panose="02000000000000000000" pitchFamily="2" charset="0"/>
              </a:rPr>
              <a:t>26 </a:t>
            </a:r>
            <a:r>
              <a:rPr lang="ru-RU" sz="1200" b="1" dirty="0">
                <a:ea typeface="Roboto Light" panose="02000000000000000000" pitchFamily="2" charset="0"/>
                <a:cs typeface="Roboto Light" panose="02000000000000000000" pitchFamily="2" charset="0"/>
              </a:rPr>
              <a:t>от </a:t>
            </a:r>
            <a:r>
              <a:rPr lang="ru-RU" sz="1200" b="1" dirty="0" smtClean="0">
                <a:ea typeface="Roboto Light" panose="02000000000000000000" pitchFamily="2" charset="0"/>
                <a:cs typeface="Roboto Light" panose="02000000000000000000" pitchFamily="2" charset="0"/>
              </a:rPr>
              <a:t>23.04.2018 </a:t>
            </a:r>
            <a:r>
              <a:rPr lang="ru-RU" sz="1200" b="1" dirty="0">
                <a:ea typeface="Roboto Light" panose="02000000000000000000" pitchFamily="2" charset="0"/>
                <a:cs typeface="Roboto Light" panose="02000000000000000000" pitchFamily="2" charset="0"/>
              </a:rPr>
              <a:t>года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79512" y="2262743"/>
            <a:ext cx="3357586" cy="1084112"/>
          </a:xfrm>
          <a:prstGeom prst="rect">
            <a:avLst/>
          </a:prstGeom>
          <a:solidFill>
            <a:srgbClr val="9FF3A3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rPr>
              <a:t>По «южной» зоне подписано соглашение </a:t>
            </a:r>
          </a:p>
          <a:p>
            <a:pPr algn="ctr"/>
            <a:r>
              <a:rPr lang="ru-RU" sz="1200" dirty="0" smtClean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rPr>
              <a:t>№ </a:t>
            </a:r>
            <a:r>
              <a:rPr lang="ru-RU" sz="1200" dirty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rPr>
              <a:t>25 от 02.04.2018 года 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19" name="Объект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72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sp>
        <p:nvSpPr>
          <p:cNvPr id="12" name="Скругленный прямоугольник 11"/>
          <p:cNvSpPr/>
          <p:nvPr/>
        </p:nvSpPr>
        <p:spPr>
          <a:xfrm>
            <a:off x="539552" y="562000"/>
            <a:ext cx="8136904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3548" y="1052736"/>
            <a:ext cx="8136904" cy="5184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/>
              <a:t>Реализация Территориальной схемы, мероприятий государственной программы автономного округа «Обеспечение экологической безопасности Ханты-Мансийского автономного округа – Югры на 2016-2020 годы» в сфере обращения с </a:t>
            </a:r>
            <a:r>
              <a:rPr lang="ru-RU" sz="1500" b="1" dirty="0" smtClean="0"/>
              <a:t>отходами;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Планирование</a:t>
            </a:r>
            <a:r>
              <a:rPr lang="ru-RU" sz="1500" b="1" dirty="0"/>
              <a:t>, регулирование и контроль за обращением с твёрдыми коммунальными отходами </a:t>
            </a:r>
            <a:r>
              <a:rPr lang="ru-RU" sz="1500" b="1" dirty="0" smtClean="0"/>
              <a:t>и </a:t>
            </a:r>
            <a:r>
              <a:rPr lang="ru-RU" sz="1500" b="1" dirty="0"/>
              <a:t>вторичными ресурсами в зоне его деятельности;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Координация </a:t>
            </a:r>
            <a:r>
              <a:rPr lang="ru-RU" sz="1500" b="1" dirty="0"/>
              <a:t>деятельности лиц, осуществляющих деятельность в сфере обращения с отходами;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Внедрение </a:t>
            </a:r>
            <a:r>
              <a:rPr lang="ru-RU" sz="1500" b="1" dirty="0"/>
              <a:t>механизмов экономического регулирования деятельности по обращению с ТКО;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Осуществление </a:t>
            </a:r>
            <a:r>
              <a:rPr lang="ru-RU" sz="1500" b="1" dirty="0"/>
              <a:t>взаимодействия организаций, осуществляющих деятельность в сфере обращения с отходами, федеральными органами государственной власти, исполнительными органами государственной власти автономного округа, органами местного самоуправления, физическими и юридическими лицами;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Организация </a:t>
            </a:r>
            <a:r>
              <a:rPr lang="ru-RU" sz="1500" b="1" dirty="0"/>
              <a:t>деятельности по созданию на территории муниципальных образований автономного округа комплексов (полигонов, площадок временного накопления отходов) по обработке, утилизации, обезвреживанию, размещению отходов и контроль их запуска на производственную мощность;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Участие </a:t>
            </a:r>
            <a:r>
              <a:rPr lang="ru-RU" sz="1500" b="1" dirty="0"/>
              <a:t>в разработке и реализации инвестиционных проектов (на основе концессионных соглашений, соглашений государственно-частного партнёрства, соглашений </a:t>
            </a:r>
            <a:r>
              <a:rPr lang="ru-RU" sz="1500" b="1" dirty="0" err="1"/>
              <a:t>муниципально</a:t>
            </a:r>
            <a:r>
              <a:rPr lang="ru-RU" sz="1500" b="1" dirty="0"/>
              <a:t>-частного партнёрства) в сфере обращения отходов на территории деятельности Регионального оператора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Внедрение </a:t>
            </a:r>
            <a:r>
              <a:rPr lang="ru-RU" sz="1500" b="1" dirty="0"/>
              <a:t>системы раздельного сбора твёрдых коммунальных отходов на территории автономного </a:t>
            </a:r>
            <a:r>
              <a:rPr lang="ru-RU" sz="1500" b="1" dirty="0" smtClean="0"/>
              <a:t>округа;</a:t>
            </a:r>
            <a:endParaRPr lang="ru-RU" sz="1500" b="1" dirty="0"/>
          </a:p>
        </p:txBody>
      </p:sp>
    </p:spTree>
    <p:extLst>
      <p:ext uri="{BB962C8B-B14F-4D97-AF65-F5344CB8AC3E}">
        <p14:creationId xmlns:p14="http://schemas.microsoft.com/office/powerpoint/2010/main" xmlns="" val="9105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85720" y="879462"/>
            <a:ext cx="8715436" cy="5357850"/>
            <a:chOff x="285720" y="548680"/>
            <a:chExt cx="8715436" cy="535785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6572264" y="548680"/>
              <a:ext cx="2428892" cy="4357718"/>
            </a:xfrm>
            <a:prstGeom prst="rect">
              <a:avLst/>
            </a:prstGeom>
            <a:solidFill>
              <a:srgbClr val="FF0000">
                <a:alpha val="3000"/>
              </a:srgb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86578" y="548680"/>
              <a:ext cx="18438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Муниципальные образования</a:t>
              </a:r>
              <a:endParaRPr lang="ru-RU" sz="12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715140" y="1120184"/>
              <a:ext cx="2125281" cy="8823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организации деятельности по сбору, транспортированию, обработке, утилизации, обезвреживанию, размещению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715140" y="1977440"/>
              <a:ext cx="2125281" cy="8823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утверждение порядка сбора ТКО (в том числе их раздельного сбора)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715140" y="2834696"/>
              <a:ext cx="2125281" cy="8823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установление нормативов накопления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715140" y="3763390"/>
              <a:ext cx="2125281" cy="8823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контроль за исполнением правил осуществления деятельности региональных операторов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85720" y="548680"/>
              <a:ext cx="3429024" cy="5357850"/>
            </a:xfrm>
            <a:prstGeom prst="rect">
              <a:avLst/>
            </a:prstGeom>
            <a:solidFill>
              <a:schemeClr val="accent5">
                <a:alpha val="3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52766" y="620118"/>
              <a:ext cx="25047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 smtClean="0"/>
                <a:t>Правительство автономного округа</a:t>
              </a:r>
              <a:endParaRPr lang="ru-RU" sz="12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28596" y="977308"/>
              <a:ext cx="3143272" cy="7143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установление правил осуществления деятельности региональных операторов по обращению с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28596" y="1763126"/>
              <a:ext cx="3143272" cy="6429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Утверждение инвестиционных и производственных программ операторов по обращению с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28596" y="2477506"/>
              <a:ext cx="3143272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утверждение предельных тарифов в области обращения с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28596" y="3120448"/>
              <a:ext cx="3143272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установление условий проведения торгов на осуществление сбора и транспортирования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28596" y="3763390"/>
              <a:ext cx="3143272" cy="785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установление содержания и порядка заключения соглашения между ИОГВ автономного округа и региональными операторами по обращению с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28596" y="4620646"/>
              <a:ext cx="3143272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регулирование деятельности региональных операторов по обращению с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8596" y="5192150"/>
              <a:ext cx="3143272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разработка и утверждение территориальной схемы обращения с отходами, в том числе с ТКО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4" name="Группа 19"/>
            <p:cNvGrpSpPr/>
            <p:nvPr/>
          </p:nvGrpSpPr>
          <p:grpSpPr>
            <a:xfrm>
              <a:off x="4572000" y="548680"/>
              <a:ext cx="1143008" cy="928694"/>
              <a:chOff x="4214810" y="142852"/>
              <a:chExt cx="1143008" cy="928694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4214810" y="142852"/>
                <a:ext cx="1143008" cy="928694"/>
              </a:xfrm>
              <a:prstGeom prst="rect">
                <a:avLst/>
              </a:prstGeom>
              <a:solidFill>
                <a:srgbClr val="00B050">
                  <a:alpha val="3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214810" y="357166"/>
                <a:ext cx="11314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dirty="0" smtClean="0"/>
                  <a:t>Региональный</a:t>
                </a:r>
              </a:p>
              <a:p>
                <a:pPr algn="ctr"/>
                <a:r>
                  <a:rPr lang="ru-RU" sz="1200" dirty="0" smtClean="0"/>
                  <a:t>оператор</a:t>
                </a:r>
                <a:endParaRPr lang="ru-RU" sz="1200" dirty="0"/>
              </a:p>
            </p:txBody>
          </p:sp>
        </p:grpSp>
        <p:cxnSp>
          <p:nvCxnSpPr>
            <p:cNvPr id="27" name="Прямая со стрелкой 26"/>
            <p:cNvCxnSpPr/>
            <p:nvPr/>
          </p:nvCxnSpPr>
          <p:spPr>
            <a:xfrm>
              <a:off x="3714744" y="975720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652271" y="977308"/>
              <a:ext cx="9012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dirty="0" smtClean="0"/>
                <a:t>соглашение</a:t>
              </a:r>
              <a:endParaRPr lang="ru-RU" sz="1100" dirty="0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>
              <a:off x="3714744" y="4547620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4000496" y="2406068"/>
              <a:ext cx="2286016" cy="3071834"/>
            </a:xfrm>
            <a:prstGeom prst="rect">
              <a:avLst/>
            </a:prstGeom>
            <a:solidFill>
              <a:srgbClr val="7030A0">
                <a:alpha val="10000"/>
              </a:srgbClr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4214810" y="2763258"/>
              <a:ext cx="1857388" cy="785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О правилах деятельности регионального оператора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57752" y="241482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 smtClean="0"/>
                <a:t>НПА</a:t>
              </a:r>
              <a:endParaRPr lang="ru-RU" sz="1200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214810" y="3620514"/>
              <a:ext cx="1857388" cy="785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О содержании и порядке заключения соглашения с региональным оператором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4214810" y="4477770"/>
              <a:ext cx="1857388" cy="785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Об утверждении территориальной схемы обращения с отходами, в том числе с ТКО </a:t>
              </a:r>
            </a:p>
          </p:txBody>
        </p:sp>
        <p:cxnSp>
          <p:nvCxnSpPr>
            <p:cNvPr id="35" name="Прямая со стрелкой 34"/>
            <p:cNvCxnSpPr/>
            <p:nvPr/>
          </p:nvCxnSpPr>
          <p:spPr>
            <a:xfrm rot="5400000" flipH="1" flipV="1">
              <a:off x="4679951" y="1940927"/>
              <a:ext cx="9286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143504" y="1763126"/>
              <a:ext cx="121444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 smtClean="0"/>
                <a:t>Регулирование деятельности</a:t>
              </a:r>
              <a:endParaRPr lang="ru-RU" sz="1100" dirty="0"/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>
              <a:off x="5715008" y="977308"/>
              <a:ext cx="85725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8" name="Содержимое 2"/>
          <p:cNvSpPr txBox="1">
            <a:spLocks noGrp="1"/>
          </p:cNvSpPr>
          <p:nvPr>
            <p:ph type="title"/>
          </p:nvPr>
        </p:nvSpPr>
        <p:spPr>
          <a:xfrm>
            <a:off x="357158" y="404664"/>
            <a:ext cx="8715404" cy="360040"/>
          </a:xfrm>
          <a:prstGeom prst="rect">
            <a:avLst/>
          </a:prstGeom>
        </p:spPr>
        <p:txBody>
          <a:bodyPr vert="horz" lIns="0" tIns="45688" rIns="91376" bIns="45688" rtlCol="0" anchor="ctr">
            <a:noAutofit/>
          </a:bodyPr>
          <a:lstStyle>
            <a:lvl1pPr marL="391146" indent="0" algn="l" defTabSz="1043056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FontTx/>
              <a:buNone/>
              <a:defRPr sz="1000" b="1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СХЕМА РАСПРЕДЕЛЕНИЯ ПОЛНОМОЧИЙ В СФЕРЕ ТКО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41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19057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857356" y="2810723"/>
            <a:ext cx="214314" cy="28575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857356" y="3622224"/>
            <a:ext cx="214314" cy="28575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857356" y="2098214"/>
            <a:ext cx="214314" cy="28575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держимое 2"/>
          <p:cNvSpPr txBox="1">
            <a:spLocks noGrp="1"/>
          </p:cNvSpPr>
          <p:nvPr>
            <p:ph type="title"/>
          </p:nvPr>
        </p:nvSpPr>
        <p:spPr>
          <a:xfrm>
            <a:off x="357158" y="404664"/>
            <a:ext cx="8715404" cy="360040"/>
          </a:xfrm>
          <a:prstGeom prst="rect">
            <a:avLst/>
          </a:prstGeom>
        </p:spPr>
        <p:txBody>
          <a:bodyPr vert="horz" lIns="0" tIns="45688" rIns="91376" bIns="45688" rtlCol="0" anchor="ctr">
            <a:noAutofit/>
          </a:bodyPr>
          <a:lstStyle>
            <a:lvl1pPr marL="391146" indent="0" algn="l" defTabSz="1043056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FontTx/>
              <a:buNone/>
              <a:defRPr sz="1000" b="1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Tx/>
              <a:buNone/>
              <a:defRPr sz="1000" kern="1200" baseline="0">
                <a:solidFill>
                  <a:srgbClr val="1D1D1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СХЕМА ОРГАНИЗАЦИИ ДЕЯТЕЛЬНОСТИ ПО ОБРАЩЕНИЮ С ТКО</a:t>
            </a:r>
            <a:endParaRPr lang="ru-RU" sz="18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4901" y="5684682"/>
            <a:ext cx="8694229" cy="336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prstClr val="black"/>
                </a:solidFill>
                <a:cs typeface="Times New Roman" pitchFamily="18" charset="0"/>
              </a:rPr>
              <a:t>* Обязанность </a:t>
            </a:r>
            <a:r>
              <a:rPr lang="ru-RU" sz="1200" dirty="0">
                <a:solidFill>
                  <a:prstClr val="black"/>
                </a:solidFill>
                <a:cs typeface="Times New Roman" pitchFamily="18" charset="0"/>
              </a:rPr>
              <a:t>по внесению платы за коммунальную услугу по обращению с </a:t>
            </a:r>
            <a:r>
              <a:rPr lang="ru-RU" sz="1200" dirty="0" smtClean="0">
                <a:solidFill>
                  <a:prstClr val="black"/>
                </a:solidFill>
                <a:cs typeface="Times New Roman" pitchFamily="18" charset="0"/>
              </a:rPr>
              <a:t>ТКО </a:t>
            </a:r>
            <a:r>
              <a:rPr lang="ru-RU" sz="1200" dirty="0">
                <a:solidFill>
                  <a:prstClr val="black"/>
                </a:solidFill>
                <a:cs typeface="Times New Roman" pitchFamily="18" charset="0"/>
              </a:rPr>
              <a:t>наступает со </a:t>
            </a:r>
            <a:r>
              <a:rPr lang="ru-RU" sz="1200" dirty="0" smtClean="0">
                <a:solidFill>
                  <a:prstClr val="black"/>
                </a:solidFill>
                <a:cs typeface="Times New Roman" pitchFamily="18" charset="0"/>
              </a:rPr>
              <a:t>дня вступления в силу нормативного правового акта об утверждении единого </a:t>
            </a:r>
            <a:r>
              <a:rPr lang="ru-RU" sz="1200" dirty="0">
                <a:solidFill>
                  <a:prstClr val="black"/>
                </a:solidFill>
                <a:cs typeface="Times New Roman" pitchFamily="18" charset="0"/>
              </a:rPr>
              <a:t>тарифа на услугу по обращению с </a:t>
            </a:r>
            <a:r>
              <a:rPr lang="ru-RU" sz="1200" dirty="0" smtClean="0">
                <a:solidFill>
                  <a:prstClr val="black"/>
                </a:solidFill>
                <a:cs typeface="Times New Roman" pitchFamily="18" charset="0"/>
              </a:rPr>
              <a:t>ТКО на </a:t>
            </a:r>
            <a:r>
              <a:rPr lang="ru-RU" sz="1200" dirty="0">
                <a:solidFill>
                  <a:prstClr val="black"/>
                </a:solidFill>
                <a:cs typeface="Times New Roman" pitchFamily="18" charset="0"/>
              </a:rPr>
              <a:t>территории соответствующего субъекта </a:t>
            </a:r>
            <a:r>
              <a:rPr lang="ru-RU" sz="1200" dirty="0" smtClean="0">
                <a:solidFill>
                  <a:prstClr val="black"/>
                </a:solidFill>
                <a:cs typeface="Times New Roman" pitchFamily="18" charset="0"/>
              </a:rPr>
              <a:t>РФ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14282" y="764704"/>
            <a:ext cx="3571900" cy="666752"/>
            <a:chOff x="542268" y="1027904"/>
            <a:chExt cx="2661580" cy="590958"/>
          </a:xfrm>
        </p:grpSpPr>
        <p:sp>
          <p:nvSpPr>
            <p:cNvPr id="18" name="Прямоугольник 17"/>
            <p:cNvSpPr/>
            <p:nvPr/>
          </p:nvSpPr>
          <p:spPr>
            <a:xfrm flipV="1">
              <a:off x="654966" y="1027904"/>
              <a:ext cx="2474158" cy="590958"/>
            </a:xfrm>
            <a:prstGeom prst="rect">
              <a:avLst/>
            </a:prstGeom>
            <a:solidFill>
              <a:srgbClr val="00863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42268" y="1044121"/>
              <a:ext cx="2661580" cy="545244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chemeClr val="bg1"/>
                  </a:solidFill>
                  <a:cs typeface="Times New Roman" pitchFamily="18" charset="0"/>
                </a:rPr>
                <a:t>Потребители  услуги по обращению с ТКО </a:t>
              </a:r>
            </a:p>
            <a:p>
              <a:pPr algn="ctr"/>
              <a:r>
                <a:rPr lang="ru-RU" sz="1100" b="1" dirty="0" smtClean="0">
                  <a:solidFill>
                    <a:schemeClr val="bg1"/>
                  </a:solidFill>
                  <a:cs typeface="Times New Roman" pitchFamily="18" charset="0"/>
                </a:rPr>
                <a:t>(физ. и юр. лица, собственники ТКО)</a:t>
              </a:r>
              <a:endParaRPr lang="ru-RU" sz="11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 flipV="1">
            <a:off x="354442" y="1717211"/>
            <a:ext cx="3288864" cy="47625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21" name="Прямоугольник 20"/>
          <p:cNvSpPr/>
          <p:nvPr/>
        </p:nvSpPr>
        <p:spPr>
          <a:xfrm>
            <a:off x="428596" y="1717212"/>
            <a:ext cx="3143272" cy="460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cs typeface="Times New Roman" pitchFamily="18" charset="0"/>
              </a:rPr>
              <a:t>Операторы по сбору  ТКО</a:t>
            </a:r>
            <a:endParaRPr lang="ru-RU" sz="11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V="1">
            <a:off x="357158" y="3907976"/>
            <a:ext cx="3286148" cy="571504"/>
          </a:xfrm>
          <a:prstGeom prst="rect">
            <a:avLst/>
          </a:prstGeom>
          <a:solidFill>
            <a:srgbClr val="D1E0B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23" name="Прямоугольник 22"/>
          <p:cNvSpPr/>
          <p:nvPr/>
        </p:nvSpPr>
        <p:spPr>
          <a:xfrm>
            <a:off x="462957" y="3908357"/>
            <a:ext cx="3071834" cy="552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cs typeface="Times New Roman" pitchFamily="18" charset="0"/>
              </a:rPr>
              <a:t>Операторы по утилизации ТКО</a:t>
            </a:r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357158" y="2383966"/>
            <a:ext cx="3286148" cy="476253"/>
          </a:xfrm>
          <a:prstGeom prst="rect">
            <a:avLst/>
          </a:prstGeom>
          <a:solidFill>
            <a:srgbClr val="A6C36B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25" name="Прямоугольник 24"/>
          <p:cNvSpPr/>
          <p:nvPr/>
        </p:nvSpPr>
        <p:spPr>
          <a:xfrm>
            <a:off x="571472" y="2288716"/>
            <a:ext cx="2928958" cy="608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cs typeface="Times New Roman" pitchFamily="18" charset="0"/>
              </a:rPr>
              <a:t>Операторы по транспортированию ТКО</a:t>
            </a:r>
            <a:endParaRPr lang="ru-RU" sz="11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357158" y="4748075"/>
            <a:ext cx="3286148" cy="571504"/>
          </a:xfrm>
          <a:prstGeom prst="rect">
            <a:avLst/>
          </a:prstGeom>
          <a:solidFill>
            <a:srgbClr val="DBE7C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27" name="Прямоугольник 26"/>
          <p:cNvSpPr/>
          <p:nvPr/>
        </p:nvSpPr>
        <p:spPr>
          <a:xfrm>
            <a:off x="611560" y="4858624"/>
            <a:ext cx="2928958" cy="389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cs typeface="Times New Roman" pitchFamily="18" charset="0"/>
              </a:rPr>
              <a:t>Операторы  по размещению ТКО</a:t>
            </a:r>
            <a:endParaRPr lang="ru-RU" sz="11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flipV="1">
            <a:off x="357158" y="3090626"/>
            <a:ext cx="3286148" cy="571504"/>
          </a:xfrm>
          <a:prstGeom prst="rect">
            <a:avLst/>
          </a:prstGeom>
          <a:solidFill>
            <a:srgbClr val="B7CE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29" name="Прямоугольник 28"/>
          <p:cNvSpPr/>
          <p:nvPr/>
        </p:nvSpPr>
        <p:spPr>
          <a:xfrm>
            <a:off x="571472" y="2995376"/>
            <a:ext cx="2928958" cy="722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Операторы по обработке (сортировке) и обезвреживанию ТКО</a:t>
            </a:r>
            <a:endParaRPr lang="ru-RU" sz="11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929190" y="859955"/>
            <a:ext cx="1387118" cy="44767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32187" y="2950260"/>
            <a:ext cx="17859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cs typeface="Times New Roman" pitchFamily="18" charset="0"/>
              </a:rPr>
              <a:t>АО </a:t>
            </a:r>
          </a:p>
          <a:p>
            <a:pPr algn="ctr"/>
            <a:r>
              <a:rPr lang="ru-RU" sz="1200" i="1" dirty="0" smtClean="0">
                <a:cs typeface="Times New Roman" pitchFamily="18" charset="0"/>
              </a:rPr>
              <a:t>«Югра-Экология»</a:t>
            </a:r>
            <a:endParaRPr lang="ru-RU" sz="1200" i="1" dirty="0">
              <a:cs typeface="Times New Roman" pitchFamily="18" charset="0"/>
            </a:endParaRPr>
          </a:p>
          <a:p>
            <a:pPr algn="ctr"/>
            <a:endParaRPr lang="ru-RU" sz="1400" i="1" dirty="0"/>
          </a:p>
        </p:txBody>
      </p:sp>
      <p:sp>
        <p:nvSpPr>
          <p:cNvPr id="33" name="Овал 32"/>
          <p:cNvSpPr/>
          <p:nvPr/>
        </p:nvSpPr>
        <p:spPr>
          <a:xfrm>
            <a:off x="7536174" y="1259606"/>
            <a:ext cx="1141524" cy="1100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393524" y="859956"/>
            <a:ext cx="1428760" cy="4476782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09546" y="2731085"/>
            <a:ext cx="1548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cs typeface="Times New Roman" pitchFamily="18" charset="0"/>
              </a:rPr>
              <a:t>Уполномоченный </a:t>
            </a:r>
            <a:r>
              <a:rPr lang="ru-RU" sz="1200" i="1" dirty="0">
                <a:cs typeface="Times New Roman" pitchFamily="18" charset="0"/>
              </a:rPr>
              <a:t>орган </a:t>
            </a:r>
            <a:r>
              <a:rPr lang="ru-RU" sz="1200" i="1" dirty="0" smtClean="0">
                <a:cs typeface="Times New Roman" pitchFamily="18" charset="0"/>
              </a:rPr>
              <a:t>исполнительной </a:t>
            </a:r>
            <a:r>
              <a:rPr lang="ru-RU" sz="1200" i="1" dirty="0">
                <a:cs typeface="Times New Roman" pitchFamily="18" charset="0"/>
              </a:rPr>
              <a:t>власти субъекта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1414" y="1495940"/>
            <a:ext cx="436245" cy="57846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7" name="Группа 36"/>
          <p:cNvGrpSpPr/>
          <p:nvPr/>
        </p:nvGrpSpPr>
        <p:grpSpPr>
          <a:xfrm>
            <a:off x="6351874" y="2669718"/>
            <a:ext cx="1006208" cy="577949"/>
            <a:chOff x="5942056" y="2896812"/>
            <a:chExt cx="1006208" cy="433462"/>
          </a:xfrm>
          <a:solidFill>
            <a:schemeClr val="bg1"/>
          </a:solidFill>
        </p:grpSpPr>
        <p:sp>
          <p:nvSpPr>
            <p:cNvPr id="38" name="Двойная стрелка влево/вправо 37"/>
            <p:cNvSpPr/>
            <p:nvPr/>
          </p:nvSpPr>
          <p:spPr>
            <a:xfrm>
              <a:off x="5952177" y="2896812"/>
              <a:ext cx="985967" cy="433462"/>
            </a:xfrm>
            <a:prstGeom prst="leftRightArrow">
              <a:avLst/>
            </a:prstGeom>
            <a:grp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42056" y="2982738"/>
              <a:ext cx="1006208" cy="1962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dirty="0" smtClean="0">
                  <a:cs typeface="Times New Roman" pitchFamily="18" charset="0"/>
                </a:rPr>
                <a:t>соглашение</a:t>
              </a:r>
              <a:endParaRPr lang="ru-RU" sz="1100" dirty="0">
                <a:cs typeface="Times New Roman" pitchFamily="18" charset="0"/>
              </a:endParaRPr>
            </a:p>
          </p:txBody>
        </p:sp>
      </p:grpSp>
      <p:cxnSp>
        <p:nvCxnSpPr>
          <p:cNvPr id="40" name="Прямая со стрелкой 39"/>
          <p:cNvCxnSpPr/>
          <p:nvPr/>
        </p:nvCxnSpPr>
        <p:spPr>
          <a:xfrm rot="10800000">
            <a:off x="3643306" y="5050985"/>
            <a:ext cx="1285884" cy="2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0800000">
            <a:off x="3643306" y="4193729"/>
            <a:ext cx="1285884" cy="2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0800000">
            <a:off x="3643306" y="3431723"/>
            <a:ext cx="1285884" cy="2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>
            <a:off x="3643306" y="2667599"/>
            <a:ext cx="1285884" cy="2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3643306" y="2000845"/>
            <a:ext cx="1285884" cy="2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3786182" y="4743208"/>
            <a:ext cx="10001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cs typeface="Times New Roman" pitchFamily="18" charset="0"/>
              </a:rPr>
              <a:t>Оплата услуг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3885952"/>
            <a:ext cx="10001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cs typeface="Times New Roman" pitchFamily="18" charset="0"/>
              </a:rPr>
              <a:t>Оплата услуг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786182" y="3145971"/>
            <a:ext cx="10001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cs typeface="Times New Roman" pitchFamily="18" charset="0"/>
              </a:rPr>
              <a:t>Оплата услуг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786182" y="2383966"/>
            <a:ext cx="10001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cs typeface="Times New Roman" pitchFamily="18" charset="0"/>
              </a:rPr>
              <a:t>Оплата услуг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786182" y="1695187"/>
            <a:ext cx="10001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cs typeface="Times New Roman" pitchFamily="18" charset="0"/>
              </a:rPr>
              <a:t>Оплата услуг</a:t>
            </a:r>
          </a:p>
        </p:txBody>
      </p:sp>
      <p:cxnSp>
        <p:nvCxnSpPr>
          <p:cNvPr id="50" name="Прямая со стрелкой 49"/>
          <p:cNvCxnSpPr/>
          <p:nvPr/>
        </p:nvCxnSpPr>
        <p:spPr>
          <a:xfrm flipV="1">
            <a:off x="3717594" y="1026656"/>
            <a:ext cx="1214446" cy="21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669165" y="1109936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cs typeface="Times New Roman" pitchFamily="18" charset="0"/>
              </a:rPr>
              <a:t>Платежи за услуги РО</a:t>
            </a:r>
            <a:endParaRPr lang="ru-RU" sz="900" dirty="0">
              <a:cs typeface="Times New Roman" pitchFamily="18" charset="0"/>
            </a:endParaRPr>
          </a:p>
        </p:txBody>
      </p:sp>
      <p:sp>
        <p:nvSpPr>
          <p:cNvPr id="52" name="Стрелка вниз 51"/>
          <p:cNvSpPr/>
          <p:nvPr/>
        </p:nvSpPr>
        <p:spPr>
          <a:xfrm>
            <a:off x="1857356" y="1431459"/>
            <a:ext cx="214314" cy="28575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1857356" y="4479480"/>
            <a:ext cx="214314" cy="28575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000628" y="1259606"/>
            <a:ext cx="1249068" cy="114300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5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41166" y="1445215"/>
            <a:ext cx="763166" cy="771790"/>
          </a:xfrm>
        </p:spPr>
      </p:pic>
      <p:grpSp>
        <p:nvGrpSpPr>
          <p:cNvPr id="2" name="Группа 1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59" name="Объект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53869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692696"/>
            <a:ext cx="828092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ЭТАПЫ ПЕРЕХОДА УСЛУГИ ПО ОБРАЩЕНИЮ С ТКО 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ИЗ ЖИЛИЩНОЙ В КОММУНАЛЬНУЮ</a:t>
            </a:r>
            <a:endParaRPr lang="ru-RU" sz="2200" b="1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sp>
        <p:nvSpPr>
          <p:cNvPr id="11" name="Скругленный прямоугольник 10"/>
          <p:cNvSpPr/>
          <p:nvPr/>
        </p:nvSpPr>
        <p:spPr>
          <a:xfrm>
            <a:off x="428596" y="4643446"/>
            <a:ext cx="8416800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КОНЕЧНЫЙ СРОК ПЕРЕХОДА - 01.10.2018 г.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0224" y="1700808"/>
            <a:ext cx="8415560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СБОР ДАННЫХ ОБ ОПЕРАТОРАХ ТРАНСПОРТИРОВЩИКАХ </a:t>
            </a:r>
            <a:r>
              <a:rPr lang="ru-RU" b="1" dirty="0" smtClean="0">
                <a:solidFill>
                  <a:schemeClr val="tx1"/>
                </a:solidFill>
              </a:rPr>
              <a:t>ТКО</a:t>
            </a:r>
            <a:r>
              <a:rPr lang="ru-RU" b="1" dirty="0" smtClean="0"/>
              <a:t> – СРОК 25.05.2018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0224" y="2435290"/>
            <a:ext cx="8415560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ПРОВЕДЕНИЕ КОНКУРСНЫХ ПРОЦЕДУР – СРОК 01.07.2018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0224" y="3169772"/>
            <a:ext cx="8415560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УСТАНОВЛЕНИЕ ЕДИНОГО </a:t>
            </a:r>
            <a:r>
              <a:rPr lang="ru-RU" b="1" dirty="0" smtClean="0">
                <a:solidFill>
                  <a:schemeClr val="tx1"/>
                </a:solidFill>
              </a:rPr>
              <a:t>ТАРИФА</a:t>
            </a:r>
            <a:r>
              <a:rPr lang="ru-RU" b="1" dirty="0" smtClean="0"/>
              <a:t> – СРОК 31.07.2018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00224" y="3904254"/>
            <a:ext cx="8415560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ЗАКЛЮЧЕНИЕ </a:t>
            </a:r>
            <a:r>
              <a:rPr lang="ru-RU" b="1" dirty="0" smtClean="0">
                <a:solidFill>
                  <a:schemeClr val="tx1"/>
                </a:solidFill>
              </a:rPr>
              <a:t>ДОГОВОРОВ С ПОТРЕБИТЕЛЕМ</a:t>
            </a:r>
            <a:r>
              <a:rPr lang="ru-RU" b="1" dirty="0" smtClean="0"/>
              <a:t> </a:t>
            </a:r>
            <a:r>
              <a:rPr lang="ru-RU" b="1" dirty="0" smtClean="0"/>
              <a:t>– СРОК 01.10.2018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8596" y="5357826"/>
            <a:ext cx="8415560" cy="3467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НАПРАВЛЕНИЕ ПЛАТЕЖНОГО ДОКУМЕНТА</a:t>
            </a:r>
            <a:r>
              <a:rPr lang="ru-RU" b="1" dirty="0" smtClean="0"/>
              <a:t> – СРОК 01.11.2018 г.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440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0492" y="548680"/>
            <a:ext cx="828092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СБОР ДАННЫХ ОБ ОПЕРАТОРАХ ТРАНСПОРТИРОВЩИКАХ ТКО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grpSp>
        <p:nvGrpSpPr>
          <p:cNvPr id="3" name="Группа 2"/>
          <p:cNvGrpSpPr/>
          <p:nvPr/>
        </p:nvGrpSpPr>
        <p:grpSpPr>
          <a:xfrm>
            <a:off x="1204251" y="1124744"/>
            <a:ext cx="1785950" cy="4476781"/>
            <a:chOff x="1204251" y="1124744"/>
            <a:chExt cx="1785950" cy="4476781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1401254" y="1124744"/>
              <a:ext cx="1387118" cy="44767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04251" y="3215049"/>
              <a:ext cx="1785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АО 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«Югра-Экология»</a:t>
              </a:r>
              <a:endParaRPr lang="ru-RU" sz="1200" b="1" i="1" dirty="0">
                <a:cs typeface="Times New Roman" pitchFamily="18" charset="0"/>
              </a:endParaRPr>
            </a:p>
            <a:p>
              <a:pPr algn="ctr"/>
              <a:endParaRPr lang="ru-RU" sz="1400" b="1" i="1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472692" y="1524395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5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3230" y="1710004"/>
            <a:ext cx="763166" cy="771790"/>
          </a:xfrm>
        </p:spPr>
      </p:pic>
      <p:grpSp>
        <p:nvGrpSpPr>
          <p:cNvPr id="26" name="Группа 25"/>
          <p:cNvGrpSpPr/>
          <p:nvPr/>
        </p:nvGrpSpPr>
        <p:grpSpPr>
          <a:xfrm>
            <a:off x="6702977" y="1124743"/>
            <a:ext cx="1387118" cy="4476781"/>
            <a:chOff x="6910139" y="1448553"/>
            <a:chExt cx="1387118" cy="4476781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910139" y="1448553"/>
              <a:ext cx="1387118" cy="44767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6981577" y="296494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2869" y="3362829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Перевозчики ТКО</a:t>
              </a:r>
              <a:endParaRPr lang="ru-RU" sz="1200" b="1" i="1" dirty="0">
                <a:cs typeface="Times New Roman" pitchFamily="18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431540" y="5877272"/>
            <a:ext cx="828092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СРОК СБОРА ДАННЫХ ДО 25.05.2018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788371" y="2012421"/>
            <a:ext cx="3914605" cy="628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Зарос ценовых предложений</a:t>
            </a:r>
            <a:endParaRPr lang="ru-RU" b="1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2788372" y="4437112"/>
            <a:ext cx="3914604" cy="630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Коммерческие предложения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72986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48680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ПРОВЕДЕНИЕ КОНКУРСНЫХ ПРОЦЕДУР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209492" y="1207226"/>
            <a:ext cx="1785950" cy="4476781"/>
            <a:chOff x="490206" y="1150074"/>
            <a:chExt cx="1785950" cy="4476781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687209" y="1150074"/>
              <a:ext cx="1387118" cy="44767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0206" y="3240379"/>
              <a:ext cx="1785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АО 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«Югра-Экология»</a:t>
              </a:r>
              <a:endParaRPr lang="ru-RU" sz="1200" b="1" i="1" dirty="0">
                <a:cs typeface="Times New Roman" pitchFamily="18" charset="0"/>
              </a:endParaRPr>
            </a:p>
            <a:p>
              <a:pPr algn="ctr"/>
              <a:endParaRPr lang="ru-RU" sz="1400" b="1" i="1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758647" y="1549725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6682100" y="1171449"/>
            <a:ext cx="1387118" cy="4476781"/>
            <a:chOff x="6910139" y="1448553"/>
            <a:chExt cx="1387118" cy="4476781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6910139" y="1448553"/>
              <a:ext cx="1387118" cy="44767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6981577" y="296494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002869" y="3362829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Перевозчики ТКО</a:t>
              </a:r>
              <a:endParaRPr lang="ru-RU" sz="1200" b="1" i="1" dirty="0">
                <a:cs typeface="Times New Roman" pitchFamily="18" charset="0"/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4045255" y="2576265"/>
            <a:ext cx="1387118" cy="150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4114280" y="2749885"/>
            <a:ext cx="1249068" cy="114300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114280" y="3182828"/>
            <a:ext cx="1249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cs typeface="Times New Roman" pitchFamily="18" charset="0"/>
              </a:rPr>
              <a:t>Сбербанк АСТ</a:t>
            </a:r>
            <a:endParaRPr lang="ru-RU" sz="1400" b="1" i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55179" y="5795426"/>
            <a:ext cx="82809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СРОК ПРОВЕДЕНИЯ КОНКУРСНЫХ ПРОЦЕДУР ДО 01.07.2018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55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pic>
        <p:nvPicPr>
          <p:cNvPr id="56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8471" y="1784116"/>
            <a:ext cx="763166" cy="771790"/>
          </a:xfrm>
        </p:spPr>
      </p:pic>
      <p:sp>
        <p:nvSpPr>
          <p:cNvPr id="4" name="Стрелка вправо 3"/>
          <p:cNvSpPr/>
          <p:nvPr/>
        </p:nvSpPr>
        <p:spPr>
          <a:xfrm>
            <a:off x="2793613" y="2538290"/>
            <a:ext cx="1251642" cy="458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Лоты</a:t>
            </a:r>
            <a:endParaRPr lang="ru-RU" b="1" dirty="0"/>
          </a:p>
        </p:txBody>
      </p:sp>
      <p:sp>
        <p:nvSpPr>
          <p:cNvPr id="57" name="Стрелка вправо 56"/>
          <p:cNvSpPr/>
          <p:nvPr/>
        </p:nvSpPr>
        <p:spPr>
          <a:xfrm>
            <a:off x="2793613" y="3091657"/>
            <a:ext cx="1251642" cy="458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Лоты</a:t>
            </a:r>
            <a:endParaRPr lang="ru-RU" b="1" dirty="0"/>
          </a:p>
        </p:txBody>
      </p:sp>
      <p:sp>
        <p:nvSpPr>
          <p:cNvPr id="58" name="Стрелка вправо 57"/>
          <p:cNvSpPr/>
          <p:nvPr/>
        </p:nvSpPr>
        <p:spPr>
          <a:xfrm>
            <a:off x="2793613" y="3645024"/>
            <a:ext cx="1251642" cy="458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Лоты</a:t>
            </a:r>
            <a:endParaRPr lang="ru-RU" b="1" dirty="0"/>
          </a:p>
        </p:txBody>
      </p:sp>
      <p:sp>
        <p:nvSpPr>
          <p:cNvPr id="7" name="Стрелка влево 6"/>
          <p:cNvSpPr/>
          <p:nvPr/>
        </p:nvSpPr>
        <p:spPr>
          <a:xfrm>
            <a:off x="5432373" y="2539752"/>
            <a:ext cx="1249727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Заявки</a:t>
            </a:r>
            <a:endParaRPr lang="ru-RU" b="1" dirty="0"/>
          </a:p>
        </p:txBody>
      </p:sp>
      <p:sp>
        <p:nvSpPr>
          <p:cNvPr id="59" name="Стрелка влево 58"/>
          <p:cNvSpPr/>
          <p:nvPr/>
        </p:nvSpPr>
        <p:spPr>
          <a:xfrm>
            <a:off x="5432372" y="3094227"/>
            <a:ext cx="1249727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Заявки</a:t>
            </a:r>
            <a:endParaRPr lang="ru-RU" b="1" dirty="0"/>
          </a:p>
        </p:txBody>
      </p:sp>
      <p:sp>
        <p:nvSpPr>
          <p:cNvPr id="60" name="Стрелка влево 59"/>
          <p:cNvSpPr/>
          <p:nvPr/>
        </p:nvSpPr>
        <p:spPr>
          <a:xfrm>
            <a:off x="5432373" y="3648702"/>
            <a:ext cx="1249727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Заявки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257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729" y="0"/>
            <a:ext cx="9144000" cy="404664"/>
          </a:xfrm>
          <a:prstGeom prst="rect">
            <a:avLst/>
          </a:prstGeom>
          <a:gradFill flip="none" rotWithShape="1"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cs typeface="Times New Roman" panose="02020603050405020304" pitchFamily="18" charset="0"/>
              </a:rPr>
              <a:t>Региональный оператор по обращению с ТКО по ХМАО-Югре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0492" y="548680"/>
            <a:ext cx="828092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УСТАНОВЛЕНИЕ ЕДИНОГО ТАРИФА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6309320"/>
            <a:ext cx="9144000" cy="578382"/>
            <a:chOff x="0" y="6309320"/>
            <a:chExt cx="9144000" cy="57838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6309320"/>
              <a:ext cx="9144000" cy="576064"/>
            </a:xfrm>
            <a:prstGeom prst="rect">
              <a:avLst/>
            </a:prstGeom>
            <a:gradFill flip="none" rotWithShape="1"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600" b="1" dirty="0" smtClean="0">
                  <a:cs typeface="Times New Roman" panose="02020603050405020304" pitchFamily="18" charset="0"/>
                </a:rPr>
                <a:t>         Акционерное общество «Югра-Экология»</a:t>
              </a:r>
              <a:endParaRPr lang="ru-RU" sz="2600" b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Объект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0844" y="6381328"/>
              <a:ext cx="500716" cy="506374"/>
            </a:xfrm>
            <a:prstGeom prst="rect">
              <a:avLst/>
            </a:prstGeom>
          </p:spPr>
        </p:pic>
      </p:grpSp>
      <p:grpSp>
        <p:nvGrpSpPr>
          <p:cNvPr id="3" name="Группа 2"/>
          <p:cNvGrpSpPr/>
          <p:nvPr/>
        </p:nvGrpSpPr>
        <p:grpSpPr>
          <a:xfrm>
            <a:off x="1204251" y="1124744"/>
            <a:ext cx="1785950" cy="4476781"/>
            <a:chOff x="1204251" y="1124744"/>
            <a:chExt cx="1785950" cy="4476781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1401254" y="1124744"/>
              <a:ext cx="1387118" cy="44767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04251" y="3215049"/>
              <a:ext cx="1785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АО </a:t>
              </a:r>
            </a:p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«Югра-Экология»</a:t>
              </a:r>
              <a:endParaRPr lang="ru-RU" sz="1200" b="1" i="1" dirty="0">
                <a:cs typeface="Times New Roman" pitchFamily="18" charset="0"/>
              </a:endParaRPr>
            </a:p>
            <a:p>
              <a:pPr algn="ctr"/>
              <a:endParaRPr lang="ru-RU" sz="1400" b="1" i="1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472692" y="1524395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5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3230" y="1710004"/>
            <a:ext cx="763166" cy="771790"/>
          </a:xfrm>
        </p:spPr>
      </p:pic>
      <p:grpSp>
        <p:nvGrpSpPr>
          <p:cNvPr id="26" name="Группа 25"/>
          <p:cNvGrpSpPr/>
          <p:nvPr/>
        </p:nvGrpSpPr>
        <p:grpSpPr>
          <a:xfrm>
            <a:off x="6702977" y="1124743"/>
            <a:ext cx="1387118" cy="4476781"/>
            <a:chOff x="6910139" y="1448553"/>
            <a:chExt cx="1387118" cy="4476781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910139" y="1448553"/>
              <a:ext cx="1387118" cy="44767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6981577" y="2964946"/>
              <a:ext cx="124906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979164" y="3308026"/>
              <a:ext cx="1249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cs typeface="Times New Roman" pitchFamily="18" charset="0"/>
                </a:rPr>
                <a:t>Служба по тарифам</a:t>
              </a:r>
              <a:endParaRPr lang="ru-RU" sz="1200" b="1" i="1" dirty="0">
                <a:cs typeface="Times New Roman" pitchFamily="18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431540" y="5877272"/>
            <a:ext cx="828092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СРОК УСТАНОВЛЕНИЯ ЕДИНОГО ТАРИФА ДО 31.07.2018 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788371" y="1700808"/>
            <a:ext cx="3914605" cy="11279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Заявление об установлении единого тарифа</a:t>
            </a:r>
            <a:endParaRPr lang="ru-RU" b="1" dirty="0"/>
          </a:p>
        </p:txBody>
      </p:sp>
      <p:sp>
        <p:nvSpPr>
          <p:cNvPr id="10" name="Стрелка влево 9"/>
          <p:cNvSpPr/>
          <p:nvPr/>
        </p:nvSpPr>
        <p:spPr>
          <a:xfrm>
            <a:off x="2788371" y="4221088"/>
            <a:ext cx="3914605" cy="112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Утвержденный единый тариф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8336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931</Words>
  <Application>Microsoft Office PowerPoint</Application>
  <PresentationFormat>Экран (4:3)</PresentationFormat>
  <Paragraphs>179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СХЕМА РАСПРЕДЕЛЕНИЯ ПОЛНОМОЧИЙ В СФЕРЕ ТКО</vt:lpstr>
      <vt:lpstr>СХЕМА ОРГАНИЗАЦИИ ДЕЯТЕЛЬНОСТИ ПО ОБРАЩЕНИЮ С ТКО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Pol Vaschenko</cp:lastModifiedBy>
  <cp:revision>58</cp:revision>
  <cp:lastPrinted>2018-05-17T07:09:19Z</cp:lastPrinted>
  <dcterms:created xsi:type="dcterms:W3CDTF">2018-05-16T09:56:46Z</dcterms:created>
  <dcterms:modified xsi:type="dcterms:W3CDTF">2018-05-17T12:19:08Z</dcterms:modified>
</cp:coreProperties>
</file>