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7" r:id="rId4"/>
    <p:sldId id="262" r:id="rId5"/>
    <p:sldId id="261" r:id="rId6"/>
    <p:sldId id="260" r:id="rId7"/>
    <p:sldId id="273" r:id="rId8"/>
    <p:sldId id="263" r:id="rId9"/>
    <p:sldId id="264" r:id="rId10"/>
    <p:sldId id="265" r:id="rId11"/>
    <p:sldId id="267" r:id="rId12"/>
    <p:sldId id="266" r:id="rId13"/>
    <p:sldId id="271" r:id="rId14"/>
    <p:sldId id="269" r:id="rId15"/>
    <p:sldId id="270" r:id="rId16"/>
    <p:sldId id="272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E6D"/>
    <a:srgbClr val="CC6600"/>
    <a:srgbClr val="CA7C74"/>
    <a:srgbClr val="BB574D"/>
    <a:srgbClr val="CB6633"/>
    <a:srgbClr val="B34C0D"/>
    <a:srgbClr val="0836B8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9759" autoAdjust="0"/>
  </p:normalViewPr>
  <p:slideViewPr>
    <p:cSldViewPr snapToGrid="0">
      <p:cViewPr>
        <p:scale>
          <a:sx n="96" d="100"/>
          <a:sy n="96" d="100"/>
        </p:scale>
        <p:origin x="-250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7A68A-795C-448B-B4BB-C021E115C961}" type="doc">
      <dgm:prSet loTypeId="urn:microsoft.com/office/officeart/2005/8/layout/pyramid2" loCatId="list" qsTypeId="urn:microsoft.com/office/officeart/2005/8/quickstyle/3d4" qsCatId="3D" csTypeId="urn:microsoft.com/office/officeart/2005/8/colors/accent2_3" csCatId="accent2" phldr="1"/>
      <dgm:spPr/>
    </dgm:pt>
    <dgm:pt modelId="{A9D5CBF4-773C-4EA4-9701-F18495DF46B7}">
      <dgm:prSet phldrT="[Текст]" custT="1"/>
      <dgm:spPr/>
      <dgm:t>
        <a:bodyPr/>
        <a:lstStyle/>
        <a:p>
          <a:r>
            <a:rPr lang="ru-RU" sz="1600" dirty="0" smtClean="0">
              <a:latin typeface="Ubuntu Light" pitchFamily="34" charset="0"/>
            </a:rPr>
            <a:t>Иные межбюджетные трансферты из бюджета Нефтеюганского района</a:t>
          </a:r>
          <a:endParaRPr lang="ru-RU" sz="1600" dirty="0">
            <a:latin typeface="Ubuntu Light" pitchFamily="34" charset="0"/>
          </a:endParaRPr>
        </a:p>
      </dgm:t>
    </dgm:pt>
    <dgm:pt modelId="{9E219C12-F4AC-4A2A-90E5-A95CA3329E78}" type="parTrans" cxnId="{8B4885AB-D0DD-4B28-BE02-89C5B99762DB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258636C5-13ED-46B9-BB5B-202DB2BAAD90}" type="sibTrans" cxnId="{8B4885AB-D0DD-4B28-BE02-89C5B99762DB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BEBB66F8-DDF8-4D39-A6BF-C4EB21E1EFC8}">
      <dgm:prSet custT="1"/>
      <dgm:spPr/>
      <dgm:t>
        <a:bodyPr/>
        <a:lstStyle/>
        <a:p>
          <a:r>
            <a:rPr lang="ru-RU" sz="1600" dirty="0" smtClean="0">
              <a:latin typeface="Ubuntu Light" pitchFamily="34" charset="0"/>
            </a:rPr>
            <a:t>Средства бюджетов городского и сельских поселений  </a:t>
          </a:r>
          <a:endParaRPr lang="ru-RU" sz="1600" dirty="0">
            <a:latin typeface="Ubuntu Light" pitchFamily="34" charset="0"/>
          </a:endParaRPr>
        </a:p>
      </dgm:t>
    </dgm:pt>
    <dgm:pt modelId="{F0549E20-76AB-4692-B9C0-67095BEFF5F0}" type="parTrans" cxnId="{408F2B3F-F0EC-4AFF-8341-FE3D06382404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0ACBBA4D-6A84-4AA8-BE9A-6C733399CD08}" type="sibTrans" cxnId="{408F2B3F-F0EC-4AFF-8341-FE3D06382404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3A37F024-C0FA-42A8-B578-E395A30E9083}">
      <dgm:prSet/>
      <dgm:spPr/>
      <dgm:t>
        <a:bodyPr/>
        <a:lstStyle/>
        <a:p>
          <a:r>
            <a:rPr lang="ru-RU" dirty="0" smtClean="0">
              <a:latin typeface="Ubuntu Light" pitchFamily="34" charset="0"/>
            </a:rPr>
            <a:t>Софинансирование от населения  Нефтеюганского района, </a:t>
          </a:r>
          <a:r>
            <a:rPr lang="ru-RU" dirty="0" smtClean="0">
              <a:effectLst/>
              <a:latin typeface="Ubuntu Light" pitchFamily="34" charset="0"/>
              <a:ea typeface="Times New Roman"/>
            </a:rPr>
            <a:t>индивидуальных предпринимателей и юридических лиц, н</a:t>
          </a:r>
          <a:r>
            <a:rPr lang="ru-RU" dirty="0" smtClean="0">
              <a:effectLst/>
              <a:latin typeface="Ubuntu Light" pitchFamily="34" charset="0"/>
              <a:ea typeface="Calibri"/>
            </a:rPr>
            <a:t>е денежный вклад населения</a:t>
          </a:r>
          <a:endParaRPr lang="ru-RU" dirty="0">
            <a:latin typeface="Ubuntu Light" pitchFamily="34" charset="0"/>
          </a:endParaRPr>
        </a:p>
      </dgm:t>
    </dgm:pt>
    <dgm:pt modelId="{D89DD463-128A-4891-A09A-58A5BD4BDA87}" type="parTrans" cxnId="{FDA431B2-D0BA-4D6A-993D-989C6B98E734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950B1B86-ADA0-4653-AFC3-08A6A95208F6}" type="sibTrans" cxnId="{FDA431B2-D0BA-4D6A-993D-989C6B98E734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4EE5AAD6-BCE7-4544-94AE-504CC70B12FC}" type="pres">
      <dgm:prSet presAssocID="{F157A68A-795C-448B-B4BB-C021E115C961}" presName="compositeShape" presStyleCnt="0">
        <dgm:presLayoutVars>
          <dgm:dir/>
          <dgm:resizeHandles/>
        </dgm:presLayoutVars>
      </dgm:prSet>
      <dgm:spPr/>
    </dgm:pt>
    <dgm:pt modelId="{10BC8B35-7180-49C0-9887-B0416DA60D32}" type="pres">
      <dgm:prSet presAssocID="{F157A68A-795C-448B-B4BB-C021E115C961}" presName="pyramid" presStyleLbl="node1" presStyleIdx="0" presStyleCnt="1" custLinFactNeighborX="-528" custLinFactNeighborY="-1456"/>
      <dgm:spPr>
        <a:solidFill>
          <a:schemeClr val="tx2">
            <a:lumMod val="60000"/>
            <a:lumOff val="40000"/>
          </a:schemeClr>
        </a:solidFill>
      </dgm:spPr>
    </dgm:pt>
    <dgm:pt modelId="{EBFCC0CE-B3C2-47BD-8623-9D03F28D7B5E}" type="pres">
      <dgm:prSet presAssocID="{F157A68A-795C-448B-B4BB-C021E115C961}" presName="theList" presStyleCnt="0"/>
      <dgm:spPr/>
    </dgm:pt>
    <dgm:pt modelId="{A6D9863D-4611-4876-8981-C6BDB8AFB6A4}" type="pres">
      <dgm:prSet presAssocID="{3A37F024-C0FA-42A8-B578-E395A30E908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0F11C-8546-44FC-86C4-5F80139AFE82}" type="pres">
      <dgm:prSet presAssocID="{3A37F024-C0FA-42A8-B578-E395A30E9083}" presName="aSpace" presStyleCnt="0"/>
      <dgm:spPr/>
    </dgm:pt>
    <dgm:pt modelId="{FE9EBF90-143D-4C82-A884-580E7D477094}" type="pres">
      <dgm:prSet presAssocID="{BEBB66F8-DDF8-4D39-A6BF-C4EB21E1EFC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BECB0-CF50-438D-B649-6A78AF02BAE5}" type="pres">
      <dgm:prSet presAssocID="{BEBB66F8-DDF8-4D39-A6BF-C4EB21E1EFC8}" presName="aSpace" presStyleCnt="0"/>
      <dgm:spPr/>
    </dgm:pt>
    <dgm:pt modelId="{BCDEB49B-0C23-4365-BC2A-35C763CF698A}" type="pres">
      <dgm:prSet presAssocID="{A9D5CBF4-773C-4EA4-9701-F18495DF46B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05666-51AA-461E-9E50-5A867F18C6A6}" type="pres">
      <dgm:prSet presAssocID="{A9D5CBF4-773C-4EA4-9701-F18495DF46B7}" presName="aSpace" presStyleCnt="0"/>
      <dgm:spPr/>
    </dgm:pt>
  </dgm:ptLst>
  <dgm:cxnLst>
    <dgm:cxn modelId="{1E756FDE-B147-49FD-B269-BE2F3D5E47F4}" type="presOf" srcId="{BEBB66F8-DDF8-4D39-A6BF-C4EB21E1EFC8}" destId="{FE9EBF90-143D-4C82-A884-580E7D477094}" srcOrd="0" destOrd="0" presId="urn:microsoft.com/office/officeart/2005/8/layout/pyramid2"/>
    <dgm:cxn modelId="{75236100-AF9F-46EC-A1D3-C796B1E12FA0}" type="presOf" srcId="{F157A68A-795C-448B-B4BB-C021E115C961}" destId="{4EE5AAD6-BCE7-4544-94AE-504CC70B12FC}" srcOrd="0" destOrd="0" presId="urn:microsoft.com/office/officeart/2005/8/layout/pyramid2"/>
    <dgm:cxn modelId="{3E61D66B-0D7F-4EEC-85D6-8854779978F5}" type="presOf" srcId="{3A37F024-C0FA-42A8-B578-E395A30E9083}" destId="{A6D9863D-4611-4876-8981-C6BDB8AFB6A4}" srcOrd="0" destOrd="0" presId="urn:microsoft.com/office/officeart/2005/8/layout/pyramid2"/>
    <dgm:cxn modelId="{408F2B3F-F0EC-4AFF-8341-FE3D06382404}" srcId="{F157A68A-795C-448B-B4BB-C021E115C961}" destId="{BEBB66F8-DDF8-4D39-A6BF-C4EB21E1EFC8}" srcOrd="1" destOrd="0" parTransId="{F0549E20-76AB-4692-B9C0-67095BEFF5F0}" sibTransId="{0ACBBA4D-6A84-4AA8-BE9A-6C733399CD08}"/>
    <dgm:cxn modelId="{1D9C8790-AE70-4F93-B13E-567124CF14A5}" type="presOf" srcId="{A9D5CBF4-773C-4EA4-9701-F18495DF46B7}" destId="{BCDEB49B-0C23-4365-BC2A-35C763CF698A}" srcOrd="0" destOrd="0" presId="urn:microsoft.com/office/officeart/2005/8/layout/pyramid2"/>
    <dgm:cxn modelId="{FDA431B2-D0BA-4D6A-993D-989C6B98E734}" srcId="{F157A68A-795C-448B-B4BB-C021E115C961}" destId="{3A37F024-C0FA-42A8-B578-E395A30E9083}" srcOrd="0" destOrd="0" parTransId="{D89DD463-128A-4891-A09A-58A5BD4BDA87}" sibTransId="{950B1B86-ADA0-4653-AFC3-08A6A95208F6}"/>
    <dgm:cxn modelId="{8B4885AB-D0DD-4B28-BE02-89C5B99762DB}" srcId="{F157A68A-795C-448B-B4BB-C021E115C961}" destId="{A9D5CBF4-773C-4EA4-9701-F18495DF46B7}" srcOrd="2" destOrd="0" parTransId="{9E219C12-F4AC-4A2A-90E5-A95CA3329E78}" sibTransId="{258636C5-13ED-46B9-BB5B-202DB2BAAD90}"/>
    <dgm:cxn modelId="{2A4CE33A-9DB3-472B-B1BD-9FBFCC0240A6}" type="presParOf" srcId="{4EE5AAD6-BCE7-4544-94AE-504CC70B12FC}" destId="{10BC8B35-7180-49C0-9887-B0416DA60D32}" srcOrd="0" destOrd="0" presId="urn:microsoft.com/office/officeart/2005/8/layout/pyramid2"/>
    <dgm:cxn modelId="{4333517A-3390-4918-9128-A7515BA30F04}" type="presParOf" srcId="{4EE5AAD6-BCE7-4544-94AE-504CC70B12FC}" destId="{EBFCC0CE-B3C2-47BD-8623-9D03F28D7B5E}" srcOrd="1" destOrd="0" presId="urn:microsoft.com/office/officeart/2005/8/layout/pyramid2"/>
    <dgm:cxn modelId="{4B2EC27A-8007-4F1F-8312-9FEA9B1F210D}" type="presParOf" srcId="{EBFCC0CE-B3C2-47BD-8623-9D03F28D7B5E}" destId="{A6D9863D-4611-4876-8981-C6BDB8AFB6A4}" srcOrd="0" destOrd="0" presId="urn:microsoft.com/office/officeart/2005/8/layout/pyramid2"/>
    <dgm:cxn modelId="{D4DF41FA-7BA9-453C-9FAA-7DCCF9098E79}" type="presParOf" srcId="{EBFCC0CE-B3C2-47BD-8623-9D03F28D7B5E}" destId="{D4C0F11C-8546-44FC-86C4-5F80139AFE82}" srcOrd="1" destOrd="0" presId="urn:microsoft.com/office/officeart/2005/8/layout/pyramid2"/>
    <dgm:cxn modelId="{10AED1D4-07AC-4A30-A4E4-3C7AB56380B3}" type="presParOf" srcId="{EBFCC0CE-B3C2-47BD-8623-9D03F28D7B5E}" destId="{FE9EBF90-143D-4C82-A884-580E7D477094}" srcOrd="2" destOrd="0" presId="urn:microsoft.com/office/officeart/2005/8/layout/pyramid2"/>
    <dgm:cxn modelId="{8BEF2CEC-766C-41B5-B366-51D9DBE5CB1E}" type="presParOf" srcId="{EBFCC0CE-B3C2-47BD-8623-9D03F28D7B5E}" destId="{B17BECB0-CF50-438D-B649-6A78AF02BAE5}" srcOrd="3" destOrd="0" presId="urn:microsoft.com/office/officeart/2005/8/layout/pyramid2"/>
    <dgm:cxn modelId="{B78CB939-43F7-45DA-92C9-72AAFC705C75}" type="presParOf" srcId="{EBFCC0CE-B3C2-47BD-8623-9D03F28D7B5E}" destId="{BCDEB49B-0C23-4365-BC2A-35C763CF698A}" srcOrd="4" destOrd="0" presId="urn:microsoft.com/office/officeart/2005/8/layout/pyramid2"/>
    <dgm:cxn modelId="{BA918AC1-253E-426D-A578-EE6A53E6D189}" type="presParOf" srcId="{EBFCC0CE-B3C2-47BD-8623-9D03F28D7B5E}" destId="{DBD05666-51AA-461E-9E50-5A867F18C6A6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84781-7519-452B-9DD9-A95BDE1C1B06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E37020-CF69-4ECF-87A2-D3F1CD614939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Ubuntu Light" pitchFamily="34" charset="0"/>
            </a:rPr>
            <a:t>Проведение разъяснительных работ администрацией Нефтеюганского района</a:t>
          </a:r>
          <a:endParaRPr lang="ru-RU" sz="1600" dirty="0">
            <a:latin typeface="Ubuntu Light" pitchFamily="34" charset="0"/>
          </a:endParaRPr>
        </a:p>
      </dgm:t>
    </dgm:pt>
    <dgm:pt modelId="{A54AF54B-E974-41F1-8360-6C6C1462A513}" type="parTrans" cxnId="{7A2EE140-46A1-456F-A6F4-B36E123530B7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A4EE8E31-947E-4EA0-B3D6-6FF24EE9412D}" type="sibTrans" cxnId="{7A2EE140-46A1-456F-A6F4-B36E123530B7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041A7B3A-4A8D-4E1F-96EA-E82EB4DF7B6B}">
      <dgm:prSet phldrT="[Текст]" custT="1"/>
      <dgm:spPr/>
      <dgm:t>
        <a:bodyPr/>
        <a:lstStyle/>
        <a:p>
          <a:r>
            <a:rPr lang="ru-RU" sz="1100" dirty="0" smtClean="0">
              <a:latin typeface="Ubuntu Light" pitchFamily="34" charset="0"/>
            </a:rPr>
            <a:t>Определение инициативных групп</a:t>
          </a:r>
          <a:endParaRPr lang="ru-RU" sz="1100" dirty="0">
            <a:latin typeface="Ubuntu Light" pitchFamily="34" charset="0"/>
          </a:endParaRPr>
        </a:p>
      </dgm:t>
    </dgm:pt>
    <dgm:pt modelId="{F45EBA60-97A9-4A58-888C-5D7F5A30116F}" type="parTrans" cxnId="{5BEF0FF5-1998-467E-B9B8-135D8B0FC685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C44952DE-E097-4E1C-93DA-8FD9D4E057BE}" type="sibTrans" cxnId="{5BEF0FF5-1998-467E-B9B8-135D8B0FC685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2CE3D5A4-E5CB-40DD-A33F-2B18C672F876}">
      <dgm:prSet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Ubuntu Light" pitchFamily="34" charset="0"/>
          </a:endParaRPr>
        </a:p>
      </dgm:t>
    </dgm:pt>
    <dgm:pt modelId="{61778EB7-E2EB-4646-8A73-B0E278408029}" type="parTrans" cxnId="{D9B3FC28-5EB2-483F-8297-2E0B21122C54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F6C86477-7BA7-4A12-8650-278F64D59DC6}" type="sibTrans" cxnId="{D9B3FC28-5EB2-483F-8297-2E0B21122C54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C6FEF24F-A4D3-471B-A00B-196EED9A3CB2}">
      <dgm:prSet phldrT="[Текст]" custT="1"/>
      <dgm:spPr/>
      <dgm:t>
        <a:bodyPr/>
        <a:lstStyle/>
        <a:p>
          <a:r>
            <a:rPr lang="ru-RU" sz="1100" dirty="0" smtClean="0">
              <a:latin typeface="Ubuntu Light" pitchFamily="34" charset="0"/>
            </a:rPr>
            <a:t>Выбор ответственного за сбор денежных средств с населения</a:t>
          </a:r>
          <a:endParaRPr lang="ru-RU" sz="1100" dirty="0">
            <a:latin typeface="Ubuntu Light" pitchFamily="34" charset="0"/>
          </a:endParaRPr>
        </a:p>
      </dgm:t>
    </dgm:pt>
    <dgm:pt modelId="{0775E050-374F-4BFB-B275-CCA3D6A0C7CA}" type="parTrans" cxnId="{263CFCA1-3AD8-43B7-A339-6F6E2868CE16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EC320201-3E55-420D-BC63-EF05C8B199A6}" type="sibTrans" cxnId="{263CFCA1-3AD8-43B7-A339-6F6E2868CE16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E72CAF11-2A6A-493F-A492-075310DD6759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Ubuntu Light" pitchFamily="34" charset="0"/>
            </a:rPr>
            <a:t>Проведение собраний жителями городского и сельских поселений Нефтеюганского района</a:t>
          </a:r>
          <a:endParaRPr lang="ru-RU" sz="1600" dirty="0">
            <a:latin typeface="Ubuntu Light" pitchFamily="34" charset="0"/>
          </a:endParaRPr>
        </a:p>
      </dgm:t>
    </dgm:pt>
    <dgm:pt modelId="{92E6F23A-38B7-4D53-B967-5117A2A1D8DD}" type="sibTrans" cxnId="{972F26A1-1A4A-4BAF-9965-A187CF9C9C1C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9A0FD2DD-567E-4A7B-AE09-503A4CAC894A}" type="parTrans" cxnId="{972F26A1-1A4A-4BAF-9965-A187CF9C9C1C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21844D89-FF0A-431B-9782-C77F404F89D7}">
      <dgm:prSet phldrT="[Текст]" custT="1"/>
      <dgm:spPr/>
      <dgm:t>
        <a:bodyPr/>
        <a:lstStyle/>
        <a:p>
          <a:endParaRPr lang="ru-RU" sz="1200" dirty="0">
            <a:latin typeface="Ubuntu Light" pitchFamily="34" charset="0"/>
          </a:endParaRPr>
        </a:p>
      </dgm:t>
    </dgm:pt>
    <dgm:pt modelId="{794A2207-254C-452C-AC50-A8C080E39B33}" type="sibTrans" cxnId="{E58B1519-D666-49DF-B02C-7DF720B63EA1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AB1924CF-63B3-4A70-BBE8-D23EDD27FD4C}" type="parTrans" cxnId="{E58B1519-D666-49DF-B02C-7DF720B63EA1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742E961A-AF6D-4520-BE01-557CAED16885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Ubuntu Light" pitchFamily="34" charset="0"/>
            </a:rPr>
            <a:t>Сбор заявок на участие в конкурсе с 01 по 20 мая 2017 года  </a:t>
          </a:r>
          <a:endParaRPr lang="ru-RU" sz="1600" dirty="0">
            <a:latin typeface="Ubuntu Light" pitchFamily="34" charset="0"/>
          </a:endParaRPr>
        </a:p>
      </dgm:t>
    </dgm:pt>
    <dgm:pt modelId="{F25C8E9A-D32C-4EFA-A06B-CFA551C80094}" type="sibTrans" cxnId="{E54203C6-DE3A-4B10-BCF0-F43D14501EDB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F062D137-FF86-40FF-BCB2-30500037E040}" type="parTrans" cxnId="{E54203C6-DE3A-4B10-BCF0-F43D14501EDB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144A9ECE-D643-48FF-AD90-6E80A5C5E17A}" type="pres">
      <dgm:prSet presAssocID="{31D84781-7519-452B-9DD9-A95BDE1C1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894A6-31BD-49A7-989F-BEC1F7C6F737}" type="pres">
      <dgm:prSet presAssocID="{742E961A-AF6D-4520-BE01-557CAED16885}" presName="parentLin" presStyleCnt="0"/>
      <dgm:spPr/>
    </dgm:pt>
    <dgm:pt modelId="{B69A6BD7-5984-4898-9FFA-651C39B076A1}" type="pres">
      <dgm:prSet presAssocID="{742E961A-AF6D-4520-BE01-557CAED168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476E1A-8BB4-444B-B015-21CA34458907}" type="pres">
      <dgm:prSet presAssocID="{742E961A-AF6D-4520-BE01-557CAED168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91A75-BC60-4D87-B2BB-C9229A1ED66C}" type="pres">
      <dgm:prSet presAssocID="{742E961A-AF6D-4520-BE01-557CAED16885}" presName="negativeSpace" presStyleCnt="0"/>
      <dgm:spPr/>
    </dgm:pt>
    <dgm:pt modelId="{DF4DEF80-56B1-4F5E-B060-78F144EE630B}" type="pres">
      <dgm:prSet presAssocID="{742E961A-AF6D-4520-BE01-557CAED16885}" presName="childText" presStyleLbl="conFgAcc1" presStyleIdx="0" presStyleCnt="3" custScaleX="8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F5EB5-6ACC-4211-9741-65B0B390642F}" type="pres">
      <dgm:prSet presAssocID="{F25C8E9A-D32C-4EFA-A06B-CFA551C80094}" presName="spaceBetweenRectangles" presStyleCnt="0"/>
      <dgm:spPr/>
    </dgm:pt>
    <dgm:pt modelId="{9A519B4E-0946-4EE6-8CCA-593A463ABACA}" type="pres">
      <dgm:prSet presAssocID="{1DE37020-CF69-4ECF-87A2-D3F1CD614939}" presName="parentLin" presStyleCnt="0"/>
      <dgm:spPr/>
    </dgm:pt>
    <dgm:pt modelId="{4E36912D-B869-46EE-92C5-409FEAFB0A67}" type="pres">
      <dgm:prSet presAssocID="{1DE37020-CF69-4ECF-87A2-D3F1CD6149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F195C3-3798-444C-9B7E-732ED73F6B26}" type="pres">
      <dgm:prSet presAssocID="{1DE37020-CF69-4ECF-87A2-D3F1CD6149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15CB3-8642-474B-8DCE-810CB5C3F58B}" type="pres">
      <dgm:prSet presAssocID="{1DE37020-CF69-4ECF-87A2-D3F1CD614939}" presName="negativeSpace" presStyleCnt="0"/>
      <dgm:spPr/>
    </dgm:pt>
    <dgm:pt modelId="{9CC30A39-3180-477C-AB0E-15638C6819BD}" type="pres">
      <dgm:prSet presAssocID="{1DE37020-CF69-4ECF-87A2-D3F1CD614939}" presName="childText" presStyleLbl="conFgAcc1" presStyleIdx="1" presStyleCnt="3" custScaleX="86020" custLinFactNeighborX="-428" custLinFactNeighborY="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5AE01-F0CF-4464-B166-F11FEBC0A179}" type="pres">
      <dgm:prSet presAssocID="{A4EE8E31-947E-4EA0-B3D6-6FF24EE9412D}" presName="spaceBetweenRectangles" presStyleCnt="0"/>
      <dgm:spPr/>
    </dgm:pt>
    <dgm:pt modelId="{D7E23FFC-C76D-4067-8B8D-D741CD5A23BF}" type="pres">
      <dgm:prSet presAssocID="{E72CAF11-2A6A-493F-A492-075310DD6759}" presName="parentLin" presStyleCnt="0"/>
      <dgm:spPr/>
    </dgm:pt>
    <dgm:pt modelId="{5F85A917-860C-4688-8630-A4E4CD6AEA4C}" type="pres">
      <dgm:prSet presAssocID="{E72CAF11-2A6A-493F-A492-075310DD67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EB3DDA-A27F-4B15-81B2-D798C08CCF57}" type="pres">
      <dgm:prSet presAssocID="{E72CAF11-2A6A-493F-A492-075310DD6759}" presName="parentText" presStyleLbl="node1" presStyleIdx="2" presStyleCnt="3" custScaleY="99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D8764-3FA1-49F9-AE91-7E7FB33A9355}" type="pres">
      <dgm:prSet presAssocID="{E72CAF11-2A6A-493F-A492-075310DD6759}" presName="negativeSpace" presStyleCnt="0"/>
      <dgm:spPr/>
    </dgm:pt>
    <dgm:pt modelId="{1FE1BD80-519D-4073-ADF5-24737634695D}" type="pres">
      <dgm:prSet presAssocID="{E72CAF11-2A6A-493F-A492-075310DD6759}" presName="childText" presStyleLbl="conFgAcc1" presStyleIdx="2" presStyleCnt="3" custScaleX="86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203C6-DE3A-4B10-BCF0-F43D14501EDB}" srcId="{31D84781-7519-452B-9DD9-A95BDE1C1B06}" destId="{742E961A-AF6D-4520-BE01-557CAED16885}" srcOrd="0" destOrd="0" parTransId="{F062D137-FF86-40FF-BCB2-30500037E040}" sibTransId="{F25C8E9A-D32C-4EFA-A06B-CFA551C80094}"/>
    <dgm:cxn modelId="{367F6786-9BF9-4814-8652-955604CC31FC}" type="presOf" srcId="{31D84781-7519-452B-9DD9-A95BDE1C1B06}" destId="{144A9ECE-D643-48FF-AD90-6E80A5C5E17A}" srcOrd="0" destOrd="0" presId="urn:microsoft.com/office/officeart/2005/8/layout/list1"/>
    <dgm:cxn modelId="{ED03E6C9-C67D-4884-858F-EBF3251471B1}" type="presOf" srcId="{742E961A-AF6D-4520-BE01-557CAED16885}" destId="{4C476E1A-8BB4-444B-B015-21CA34458907}" srcOrd="1" destOrd="0" presId="urn:microsoft.com/office/officeart/2005/8/layout/list1"/>
    <dgm:cxn modelId="{EE8C186D-8A20-4455-AEC8-1D5109674ECD}" type="presOf" srcId="{C6FEF24F-A4D3-471B-A00B-196EED9A3CB2}" destId="{1FE1BD80-519D-4073-ADF5-24737634695D}" srcOrd="0" destOrd="1" presId="urn:microsoft.com/office/officeart/2005/8/layout/list1"/>
    <dgm:cxn modelId="{972F26A1-1A4A-4BAF-9965-A187CF9C9C1C}" srcId="{31D84781-7519-452B-9DD9-A95BDE1C1B06}" destId="{E72CAF11-2A6A-493F-A492-075310DD6759}" srcOrd="2" destOrd="0" parTransId="{9A0FD2DD-567E-4A7B-AE09-503A4CAC894A}" sibTransId="{92E6F23A-38B7-4D53-B967-5117A2A1D8DD}"/>
    <dgm:cxn modelId="{5BEF0FF5-1998-467E-B9B8-135D8B0FC685}" srcId="{E72CAF11-2A6A-493F-A492-075310DD6759}" destId="{041A7B3A-4A8D-4E1F-96EA-E82EB4DF7B6B}" srcOrd="0" destOrd="0" parTransId="{F45EBA60-97A9-4A58-888C-5D7F5A30116F}" sibTransId="{C44952DE-E097-4E1C-93DA-8FD9D4E057BE}"/>
    <dgm:cxn modelId="{C7D445D2-6E0C-4186-BE3D-E9F4A88202BD}" type="presOf" srcId="{E72CAF11-2A6A-493F-A492-075310DD6759}" destId="{5F85A917-860C-4688-8630-A4E4CD6AEA4C}" srcOrd="0" destOrd="0" presId="urn:microsoft.com/office/officeart/2005/8/layout/list1"/>
    <dgm:cxn modelId="{EC05C0A6-477B-4BD5-B3FC-E6DC239FFE6C}" type="presOf" srcId="{21844D89-FF0A-431B-9782-C77F404F89D7}" destId="{DF4DEF80-56B1-4F5E-B060-78F144EE630B}" srcOrd="0" destOrd="0" presId="urn:microsoft.com/office/officeart/2005/8/layout/list1"/>
    <dgm:cxn modelId="{D9B3FC28-5EB2-483F-8297-2E0B21122C54}" srcId="{1DE37020-CF69-4ECF-87A2-D3F1CD614939}" destId="{2CE3D5A4-E5CB-40DD-A33F-2B18C672F876}" srcOrd="0" destOrd="0" parTransId="{61778EB7-E2EB-4646-8A73-B0E278408029}" sibTransId="{F6C86477-7BA7-4A12-8650-278F64D59DC6}"/>
    <dgm:cxn modelId="{6CD07CD7-EC1E-4954-AC66-1A892561D116}" type="presOf" srcId="{041A7B3A-4A8D-4E1F-96EA-E82EB4DF7B6B}" destId="{1FE1BD80-519D-4073-ADF5-24737634695D}" srcOrd="0" destOrd="0" presId="urn:microsoft.com/office/officeart/2005/8/layout/list1"/>
    <dgm:cxn modelId="{263CFCA1-3AD8-43B7-A339-6F6E2868CE16}" srcId="{E72CAF11-2A6A-493F-A492-075310DD6759}" destId="{C6FEF24F-A4D3-471B-A00B-196EED9A3CB2}" srcOrd="1" destOrd="0" parTransId="{0775E050-374F-4BFB-B275-CCA3D6A0C7CA}" sibTransId="{EC320201-3E55-420D-BC63-EF05C8B199A6}"/>
    <dgm:cxn modelId="{BC24E146-185D-40E4-AF72-A631A2DB4342}" type="presOf" srcId="{E72CAF11-2A6A-493F-A492-075310DD6759}" destId="{3BEB3DDA-A27F-4B15-81B2-D798C08CCF57}" srcOrd="1" destOrd="0" presId="urn:microsoft.com/office/officeart/2005/8/layout/list1"/>
    <dgm:cxn modelId="{EF05910E-30FE-4C7D-AB6E-82F617884B4B}" type="presOf" srcId="{2CE3D5A4-E5CB-40DD-A33F-2B18C672F876}" destId="{9CC30A39-3180-477C-AB0E-15638C6819BD}" srcOrd="0" destOrd="0" presId="urn:microsoft.com/office/officeart/2005/8/layout/list1"/>
    <dgm:cxn modelId="{7A2EE140-46A1-456F-A6F4-B36E123530B7}" srcId="{31D84781-7519-452B-9DD9-A95BDE1C1B06}" destId="{1DE37020-CF69-4ECF-87A2-D3F1CD614939}" srcOrd="1" destOrd="0" parTransId="{A54AF54B-E974-41F1-8360-6C6C1462A513}" sibTransId="{A4EE8E31-947E-4EA0-B3D6-6FF24EE9412D}"/>
    <dgm:cxn modelId="{FD265FCB-26D1-47DD-84C0-5EF356607F1E}" type="presOf" srcId="{742E961A-AF6D-4520-BE01-557CAED16885}" destId="{B69A6BD7-5984-4898-9FFA-651C39B076A1}" srcOrd="0" destOrd="0" presId="urn:microsoft.com/office/officeart/2005/8/layout/list1"/>
    <dgm:cxn modelId="{DAD674D5-B26F-4089-A6EF-2396BED3BA27}" type="presOf" srcId="{1DE37020-CF69-4ECF-87A2-D3F1CD614939}" destId="{4E36912D-B869-46EE-92C5-409FEAFB0A67}" srcOrd="0" destOrd="0" presId="urn:microsoft.com/office/officeart/2005/8/layout/list1"/>
    <dgm:cxn modelId="{E58B1519-D666-49DF-B02C-7DF720B63EA1}" srcId="{742E961A-AF6D-4520-BE01-557CAED16885}" destId="{21844D89-FF0A-431B-9782-C77F404F89D7}" srcOrd="0" destOrd="0" parTransId="{AB1924CF-63B3-4A70-BBE8-D23EDD27FD4C}" sibTransId="{794A2207-254C-452C-AC50-A8C080E39B33}"/>
    <dgm:cxn modelId="{B388AE9E-D316-4755-A8E0-F2D8333EEA46}" type="presOf" srcId="{1DE37020-CF69-4ECF-87A2-D3F1CD614939}" destId="{7AF195C3-3798-444C-9B7E-732ED73F6B26}" srcOrd="1" destOrd="0" presId="urn:microsoft.com/office/officeart/2005/8/layout/list1"/>
    <dgm:cxn modelId="{A5580F34-C423-4D9F-9A34-7F0557E244FA}" type="presParOf" srcId="{144A9ECE-D643-48FF-AD90-6E80A5C5E17A}" destId="{46A894A6-31BD-49A7-989F-BEC1F7C6F737}" srcOrd="0" destOrd="0" presId="urn:microsoft.com/office/officeart/2005/8/layout/list1"/>
    <dgm:cxn modelId="{C3FB306D-FB2B-43A2-ADA6-C1F9D4432D42}" type="presParOf" srcId="{46A894A6-31BD-49A7-989F-BEC1F7C6F737}" destId="{B69A6BD7-5984-4898-9FFA-651C39B076A1}" srcOrd="0" destOrd="0" presId="urn:microsoft.com/office/officeart/2005/8/layout/list1"/>
    <dgm:cxn modelId="{E754441D-891A-4802-94E0-A98E73D7004A}" type="presParOf" srcId="{46A894A6-31BD-49A7-989F-BEC1F7C6F737}" destId="{4C476E1A-8BB4-444B-B015-21CA34458907}" srcOrd="1" destOrd="0" presId="urn:microsoft.com/office/officeart/2005/8/layout/list1"/>
    <dgm:cxn modelId="{BB3E5898-D95E-47DA-A005-18279C8DD8BC}" type="presParOf" srcId="{144A9ECE-D643-48FF-AD90-6E80A5C5E17A}" destId="{4FD91A75-BC60-4D87-B2BB-C9229A1ED66C}" srcOrd="1" destOrd="0" presId="urn:microsoft.com/office/officeart/2005/8/layout/list1"/>
    <dgm:cxn modelId="{E8278D8C-FE22-4E3D-BC0F-2F41305DD1FD}" type="presParOf" srcId="{144A9ECE-D643-48FF-AD90-6E80A5C5E17A}" destId="{DF4DEF80-56B1-4F5E-B060-78F144EE630B}" srcOrd="2" destOrd="0" presId="urn:microsoft.com/office/officeart/2005/8/layout/list1"/>
    <dgm:cxn modelId="{1A08C97D-CE46-4809-B83F-E975EAEBDC41}" type="presParOf" srcId="{144A9ECE-D643-48FF-AD90-6E80A5C5E17A}" destId="{C6BF5EB5-6ACC-4211-9741-65B0B390642F}" srcOrd="3" destOrd="0" presId="urn:microsoft.com/office/officeart/2005/8/layout/list1"/>
    <dgm:cxn modelId="{9D0D485B-DC41-46F2-AA56-73D46FB8C7DF}" type="presParOf" srcId="{144A9ECE-D643-48FF-AD90-6E80A5C5E17A}" destId="{9A519B4E-0946-4EE6-8CCA-593A463ABACA}" srcOrd="4" destOrd="0" presId="urn:microsoft.com/office/officeart/2005/8/layout/list1"/>
    <dgm:cxn modelId="{57D959BF-F6E5-416D-8879-9F1B4ED216D1}" type="presParOf" srcId="{9A519B4E-0946-4EE6-8CCA-593A463ABACA}" destId="{4E36912D-B869-46EE-92C5-409FEAFB0A67}" srcOrd="0" destOrd="0" presId="urn:microsoft.com/office/officeart/2005/8/layout/list1"/>
    <dgm:cxn modelId="{8211B864-A188-4C69-9486-FEA8FD4E0905}" type="presParOf" srcId="{9A519B4E-0946-4EE6-8CCA-593A463ABACA}" destId="{7AF195C3-3798-444C-9B7E-732ED73F6B26}" srcOrd="1" destOrd="0" presId="urn:microsoft.com/office/officeart/2005/8/layout/list1"/>
    <dgm:cxn modelId="{7D3BD946-33DF-42B0-A745-68374A02E261}" type="presParOf" srcId="{144A9ECE-D643-48FF-AD90-6E80A5C5E17A}" destId="{AA215CB3-8642-474B-8DCE-810CB5C3F58B}" srcOrd="5" destOrd="0" presId="urn:microsoft.com/office/officeart/2005/8/layout/list1"/>
    <dgm:cxn modelId="{F2F3666F-7AAF-4779-8F32-A37CBD204D33}" type="presParOf" srcId="{144A9ECE-D643-48FF-AD90-6E80A5C5E17A}" destId="{9CC30A39-3180-477C-AB0E-15638C6819BD}" srcOrd="6" destOrd="0" presId="urn:microsoft.com/office/officeart/2005/8/layout/list1"/>
    <dgm:cxn modelId="{40468B6D-D3E2-459D-B1FC-B27F3977FBE1}" type="presParOf" srcId="{144A9ECE-D643-48FF-AD90-6E80A5C5E17A}" destId="{3C55AE01-F0CF-4464-B166-F11FEBC0A179}" srcOrd="7" destOrd="0" presId="urn:microsoft.com/office/officeart/2005/8/layout/list1"/>
    <dgm:cxn modelId="{B0ED1940-E350-4971-94FA-66269790108D}" type="presParOf" srcId="{144A9ECE-D643-48FF-AD90-6E80A5C5E17A}" destId="{D7E23FFC-C76D-4067-8B8D-D741CD5A23BF}" srcOrd="8" destOrd="0" presId="urn:microsoft.com/office/officeart/2005/8/layout/list1"/>
    <dgm:cxn modelId="{274F29DE-45D0-4DCE-9C56-B2C9D2521F0A}" type="presParOf" srcId="{D7E23FFC-C76D-4067-8B8D-D741CD5A23BF}" destId="{5F85A917-860C-4688-8630-A4E4CD6AEA4C}" srcOrd="0" destOrd="0" presId="urn:microsoft.com/office/officeart/2005/8/layout/list1"/>
    <dgm:cxn modelId="{37ABB310-EC6F-4588-8377-4291E21AFE0F}" type="presParOf" srcId="{D7E23FFC-C76D-4067-8B8D-D741CD5A23BF}" destId="{3BEB3DDA-A27F-4B15-81B2-D798C08CCF57}" srcOrd="1" destOrd="0" presId="urn:microsoft.com/office/officeart/2005/8/layout/list1"/>
    <dgm:cxn modelId="{2C96A7B9-A063-4A51-B6FB-7CF01A028DD6}" type="presParOf" srcId="{144A9ECE-D643-48FF-AD90-6E80A5C5E17A}" destId="{19CD8764-3FA1-49F9-AE91-7E7FB33A9355}" srcOrd="9" destOrd="0" presId="urn:microsoft.com/office/officeart/2005/8/layout/list1"/>
    <dgm:cxn modelId="{4385B203-B3DF-4BDA-953D-8360FBFCA144}" type="presParOf" srcId="{144A9ECE-D643-48FF-AD90-6E80A5C5E17A}" destId="{1FE1BD80-519D-4073-ADF5-2473763469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84781-7519-452B-9DD9-A95BDE1C1B06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B4503EC-A2F0-4C32-9EBD-488A4BE822D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Ubuntu Light" pitchFamily="34" charset="0"/>
            </a:rPr>
            <a:t>Прием и проверка и документов, предоставленных участниками конкурсного отбора</a:t>
          </a:r>
          <a:endParaRPr lang="ru-RU" sz="1400" dirty="0">
            <a:latin typeface="Ubuntu Light" pitchFamily="34" charset="0"/>
          </a:endParaRPr>
        </a:p>
      </dgm:t>
    </dgm:pt>
    <dgm:pt modelId="{15AB471D-7543-40E1-AACC-2B0B33FA61FB}" type="sibTrans" cxnId="{A4B80A83-6C1D-479C-B586-18068CE4644E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F1CE2697-DE8B-4EC1-A776-C9A0BBC2EFFA}" type="parTrans" cxnId="{A4B80A83-6C1D-479C-B586-18068CE4644E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82DA6CE1-7D00-4EE8-8322-B860792A0190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Ubuntu Light" pitchFamily="34" charset="0"/>
            </a:rPr>
            <a:t>Определение перечня проектов – победителей конкурса конкурсной комиссией 08 июня 2017 года</a:t>
          </a:r>
          <a:endParaRPr lang="ru-RU" sz="1400" dirty="0">
            <a:latin typeface="Ubuntu Light" pitchFamily="34" charset="0"/>
          </a:endParaRPr>
        </a:p>
      </dgm:t>
    </dgm:pt>
    <dgm:pt modelId="{F720026B-425A-4E0F-B4F3-AD3ACF02CCC4}" type="sibTrans" cxnId="{0B2590F3-9F3E-4FB7-A85E-8E6621487B04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CFBF9897-DB16-4557-B113-2BD3C9957934}" type="parTrans" cxnId="{0B2590F3-9F3E-4FB7-A85E-8E6621487B04}">
      <dgm:prSet/>
      <dgm:spPr/>
      <dgm:t>
        <a:bodyPr/>
        <a:lstStyle/>
        <a:p>
          <a:endParaRPr lang="ru-RU">
            <a:solidFill>
              <a:schemeClr val="tx1"/>
            </a:solidFill>
            <a:latin typeface="Ubuntu Light" pitchFamily="34" charset="0"/>
          </a:endParaRPr>
        </a:p>
      </dgm:t>
    </dgm:pt>
    <dgm:pt modelId="{42489916-356C-4BCF-95A3-BE22147584A5}">
      <dgm:prSet phldrT="[Текст]" custT="1"/>
      <dgm:spPr/>
      <dgm:t>
        <a:bodyPr/>
        <a:lstStyle/>
        <a:p>
          <a:r>
            <a:rPr lang="ru-RU" sz="1050" dirty="0" smtClean="0">
              <a:latin typeface="Ubuntu Light" pitchFamily="34" charset="0"/>
            </a:rPr>
            <a:t>8 проектов – победителей</a:t>
          </a:r>
          <a:endParaRPr lang="ru-RU" sz="1050" dirty="0">
            <a:latin typeface="Ubuntu Light" pitchFamily="34" charset="0"/>
          </a:endParaRPr>
        </a:p>
      </dgm:t>
    </dgm:pt>
    <dgm:pt modelId="{67355F61-6392-4966-94B3-C583FBB4948F}" type="parTrans" cxnId="{5BF10FD0-6530-41D4-934C-00451D21E665}">
      <dgm:prSet/>
      <dgm:spPr/>
      <dgm:t>
        <a:bodyPr/>
        <a:lstStyle/>
        <a:p>
          <a:endParaRPr lang="ru-RU"/>
        </a:p>
      </dgm:t>
    </dgm:pt>
    <dgm:pt modelId="{554D25DF-A459-4474-890C-3C40B1206AA2}" type="sibTrans" cxnId="{5BF10FD0-6530-41D4-934C-00451D21E665}">
      <dgm:prSet/>
      <dgm:spPr/>
      <dgm:t>
        <a:bodyPr/>
        <a:lstStyle/>
        <a:p>
          <a:endParaRPr lang="ru-RU"/>
        </a:p>
      </dgm:t>
    </dgm:pt>
    <dgm:pt modelId="{613D9939-6C44-4864-85DF-464D33265537}">
      <dgm:prSet phldrT="[Текст]" custT="1"/>
      <dgm:spPr/>
      <dgm:t>
        <a:bodyPr/>
        <a:lstStyle/>
        <a:p>
          <a:r>
            <a:rPr lang="ru-RU" sz="1050" dirty="0" smtClean="0">
              <a:latin typeface="Ubuntu Light" pitchFamily="34" charset="0"/>
            </a:rPr>
            <a:t>Из бюджета района выделено 24 млн. рублей</a:t>
          </a:r>
          <a:endParaRPr lang="ru-RU" sz="1050" dirty="0">
            <a:latin typeface="Ubuntu Light" pitchFamily="34" charset="0"/>
          </a:endParaRPr>
        </a:p>
      </dgm:t>
    </dgm:pt>
    <dgm:pt modelId="{6A264B68-AF92-42C0-A888-09686509B53F}" type="parTrans" cxnId="{3BC7270C-EC14-40F4-A961-4BDA64432132}">
      <dgm:prSet/>
      <dgm:spPr/>
      <dgm:t>
        <a:bodyPr/>
        <a:lstStyle/>
        <a:p>
          <a:endParaRPr lang="ru-RU"/>
        </a:p>
      </dgm:t>
    </dgm:pt>
    <dgm:pt modelId="{586B3AF1-4915-4391-AB76-0726933FD743}" type="sibTrans" cxnId="{3BC7270C-EC14-40F4-A961-4BDA64432132}">
      <dgm:prSet/>
      <dgm:spPr/>
      <dgm:t>
        <a:bodyPr/>
        <a:lstStyle/>
        <a:p>
          <a:endParaRPr lang="ru-RU"/>
        </a:p>
      </dgm:t>
    </dgm:pt>
    <dgm:pt modelId="{144A9ECE-D643-48FF-AD90-6E80A5C5E17A}" type="pres">
      <dgm:prSet presAssocID="{31D84781-7519-452B-9DD9-A95BDE1C1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E0223-6D78-4263-9594-0DAA874C4524}" type="pres">
      <dgm:prSet presAssocID="{BB4503EC-A2F0-4C32-9EBD-488A4BE822D8}" presName="parentLin" presStyleCnt="0"/>
      <dgm:spPr/>
    </dgm:pt>
    <dgm:pt modelId="{A71A72EF-627A-4A0F-90F9-B5FE4D65C540}" type="pres">
      <dgm:prSet presAssocID="{BB4503EC-A2F0-4C32-9EBD-488A4BE822D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3BD0276-C879-4466-BF48-A80934DB827A}" type="pres">
      <dgm:prSet presAssocID="{BB4503EC-A2F0-4C32-9EBD-488A4BE822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CBC6C-63EC-47B7-B500-9E66C016F94F}" type="pres">
      <dgm:prSet presAssocID="{BB4503EC-A2F0-4C32-9EBD-488A4BE822D8}" presName="negativeSpace" presStyleCnt="0"/>
      <dgm:spPr/>
    </dgm:pt>
    <dgm:pt modelId="{2B173283-67BE-4230-A0CA-E4AEC64EE775}" type="pres">
      <dgm:prSet presAssocID="{BB4503EC-A2F0-4C32-9EBD-488A4BE822D8}" presName="childText" presStyleLbl="conFgAcc1" presStyleIdx="0" presStyleCnt="2" custScaleX="88392">
        <dgm:presLayoutVars>
          <dgm:bulletEnabled val="1"/>
        </dgm:presLayoutVars>
      </dgm:prSet>
      <dgm:spPr/>
    </dgm:pt>
    <dgm:pt modelId="{0097AC09-BE01-4975-ABF9-0B1D85F5BB61}" type="pres">
      <dgm:prSet presAssocID="{15AB471D-7543-40E1-AACC-2B0B33FA61FB}" presName="spaceBetweenRectangles" presStyleCnt="0"/>
      <dgm:spPr/>
    </dgm:pt>
    <dgm:pt modelId="{AB824801-D864-496B-876E-3CA23E0158EB}" type="pres">
      <dgm:prSet presAssocID="{82DA6CE1-7D00-4EE8-8322-B860792A0190}" presName="parentLin" presStyleCnt="0"/>
      <dgm:spPr/>
    </dgm:pt>
    <dgm:pt modelId="{E2ABB50B-3915-48CD-9BEF-72384973B336}" type="pres">
      <dgm:prSet presAssocID="{82DA6CE1-7D00-4EE8-8322-B860792A01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06AEE86-F1C1-4DC8-AA28-0E78F1233813}" type="pres">
      <dgm:prSet presAssocID="{82DA6CE1-7D00-4EE8-8322-B860792A01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AA531-D5F0-42B8-880A-D9C95DCE40AF}" type="pres">
      <dgm:prSet presAssocID="{82DA6CE1-7D00-4EE8-8322-B860792A0190}" presName="negativeSpace" presStyleCnt="0"/>
      <dgm:spPr/>
    </dgm:pt>
    <dgm:pt modelId="{5F34A52A-E640-4510-AEBE-16EF5B45A40B}" type="pres">
      <dgm:prSet presAssocID="{82DA6CE1-7D00-4EE8-8322-B860792A0190}" presName="childText" presStyleLbl="conFgAcc1" presStyleIdx="1" presStyleCnt="2" custScaleX="8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7270C-EC14-40F4-A961-4BDA64432132}" srcId="{82DA6CE1-7D00-4EE8-8322-B860792A0190}" destId="{613D9939-6C44-4864-85DF-464D33265537}" srcOrd="1" destOrd="0" parTransId="{6A264B68-AF92-42C0-A888-09686509B53F}" sibTransId="{586B3AF1-4915-4391-AB76-0726933FD743}"/>
    <dgm:cxn modelId="{15473800-1C38-44E8-B186-B755AC406123}" type="presOf" srcId="{BB4503EC-A2F0-4C32-9EBD-488A4BE822D8}" destId="{53BD0276-C879-4466-BF48-A80934DB827A}" srcOrd="1" destOrd="0" presId="urn:microsoft.com/office/officeart/2005/8/layout/list1"/>
    <dgm:cxn modelId="{A4B80A83-6C1D-479C-B586-18068CE4644E}" srcId="{31D84781-7519-452B-9DD9-A95BDE1C1B06}" destId="{BB4503EC-A2F0-4C32-9EBD-488A4BE822D8}" srcOrd="0" destOrd="0" parTransId="{F1CE2697-DE8B-4EC1-A776-C9A0BBC2EFFA}" sibTransId="{15AB471D-7543-40E1-AACC-2B0B33FA61FB}"/>
    <dgm:cxn modelId="{FC821FC0-CC74-4ABB-AC8C-774E2B13C88E}" type="presOf" srcId="{82DA6CE1-7D00-4EE8-8322-B860792A0190}" destId="{C06AEE86-F1C1-4DC8-AA28-0E78F1233813}" srcOrd="1" destOrd="0" presId="urn:microsoft.com/office/officeart/2005/8/layout/list1"/>
    <dgm:cxn modelId="{0B2590F3-9F3E-4FB7-A85E-8E6621487B04}" srcId="{31D84781-7519-452B-9DD9-A95BDE1C1B06}" destId="{82DA6CE1-7D00-4EE8-8322-B860792A0190}" srcOrd="1" destOrd="0" parTransId="{CFBF9897-DB16-4557-B113-2BD3C9957934}" sibTransId="{F720026B-425A-4E0F-B4F3-AD3ACF02CCC4}"/>
    <dgm:cxn modelId="{1C3254D8-A15C-4093-8475-4F0EA52D25FF}" type="presOf" srcId="{31D84781-7519-452B-9DD9-A95BDE1C1B06}" destId="{144A9ECE-D643-48FF-AD90-6E80A5C5E17A}" srcOrd="0" destOrd="0" presId="urn:microsoft.com/office/officeart/2005/8/layout/list1"/>
    <dgm:cxn modelId="{5BF10FD0-6530-41D4-934C-00451D21E665}" srcId="{82DA6CE1-7D00-4EE8-8322-B860792A0190}" destId="{42489916-356C-4BCF-95A3-BE22147584A5}" srcOrd="0" destOrd="0" parTransId="{67355F61-6392-4966-94B3-C583FBB4948F}" sibTransId="{554D25DF-A459-4474-890C-3C40B1206AA2}"/>
    <dgm:cxn modelId="{881A6E1E-6F1D-49F7-8A99-124A2210BA6C}" type="presOf" srcId="{613D9939-6C44-4864-85DF-464D33265537}" destId="{5F34A52A-E640-4510-AEBE-16EF5B45A40B}" srcOrd="0" destOrd="1" presId="urn:microsoft.com/office/officeart/2005/8/layout/list1"/>
    <dgm:cxn modelId="{5E23CD9A-9A9A-4CEB-8D20-2C922AA849FE}" type="presOf" srcId="{42489916-356C-4BCF-95A3-BE22147584A5}" destId="{5F34A52A-E640-4510-AEBE-16EF5B45A40B}" srcOrd="0" destOrd="0" presId="urn:microsoft.com/office/officeart/2005/8/layout/list1"/>
    <dgm:cxn modelId="{353F9C2F-30CB-4C69-8937-7023DEECB19E}" type="presOf" srcId="{BB4503EC-A2F0-4C32-9EBD-488A4BE822D8}" destId="{A71A72EF-627A-4A0F-90F9-B5FE4D65C540}" srcOrd="0" destOrd="0" presId="urn:microsoft.com/office/officeart/2005/8/layout/list1"/>
    <dgm:cxn modelId="{B8BA2618-C6E9-48C3-B4D2-3890A624C33D}" type="presOf" srcId="{82DA6CE1-7D00-4EE8-8322-B860792A0190}" destId="{E2ABB50B-3915-48CD-9BEF-72384973B336}" srcOrd="0" destOrd="0" presId="urn:microsoft.com/office/officeart/2005/8/layout/list1"/>
    <dgm:cxn modelId="{18E66F39-4577-4B3F-BC30-B289D166169D}" type="presParOf" srcId="{144A9ECE-D643-48FF-AD90-6E80A5C5E17A}" destId="{C49E0223-6D78-4263-9594-0DAA874C4524}" srcOrd="0" destOrd="0" presId="urn:microsoft.com/office/officeart/2005/8/layout/list1"/>
    <dgm:cxn modelId="{80D9F97B-99EC-4BEA-A809-463E0071A866}" type="presParOf" srcId="{C49E0223-6D78-4263-9594-0DAA874C4524}" destId="{A71A72EF-627A-4A0F-90F9-B5FE4D65C540}" srcOrd="0" destOrd="0" presId="urn:microsoft.com/office/officeart/2005/8/layout/list1"/>
    <dgm:cxn modelId="{011E89CE-9580-43F5-804D-C2F77FA38DB5}" type="presParOf" srcId="{C49E0223-6D78-4263-9594-0DAA874C4524}" destId="{53BD0276-C879-4466-BF48-A80934DB827A}" srcOrd="1" destOrd="0" presId="urn:microsoft.com/office/officeart/2005/8/layout/list1"/>
    <dgm:cxn modelId="{CF8500DD-1DC9-4410-A581-7AE8C5D8C64E}" type="presParOf" srcId="{144A9ECE-D643-48FF-AD90-6E80A5C5E17A}" destId="{6DDCBC6C-63EC-47B7-B500-9E66C016F94F}" srcOrd="1" destOrd="0" presId="urn:microsoft.com/office/officeart/2005/8/layout/list1"/>
    <dgm:cxn modelId="{A60B9EBE-EAE3-46E0-BC81-26DCFB128B35}" type="presParOf" srcId="{144A9ECE-D643-48FF-AD90-6E80A5C5E17A}" destId="{2B173283-67BE-4230-A0CA-E4AEC64EE775}" srcOrd="2" destOrd="0" presId="urn:microsoft.com/office/officeart/2005/8/layout/list1"/>
    <dgm:cxn modelId="{87097B61-BCFC-4A67-85DE-1F44472B019D}" type="presParOf" srcId="{144A9ECE-D643-48FF-AD90-6E80A5C5E17A}" destId="{0097AC09-BE01-4975-ABF9-0B1D85F5BB61}" srcOrd="3" destOrd="0" presId="urn:microsoft.com/office/officeart/2005/8/layout/list1"/>
    <dgm:cxn modelId="{E3DF88C4-1EF2-4CED-9F98-54F46271F924}" type="presParOf" srcId="{144A9ECE-D643-48FF-AD90-6E80A5C5E17A}" destId="{AB824801-D864-496B-876E-3CA23E0158EB}" srcOrd="4" destOrd="0" presId="urn:microsoft.com/office/officeart/2005/8/layout/list1"/>
    <dgm:cxn modelId="{2CAFE859-6A43-4013-ACD5-0B642BB9CC9F}" type="presParOf" srcId="{AB824801-D864-496B-876E-3CA23E0158EB}" destId="{E2ABB50B-3915-48CD-9BEF-72384973B336}" srcOrd="0" destOrd="0" presId="urn:microsoft.com/office/officeart/2005/8/layout/list1"/>
    <dgm:cxn modelId="{F7F1A4A2-6989-43E5-B8B4-CD5231CD06AA}" type="presParOf" srcId="{AB824801-D864-496B-876E-3CA23E0158EB}" destId="{C06AEE86-F1C1-4DC8-AA28-0E78F1233813}" srcOrd="1" destOrd="0" presId="urn:microsoft.com/office/officeart/2005/8/layout/list1"/>
    <dgm:cxn modelId="{BCDA82BC-7217-43F8-B9D6-EBE376806ABA}" type="presParOf" srcId="{144A9ECE-D643-48FF-AD90-6E80A5C5E17A}" destId="{380AA531-D5F0-42B8-880A-D9C95DCE40AF}" srcOrd="5" destOrd="0" presId="urn:microsoft.com/office/officeart/2005/8/layout/list1"/>
    <dgm:cxn modelId="{3CAAEC4A-FFAC-4ABE-B4F9-496C47035489}" type="presParOf" srcId="{144A9ECE-D643-48FF-AD90-6E80A5C5E17A}" destId="{5F34A52A-E640-4510-AEBE-16EF5B45A4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F2FA5-7B62-4FEA-893A-70BE320A353D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1B7A70-0244-4095-813E-B06B0E925AF8}">
      <dgm:prSet phldrT="[Текст]" custT="1"/>
      <dgm:spPr/>
      <dgm:t>
        <a:bodyPr/>
        <a:lstStyle/>
        <a:p>
          <a:r>
            <a:rPr lang="ru-RU" sz="1400" b="1" dirty="0" smtClean="0">
              <a:latin typeface="Ubuntu Light" pitchFamily="34" charset="0"/>
            </a:rPr>
            <a:t>Доля </a:t>
          </a:r>
          <a:r>
            <a:rPr lang="ru-RU" sz="1400" b="1" dirty="0" err="1" smtClean="0">
              <a:latin typeface="Ubuntu Light" pitchFamily="34" charset="0"/>
            </a:rPr>
            <a:t>софинансирования</a:t>
          </a:r>
          <a:r>
            <a:rPr lang="ru-RU" sz="1400" b="1" dirty="0" smtClean="0">
              <a:latin typeface="Ubuntu Light" pitchFamily="34" charset="0"/>
            </a:rPr>
            <a:t> проектов от населения не устанавливается</a:t>
          </a:r>
          <a:endParaRPr lang="ru-RU" sz="1400" dirty="0"/>
        </a:p>
      </dgm:t>
    </dgm:pt>
    <dgm:pt modelId="{38AD0E6F-D4D1-45FD-BC4F-F3229A9F04C9}" type="parTrans" cxnId="{0257E098-7250-4D03-991C-02300637CC4D}">
      <dgm:prSet/>
      <dgm:spPr/>
      <dgm:t>
        <a:bodyPr/>
        <a:lstStyle/>
        <a:p>
          <a:endParaRPr lang="ru-RU"/>
        </a:p>
      </dgm:t>
    </dgm:pt>
    <dgm:pt modelId="{D287ACD0-6721-4BA1-927B-85E632CA64F1}" type="sibTrans" cxnId="{0257E098-7250-4D03-991C-02300637CC4D}">
      <dgm:prSet/>
      <dgm:spPr/>
      <dgm:t>
        <a:bodyPr/>
        <a:lstStyle/>
        <a:p>
          <a:endParaRPr lang="ru-RU"/>
        </a:p>
      </dgm:t>
    </dgm:pt>
    <dgm:pt modelId="{2A92DF66-F739-4AFC-94ED-77CC3524E35C}">
      <dgm:prSet phldrT="[Текст]"/>
      <dgm:spPr/>
      <dgm:t>
        <a:bodyPr/>
        <a:lstStyle/>
        <a:p>
          <a:r>
            <a:rPr lang="ru-RU" dirty="0" smtClean="0">
              <a:latin typeface="Ubuntu Light" pitchFamily="34" charset="0"/>
            </a:rPr>
            <a:t>Доступность проекта для населения</a:t>
          </a:r>
          <a:endParaRPr lang="ru-RU" dirty="0">
            <a:latin typeface="Ubuntu Light" pitchFamily="34" charset="0"/>
          </a:endParaRPr>
        </a:p>
      </dgm:t>
    </dgm:pt>
    <dgm:pt modelId="{149CC6CA-8EA6-4671-BDD8-C89A4087B61C}" type="parTrans" cxnId="{9DB804A4-D93F-4032-8991-E28702BD47BE}">
      <dgm:prSet/>
      <dgm:spPr/>
      <dgm:t>
        <a:bodyPr/>
        <a:lstStyle/>
        <a:p>
          <a:endParaRPr lang="ru-RU"/>
        </a:p>
      </dgm:t>
    </dgm:pt>
    <dgm:pt modelId="{4764FB9B-9FF4-4214-A5E2-C63CE571565E}" type="sibTrans" cxnId="{9DB804A4-D93F-4032-8991-E28702BD47BE}">
      <dgm:prSet/>
      <dgm:spPr/>
      <dgm:t>
        <a:bodyPr/>
        <a:lstStyle/>
        <a:p>
          <a:endParaRPr lang="ru-RU"/>
        </a:p>
      </dgm:t>
    </dgm:pt>
    <dgm:pt modelId="{97825BC0-97F9-486A-8EC3-C311EC50A957}" type="pres">
      <dgm:prSet presAssocID="{284F2FA5-7B62-4FEA-893A-70BE320A353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5E0D5B-A7F3-49EE-9DCF-230FD7F3BCBB}" type="pres">
      <dgm:prSet presAssocID="{431B7A70-0244-4095-813E-B06B0E925AF8}" presName="Accent1" presStyleCnt="0"/>
      <dgm:spPr/>
    </dgm:pt>
    <dgm:pt modelId="{48DABAF9-8DCF-48AB-AA53-3141B4BDBEC1}" type="pres">
      <dgm:prSet presAssocID="{431B7A70-0244-4095-813E-B06B0E925AF8}" presName="Accent" presStyleLbl="node1" presStyleIdx="0" presStyleCnt="2" custScaleX="124971" custScaleY="109667"/>
      <dgm:spPr/>
    </dgm:pt>
    <dgm:pt modelId="{E0061237-49FD-4526-AB41-47D543FBE5DA}" type="pres">
      <dgm:prSet presAssocID="{431B7A70-0244-4095-813E-B06B0E925AF8}" presName="Parent1" presStyleLbl="revTx" presStyleIdx="0" presStyleCnt="2" custScaleX="147620" custScaleY="154854" custLinFactNeighborY="-24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0C8E-F75A-4491-BE4A-5949C2F4252D}" type="pres">
      <dgm:prSet presAssocID="{2A92DF66-F739-4AFC-94ED-77CC3524E35C}" presName="Accent2" presStyleCnt="0"/>
      <dgm:spPr/>
    </dgm:pt>
    <dgm:pt modelId="{9485C2A5-DE14-4412-B590-BF84F6DE6E2E}" type="pres">
      <dgm:prSet presAssocID="{2A92DF66-F739-4AFC-94ED-77CC3524E35C}" presName="Accent" presStyleLbl="node1" presStyleIdx="1" presStyleCnt="2" custScaleX="101115" custScaleY="97034"/>
      <dgm:spPr/>
    </dgm:pt>
    <dgm:pt modelId="{AD4E1CD1-4B36-43C4-BF10-A9C315AB72BF}" type="pres">
      <dgm:prSet presAssocID="{2A92DF66-F739-4AFC-94ED-77CC3524E35C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627BE-0089-4C0B-A37E-799EC023A57D}" type="presOf" srcId="{284F2FA5-7B62-4FEA-893A-70BE320A353D}" destId="{97825BC0-97F9-486A-8EC3-C311EC50A957}" srcOrd="0" destOrd="0" presId="urn:microsoft.com/office/officeart/2009/layout/CircleArrowProcess"/>
    <dgm:cxn modelId="{1AEDA7EA-8482-456B-B882-50EEB8EA838F}" type="presOf" srcId="{2A92DF66-F739-4AFC-94ED-77CC3524E35C}" destId="{AD4E1CD1-4B36-43C4-BF10-A9C315AB72BF}" srcOrd="0" destOrd="0" presId="urn:microsoft.com/office/officeart/2009/layout/CircleArrowProcess"/>
    <dgm:cxn modelId="{D41667CB-FC27-445E-A5B9-8A0216DB2413}" type="presOf" srcId="{431B7A70-0244-4095-813E-B06B0E925AF8}" destId="{E0061237-49FD-4526-AB41-47D543FBE5DA}" srcOrd="0" destOrd="0" presId="urn:microsoft.com/office/officeart/2009/layout/CircleArrowProcess"/>
    <dgm:cxn modelId="{9DB804A4-D93F-4032-8991-E28702BD47BE}" srcId="{284F2FA5-7B62-4FEA-893A-70BE320A353D}" destId="{2A92DF66-F739-4AFC-94ED-77CC3524E35C}" srcOrd="1" destOrd="0" parTransId="{149CC6CA-8EA6-4671-BDD8-C89A4087B61C}" sibTransId="{4764FB9B-9FF4-4214-A5E2-C63CE571565E}"/>
    <dgm:cxn modelId="{0257E098-7250-4D03-991C-02300637CC4D}" srcId="{284F2FA5-7B62-4FEA-893A-70BE320A353D}" destId="{431B7A70-0244-4095-813E-B06B0E925AF8}" srcOrd="0" destOrd="0" parTransId="{38AD0E6F-D4D1-45FD-BC4F-F3229A9F04C9}" sibTransId="{D287ACD0-6721-4BA1-927B-85E632CA64F1}"/>
    <dgm:cxn modelId="{D6962B73-AFFA-4F13-8938-4F54A2912604}" type="presParOf" srcId="{97825BC0-97F9-486A-8EC3-C311EC50A957}" destId="{595E0D5B-A7F3-49EE-9DCF-230FD7F3BCBB}" srcOrd="0" destOrd="0" presId="urn:microsoft.com/office/officeart/2009/layout/CircleArrowProcess"/>
    <dgm:cxn modelId="{863C5619-951A-4456-B060-E6443E382A48}" type="presParOf" srcId="{595E0D5B-A7F3-49EE-9DCF-230FD7F3BCBB}" destId="{48DABAF9-8DCF-48AB-AA53-3141B4BDBEC1}" srcOrd="0" destOrd="0" presId="urn:microsoft.com/office/officeart/2009/layout/CircleArrowProcess"/>
    <dgm:cxn modelId="{5EF44A0F-29D6-48A7-A4DE-147E9F1FB718}" type="presParOf" srcId="{97825BC0-97F9-486A-8EC3-C311EC50A957}" destId="{E0061237-49FD-4526-AB41-47D543FBE5DA}" srcOrd="1" destOrd="0" presId="urn:microsoft.com/office/officeart/2009/layout/CircleArrowProcess"/>
    <dgm:cxn modelId="{4BF879D2-5B11-4320-88C5-68AEE0BA3695}" type="presParOf" srcId="{97825BC0-97F9-486A-8EC3-C311EC50A957}" destId="{0CAF0C8E-F75A-4491-BE4A-5949C2F4252D}" srcOrd="2" destOrd="0" presId="urn:microsoft.com/office/officeart/2009/layout/CircleArrowProcess"/>
    <dgm:cxn modelId="{34275EC2-8D1A-481F-92F8-0BE7DFA26F96}" type="presParOf" srcId="{0CAF0C8E-F75A-4491-BE4A-5949C2F4252D}" destId="{9485C2A5-DE14-4412-B590-BF84F6DE6E2E}" srcOrd="0" destOrd="0" presId="urn:microsoft.com/office/officeart/2009/layout/CircleArrowProcess"/>
    <dgm:cxn modelId="{5A1D7D79-84E8-412A-9600-FCFE9E6D8EA1}" type="presParOf" srcId="{97825BC0-97F9-486A-8EC3-C311EC50A957}" destId="{AD4E1CD1-4B36-43C4-BF10-A9C315AB72BF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B446A-C2CC-4D52-9274-ADBC62B4D82D}" type="doc">
      <dgm:prSet loTypeId="urn:microsoft.com/office/officeart/2005/8/layout/arrow2" loCatId="process" qsTypeId="urn:microsoft.com/office/officeart/2005/8/quickstyle/3d4" qsCatId="3D" csTypeId="urn:microsoft.com/office/officeart/2005/8/colors/accent2_2" csCatId="accent2" phldr="1"/>
      <dgm:spPr/>
    </dgm:pt>
    <dgm:pt modelId="{FB5BF43C-47C3-4318-A58D-D35FE2461FD4}">
      <dgm:prSet phldrT="[Текст]"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2017 г.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</dgm:t>
    </dgm:pt>
    <dgm:pt modelId="{C214AECC-0185-4DEB-BDD4-4FAC4A068743}" type="parTrans" cxnId="{C795DEEE-22F8-4097-90DC-EED0BDA64068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6A9F2AEE-1EC0-4936-BA3F-ABD1B536371A}" type="sibTrans" cxnId="{C795DEEE-22F8-4097-90DC-EED0BDA64068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50BB6D66-1A28-47D1-81C0-287CD467B0DE}">
      <dgm:prSet phldrT="[Текст]"/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2018 г.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</dgm:t>
    </dgm:pt>
    <dgm:pt modelId="{C69907DD-78DC-448D-80E9-446E64D1CE84}" type="parTrans" cxnId="{B69839F3-F308-43D1-AB88-20A9E539275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D43AECD5-DBCB-46D7-9801-3EA76527B099}" type="sibTrans" cxnId="{B69839F3-F308-43D1-AB88-20A9E539275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801BEC61-26AF-45DF-855F-B9A8EC43163A}">
      <dgm:prSet phldrT="[Текст]"/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2019 г.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</dgm:t>
    </dgm:pt>
    <dgm:pt modelId="{50F528B3-EC53-460F-B5B0-6DEF61CA1241}" type="parTrans" cxnId="{A1FA7486-DE5E-4CC9-83B7-04714B4A979F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BC474BB3-E83F-4F47-A233-2F97AB4829EA}" type="sibTrans" cxnId="{A1FA7486-DE5E-4CC9-83B7-04714B4A979F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D9A3190E-06C0-4949-9447-4E8B8536B075}">
      <dgm:prSet phldrT="[Текст]"/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2020 г.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</dgm:t>
    </dgm:pt>
    <dgm:pt modelId="{F9F6097B-0822-4CF2-89F1-27EEB4DC14E3}" type="parTrans" cxnId="{662CAD66-6132-4166-90D1-545B2294D3CE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06DC85E1-7279-4D51-BA3B-7C7F1FA0B34F}" type="sibTrans" cxnId="{662CAD66-6132-4166-90D1-545B2294D3CE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5E65FF39-C526-4A67-9105-308DA9D61D5E}">
      <dgm:prSet phldrT="[Текст]"/>
      <dgm:spPr/>
      <dgm:t>
        <a:bodyPr/>
        <a:lstStyle/>
        <a:p>
          <a:pPr algn="l"/>
          <a:r>
            <a:rPr lang="ru-RU" dirty="0" smtClean="0">
              <a:latin typeface="Ubuntu Light" pitchFamily="34" charset="0"/>
            </a:rPr>
            <a:t>33 млн. рублей</a:t>
          </a:r>
          <a:endParaRPr lang="ru-RU" dirty="0">
            <a:latin typeface="Ubuntu Light" pitchFamily="34" charset="0"/>
          </a:endParaRPr>
        </a:p>
      </dgm:t>
    </dgm:pt>
    <dgm:pt modelId="{F2F0BFD0-5458-4881-90BE-C17DCAF7BE52}" type="parTrans" cxnId="{D9289356-BD98-4D81-ADCE-2493F80F085C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C5B22AD5-D525-455B-8C88-B138AD69434C}" type="sibTrans" cxnId="{D9289356-BD98-4D81-ADCE-2493F80F085C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EF784524-9852-4AE5-B2F1-BD5016D5B43B}">
      <dgm:prSet phldrT="[Текст]"/>
      <dgm:spPr/>
      <dgm:t>
        <a:bodyPr/>
        <a:lstStyle/>
        <a:p>
          <a:pPr algn="l"/>
          <a:r>
            <a:rPr lang="ru-RU" dirty="0" smtClean="0">
              <a:latin typeface="Ubuntu Light" pitchFamily="34" charset="0"/>
            </a:rPr>
            <a:t>33 млн. рублей</a:t>
          </a:r>
          <a:endParaRPr lang="ru-RU" dirty="0">
            <a:latin typeface="Ubuntu Light" pitchFamily="34" charset="0"/>
          </a:endParaRPr>
        </a:p>
      </dgm:t>
    </dgm:pt>
    <dgm:pt modelId="{1C21F8A8-4BD5-47F2-88F6-BB3B45D2C3B5}" type="parTrans" cxnId="{420E81A5-665A-41D6-BF85-C9D31AF99157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7A07E190-650D-4FCC-8BA7-499F09A6BF64}" type="sibTrans" cxnId="{420E81A5-665A-41D6-BF85-C9D31AF99157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A5672613-A43C-49ED-8C0D-FFD1AD23ABA0}">
      <dgm:prSet phldrT="[Текст]"/>
      <dgm:spPr/>
      <dgm:t>
        <a:bodyPr/>
        <a:lstStyle/>
        <a:p>
          <a:pPr algn="l"/>
          <a:r>
            <a:rPr lang="ru-RU" dirty="0" smtClean="0">
              <a:latin typeface="Ubuntu Light" pitchFamily="34" charset="0"/>
            </a:rPr>
            <a:t>33 млн. рублей</a:t>
          </a:r>
          <a:endParaRPr lang="ru-RU" dirty="0">
            <a:latin typeface="Ubuntu Light" pitchFamily="34" charset="0"/>
          </a:endParaRPr>
        </a:p>
      </dgm:t>
    </dgm:pt>
    <dgm:pt modelId="{97914E40-1876-4232-9F2D-53CA8BFA7CAE}" type="parTrans" cxnId="{BACE472A-F197-4E5D-9123-F868765494E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59255A8D-5F1A-45F6-BEC5-5150F209E8CF}" type="sibTrans" cxnId="{BACE472A-F197-4E5D-9123-F868765494E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CC482F45-5F46-42C6-9AA0-709CC5974747}">
      <dgm:prSet phldrT="[Текст]"/>
      <dgm:spPr/>
      <dgm:t>
        <a:bodyPr/>
        <a:lstStyle/>
        <a:p>
          <a:pPr algn="l"/>
          <a:r>
            <a:rPr lang="ru-RU" dirty="0" smtClean="0">
              <a:latin typeface="Ubuntu Light" pitchFamily="34" charset="0"/>
            </a:rPr>
            <a:t>24 млн. рублей</a:t>
          </a:r>
          <a:endParaRPr lang="ru-RU" dirty="0">
            <a:latin typeface="Ubuntu Light" pitchFamily="34" charset="0"/>
          </a:endParaRPr>
        </a:p>
      </dgm:t>
    </dgm:pt>
    <dgm:pt modelId="{6D6E3765-83E5-4790-BA67-59E659AD390A}" type="parTrans" cxnId="{2458DF07-B0E1-4F72-834C-70FB6C1416A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1B743E53-5EBC-4503-A8EB-00B35908742E}" type="sibTrans" cxnId="{2458DF07-B0E1-4F72-834C-70FB6C1416A9}">
      <dgm:prSet/>
      <dgm:spPr/>
      <dgm:t>
        <a:bodyPr/>
        <a:lstStyle/>
        <a:p>
          <a:endParaRPr lang="ru-RU">
            <a:latin typeface="Ubuntu Light" pitchFamily="34" charset="0"/>
          </a:endParaRPr>
        </a:p>
      </dgm:t>
    </dgm:pt>
    <dgm:pt modelId="{8F0EAEF2-DD2A-4C15-8BEB-21EFC3D67D6F}" type="pres">
      <dgm:prSet presAssocID="{BADB446A-C2CC-4D52-9274-ADBC62B4D82D}" presName="arrowDiagram" presStyleCnt="0">
        <dgm:presLayoutVars>
          <dgm:chMax val="5"/>
          <dgm:dir/>
          <dgm:resizeHandles val="exact"/>
        </dgm:presLayoutVars>
      </dgm:prSet>
      <dgm:spPr/>
    </dgm:pt>
    <dgm:pt modelId="{F3CC5FD5-F339-4300-ABCA-7D47CF0B0550}" type="pres">
      <dgm:prSet presAssocID="{BADB446A-C2CC-4D52-9274-ADBC62B4D82D}" presName="arrow" presStyleLbl="bgShp" presStyleIdx="0" presStyleCnt="1" custLinFactNeighborX="-657" custLinFactNeighborY="-208"/>
      <dgm:spPr/>
    </dgm:pt>
    <dgm:pt modelId="{01A5C509-493D-4459-BC71-9C052759F920}" type="pres">
      <dgm:prSet presAssocID="{BADB446A-C2CC-4D52-9274-ADBC62B4D82D}" presName="arrowDiagram4" presStyleCnt="0"/>
      <dgm:spPr/>
    </dgm:pt>
    <dgm:pt modelId="{A9B5A7B6-872D-4D84-884E-2EBC02F340D5}" type="pres">
      <dgm:prSet presAssocID="{FB5BF43C-47C3-4318-A58D-D35FE2461FD4}" presName="bullet4a" presStyleLbl="node1" presStyleIdx="0" presStyleCnt="4"/>
      <dgm:spPr/>
    </dgm:pt>
    <dgm:pt modelId="{50D62976-1A71-456A-808B-7E75987A99FD}" type="pres">
      <dgm:prSet presAssocID="{FB5BF43C-47C3-4318-A58D-D35FE2461FD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9602-D5C0-442A-BA34-2F1504F25A5C}" type="pres">
      <dgm:prSet presAssocID="{50BB6D66-1A28-47D1-81C0-287CD467B0DE}" presName="bullet4b" presStyleLbl="node1" presStyleIdx="1" presStyleCnt="4"/>
      <dgm:spPr/>
    </dgm:pt>
    <dgm:pt modelId="{BF215CE9-2698-42C5-BCD5-6CC850AFF55E}" type="pres">
      <dgm:prSet presAssocID="{50BB6D66-1A28-47D1-81C0-287CD467B0D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F835-C792-4678-8137-27697EACC9A3}" type="pres">
      <dgm:prSet presAssocID="{801BEC61-26AF-45DF-855F-B9A8EC43163A}" presName="bullet4c" presStyleLbl="node1" presStyleIdx="2" presStyleCnt="4"/>
      <dgm:spPr/>
    </dgm:pt>
    <dgm:pt modelId="{D9EB4CFD-B70B-460E-93EE-6C5E6DE8B2E6}" type="pres">
      <dgm:prSet presAssocID="{801BEC61-26AF-45DF-855F-B9A8EC43163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E329B-AFEA-4439-8A45-DC68DF2625F1}" type="pres">
      <dgm:prSet presAssocID="{D9A3190E-06C0-4949-9447-4E8B8536B075}" presName="bullet4d" presStyleLbl="node1" presStyleIdx="3" presStyleCnt="4"/>
      <dgm:spPr/>
    </dgm:pt>
    <dgm:pt modelId="{C1D07E98-BBBF-411B-A192-75C7C19ECF69}" type="pres">
      <dgm:prSet presAssocID="{D9A3190E-06C0-4949-9447-4E8B8536B07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A7486-DE5E-4CC9-83B7-04714B4A979F}" srcId="{BADB446A-C2CC-4D52-9274-ADBC62B4D82D}" destId="{801BEC61-26AF-45DF-855F-B9A8EC43163A}" srcOrd="2" destOrd="0" parTransId="{50F528B3-EC53-460F-B5B0-6DEF61CA1241}" sibTransId="{BC474BB3-E83F-4F47-A233-2F97AB4829EA}"/>
    <dgm:cxn modelId="{6C47683A-6BC4-4883-BD7D-8B72741814AD}" type="presOf" srcId="{5E65FF39-C526-4A67-9105-308DA9D61D5E}" destId="{C1D07E98-BBBF-411B-A192-75C7C19ECF69}" srcOrd="0" destOrd="1" presId="urn:microsoft.com/office/officeart/2005/8/layout/arrow2"/>
    <dgm:cxn modelId="{C795DEEE-22F8-4097-90DC-EED0BDA64068}" srcId="{BADB446A-C2CC-4D52-9274-ADBC62B4D82D}" destId="{FB5BF43C-47C3-4318-A58D-D35FE2461FD4}" srcOrd="0" destOrd="0" parTransId="{C214AECC-0185-4DEB-BDD4-4FAC4A068743}" sibTransId="{6A9F2AEE-1EC0-4936-BA3F-ABD1B536371A}"/>
    <dgm:cxn modelId="{A9AA60E1-8FC0-45B7-BD77-B0276C18BC9E}" type="presOf" srcId="{FB5BF43C-47C3-4318-A58D-D35FE2461FD4}" destId="{50D62976-1A71-456A-808B-7E75987A99FD}" srcOrd="0" destOrd="0" presId="urn:microsoft.com/office/officeart/2005/8/layout/arrow2"/>
    <dgm:cxn modelId="{BACE472A-F197-4E5D-9123-F868765494E9}" srcId="{50BB6D66-1A28-47D1-81C0-287CD467B0DE}" destId="{A5672613-A43C-49ED-8C0D-FFD1AD23ABA0}" srcOrd="0" destOrd="0" parTransId="{97914E40-1876-4232-9F2D-53CA8BFA7CAE}" sibTransId="{59255A8D-5F1A-45F6-BEC5-5150F209E8CF}"/>
    <dgm:cxn modelId="{FE048436-8F1C-4236-A04C-56BE699BDDAA}" type="presOf" srcId="{CC482F45-5F46-42C6-9AA0-709CC5974747}" destId="{50D62976-1A71-456A-808B-7E75987A99FD}" srcOrd="0" destOrd="1" presId="urn:microsoft.com/office/officeart/2005/8/layout/arrow2"/>
    <dgm:cxn modelId="{B69839F3-F308-43D1-AB88-20A9E5392759}" srcId="{BADB446A-C2CC-4D52-9274-ADBC62B4D82D}" destId="{50BB6D66-1A28-47D1-81C0-287CD467B0DE}" srcOrd="1" destOrd="0" parTransId="{C69907DD-78DC-448D-80E9-446E64D1CE84}" sibTransId="{D43AECD5-DBCB-46D7-9801-3EA76527B099}"/>
    <dgm:cxn modelId="{2458DF07-B0E1-4F72-834C-70FB6C1416A9}" srcId="{FB5BF43C-47C3-4318-A58D-D35FE2461FD4}" destId="{CC482F45-5F46-42C6-9AA0-709CC5974747}" srcOrd="0" destOrd="0" parTransId="{6D6E3765-83E5-4790-BA67-59E659AD390A}" sibTransId="{1B743E53-5EBC-4503-A8EB-00B35908742E}"/>
    <dgm:cxn modelId="{192639B5-9539-4512-8AC8-27BC18B1E04F}" type="presOf" srcId="{BADB446A-C2CC-4D52-9274-ADBC62B4D82D}" destId="{8F0EAEF2-DD2A-4C15-8BEB-21EFC3D67D6F}" srcOrd="0" destOrd="0" presId="urn:microsoft.com/office/officeart/2005/8/layout/arrow2"/>
    <dgm:cxn modelId="{662CAD66-6132-4166-90D1-545B2294D3CE}" srcId="{BADB446A-C2CC-4D52-9274-ADBC62B4D82D}" destId="{D9A3190E-06C0-4949-9447-4E8B8536B075}" srcOrd="3" destOrd="0" parTransId="{F9F6097B-0822-4CF2-89F1-27EEB4DC14E3}" sibTransId="{06DC85E1-7279-4D51-BA3B-7C7F1FA0B34F}"/>
    <dgm:cxn modelId="{A4D06B70-BCCA-4610-BA66-AFED0CED2E7F}" type="presOf" srcId="{A5672613-A43C-49ED-8C0D-FFD1AD23ABA0}" destId="{BF215CE9-2698-42C5-BCD5-6CC850AFF55E}" srcOrd="0" destOrd="1" presId="urn:microsoft.com/office/officeart/2005/8/layout/arrow2"/>
    <dgm:cxn modelId="{D9289356-BD98-4D81-ADCE-2493F80F085C}" srcId="{D9A3190E-06C0-4949-9447-4E8B8536B075}" destId="{5E65FF39-C526-4A67-9105-308DA9D61D5E}" srcOrd="0" destOrd="0" parTransId="{F2F0BFD0-5458-4881-90BE-C17DCAF7BE52}" sibTransId="{C5B22AD5-D525-455B-8C88-B138AD69434C}"/>
    <dgm:cxn modelId="{93C5EFCF-112D-48FB-A970-32E09534AB9E}" type="presOf" srcId="{50BB6D66-1A28-47D1-81C0-287CD467B0DE}" destId="{BF215CE9-2698-42C5-BCD5-6CC850AFF55E}" srcOrd="0" destOrd="0" presId="urn:microsoft.com/office/officeart/2005/8/layout/arrow2"/>
    <dgm:cxn modelId="{820FCEAF-58BD-4A44-92CC-17089BF9A231}" type="presOf" srcId="{D9A3190E-06C0-4949-9447-4E8B8536B075}" destId="{C1D07E98-BBBF-411B-A192-75C7C19ECF69}" srcOrd="0" destOrd="0" presId="urn:microsoft.com/office/officeart/2005/8/layout/arrow2"/>
    <dgm:cxn modelId="{420E81A5-665A-41D6-BF85-C9D31AF99157}" srcId="{801BEC61-26AF-45DF-855F-B9A8EC43163A}" destId="{EF784524-9852-4AE5-B2F1-BD5016D5B43B}" srcOrd="0" destOrd="0" parTransId="{1C21F8A8-4BD5-47F2-88F6-BB3B45D2C3B5}" sibTransId="{7A07E190-650D-4FCC-8BA7-499F09A6BF64}"/>
    <dgm:cxn modelId="{A1EA45B9-0106-4D0B-B762-8DD0CBD6D91D}" type="presOf" srcId="{801BEC61-26AF-45DF-855F-B9A8EC43163A}" destId="{D9EB4CFD-B70B-460E-93EE-6C5E6DE8B2E6}" srcOrd="0" destOrd="0" presId="urn:microsoft.com/office/officeart/2005/8/layout/arrow2"/>
    <dgm:cxn modelId="{9165B3D1-6AB9-4E35-9C0C-397C25CAA325}" type="presOf" srcId="{EF784524-9852-4AE5-B2F1-BD5016D5B43B}" destId="{D9EB4CFD-B70B-460E-93EE-6C5E6DE8B2E6}" srcOrd="0" destOrd="1" presId="urn:microsoft.com/office/officeart/2005/8/layout/arrow2"/>
    <dgm:cxn modelId="{A192A7A5-3801-4740-9EB8-3E2B4787F914}" type="presParOf" srcId="{8F0EAEF2-DD2A-4C15-8BEB-21EFC3D67D6F}" destId="{F3CC5FD5-F339-4300-ABCA-7D47CF0B0550}" srcOrd="0" destOrd="0" presId="urn:microsoft.com/office/officeart/2005/8/layout/arrow2"/>
    <dgm:cxn modelId="{69085D06-304A-438F-8A89-E1B3A49C7A71}" type="presParOf" srcId="{8F0EAEF2-DD2A-4C15-8BEB-21EFC3D67D6F}" destId="{01A5C509-493D-4459-BC71-9C052759F920}" srcOrd="1" destOrd="0" presId="urn:microsoft.com/office/officeart/2005/8/layout/arrow2"/>
    <dgm:cxn modelId="{9484ECA7-96A5-4986-A38A-771B3BF1EC4B}" type="presParOf" srcId="{01A5C509-493D-4459-BC71-9C052759F920}" destId="{A9B5A7B6-872D-4D84-884E-2EBC02F340D5}" srcOrd="0" destOrd="0" presId="urn:microsoft.com/office/officeart/2005/8/layout/arrow2"/>
    <dgm:cxn modelId="{49E80A9F-BB44-40C0-BC93-BAF1A7D84492}" type="presParOf" srcId="{01A5C509-493D-4459-BC71-9C052759F920}" destId="{50D62976-1A71-456A-808B-7E75987A99FD}" srcOrd="1" destOrd="0" presId="urn:microsoft.com/office/officeart/2005/8/layout/arrow2"/>
    <dgm:cxn modelId="{3DDBB90C-1913-42C0-8E6B-F564F88B974A}" type="presParOf" srcId="{01A5C509-493D-4459-BC71-9C052759F920}" destId="{77CD9602-D5C0-442A-BA34-2F1504F25A5C}" srcOrd="2" destOrd="0" presId="urn:microsoft.com/office/officeart/2005/8/layout/arrow2"/>
    <dgm:cxn modelId="{D07B602A-14C5-4844-8CB3-4FB564F576FA}" type="presParOf" srcId="{01A5C509-493D-4459-BC71-9C052759F920}" destId="{BF215CE9-2698-42C5-BCD5-6CC850AFF55E}" srcOrd="3" destOrd="0" presId="urn:microsoft.com/office/officeart/2005/8/layout/arrow2"/>
    <dgm:cxn modelId="{4100A53D-4A70-4310-82E6-70A9B2048E7A}" type="presParOf" srcId="{01A5C509-493D-4459-BC71-9C052759F920}" destId="{B9DAF835-C792-4678-8137-27697EACC9A3}" srcOrd="4" destOrd="0" presId="urn:microsoft.com/office/officeart/2005/8/layout/arrow2"/>
    <dgm:cxn modelId="{5E7A205D-1F80-4A60-87D9-9FC4300F4F09}" type="presParOf" srcId="{01A5C509-493D-4459-BC71-9C052759F920}" destId="{D9EB4CFD-B70B-460E-93EE-6C5E6DE8B2E6}" srcOrd="5" destOrd="0" presId="urn:microsoft.com/office/officeart/2005/8/layout/arrow2"/>
    <dgm:cxn modelId="{14C237B3-488D-48AA-873B-1F3B17A86DCB}" type="presParOf" srcId="{01A5C509-493D-4459-BC71-9C052759F920}" destId="{AFCE329B-AFEA-4439-8A45-DC68DF2625F1}" srcOrd="6" destOrd="0" presId="urn:microsoft.com/office/officeart/2005/8/layout/arrow2"/>
    <dgm:cxn modelId="{D070A5C3-5D88-4C69-B611-A846B1A30B5B}" type="presParOf" srcId="{01A5C509-493D-4459-BC71-9C052759F920}" destId="{C1D07E98-BBBF-411B-A192-75C7C19ECF69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F3366-FDF0-4628-8E49-A723E65F785F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C2F5042A-CDE1-4138-BB0D-86B5181F46BD}">
      <dgm:prSet phldrT="[Текст]" custT="1"/>
      <dgm:spPr/>
      <dgm:t>
        <a:bodyPr/>
        <a:lstStyle/>
        <a:p>
          <a:r>
            <a:rPr lang="ru-RU" sz="1600" dirty="0" smtClean="0">
              <a:latin typeface="Ubuntu Light" pitchFamily="34" charset="0"/>
            </a:rPr>
            <a:t> Конкурс на лучший логотип по «Народному бюджету»</a:t>
          </a:r>
          <a:endParaRPr lang="ru-RU" sz="1600" dirty="0">
            <a:latin typeface="Ubuntu Light" pitchFamily="34" charset="0"/>
          </a:endParaRPr>
        </a:p>
      </dgm:t>
    </dgm:pt>
    <dgm:pt modelId="{E7D006FC-138A-46E9-AF2F-5E8B67494929}" type="parTrans" cxnId="{64626A73-1D83-4662-8DF0-0ADD14CB2681}">
      <dgm:prSet/>
      <dgm:spPr/>
      <dgm:t>
        <a:bodyPr/>
        <a:lstStyle/>
        <a:p>
          <a:endParaRPr lang="ru-RU"/>
        </a:p>
      </dgm:t>
    </dgm:pt>
    <dgm:pt modelId="{4F1580C0-27FC-49CA-92AC-3E7DEEA32671}" type="sibTrans" cxnId="{64626A73-1D83-4662-8DF0-0ADD14CB2681}">
      <dgm:prSet/>
      <dgm:spPr/>
      <dgm:t>
        <a:bodyPr/>
        <a:lstStyle/>
        <a:p>
          <a:endParaRPr lang="ru-RU"/>
        </a:p>
      </dgm:t>
    </dgm:pt>
    <dgm:pt modelId="{E350FE22-AB0A-480F-8077-FD628D44BB6B}">
      <dgm:prSet phldrT="[Текст]" custT="1"/>
      <dgm:spPr/>
      <dgm:t>
        <a:bodyPr/>
        <a:lstStyle/>
        <a:p>
          <a:r>
            <a:rPr lang="ru-RU" sz="1400" dirty="0" smtClean="0">
              <a:latin typeface="Ubuntu Light" pitchFamily="34" charset="0"/>
            </a:rPr>
            <a:t>Прием заявок с 15.06.2017 по 15.07.2017 гг.</a:t>
          </a:r>
          <a:endParaRPr lang="ru-RU" sz="1400" dirty="0">
            <a:latin typeface="Ubuntu Light" pitchFamily="34" charset="0"/>
          </a:endParaRPr>
        </a:p>
      </dgm:t>
    </dgm:pt>
    <dgm:pt modelId="{44792B62-71BF-416B-BA17-7D1A76B23CF1}" type="parTrans" cxnId="{828E42EF-0B80-49D0-A1E2-DB2B34A384BF}">
      <dgm:prSet/>
      <dgm:spPr/>
      <dgm:t>
        <a:bodyPr/>
        <a:lstStyle/>
        <a:p>
          <a:endParaRPr lang="ru-RU"/>
        </a:p>
      </dgm:t>
    </dgm:pt>
    <dgm:pt modelId="{00E27971-7AEE-491B-ADFC-C439F41F449D}" type="sibTrans" cxnId="{828E42EF-0B80-49D0-A1E2-DB2B34A384BF}">
      <dgm:prSet/>
      <dgm:spPr/>
      <dgm:t>
        <a:bodyPr/>
        <a:lstStyle/>
        <a:p>
          <a:endParaRPr lang="ru-RU"/>
        </a:p>
      </dgm:t>
    </dgm:pt>
    <dgm:pt modelId="{3F41AF96-BC0E-4DD7-9F30-D8EBBB18109D}">
      <dgm:prSet phldrT="[Текст]"/>
      <dgm:spPr/>
      <dgm:t>
        <a:bodyPr/>
        <a:lstStyle/>
        <a:p>
          <a:r>
            <a:rPr lang="ru-RU" dirty="0" smtClean="0">
              <a:latin typeface="Ubuntu Light" pitchFamily="34" charset="0"/>
            </a:rPr>
            <a:t>Денежный приз победителю 35 000 рублей</a:t>
          </a:r>
          <a:endParaRPr lang="ru-RU" dirty="0">
            <a:latin typeface="Ubuntu Light" pitchFamily="34" charset="0"/>
          </a:endParaRPr>
        </a:p>
      </dgm:t>
    </dgm:pt>
    <dgm:pt modelId="{849EEEB0-DF04-4439-8177-7454FC7BFFC2}" type="parTrans" cxnId="{900DD86B-84F9-4473-BA69-78F9ECF9BF90}">
      <dgm:prSet/>
      <dgm:spPr/>
      <dgm:t>
        <a:bodyPr/>
        <a:lstStyle/>
        <a:p>
          <a:endParaRPr lang="ru-RU"/>
        </a:p>
      </dgm:t>
    </dgm:pt>
    <dgm:pt modelId="{DFA62E2B-3E05-42C9-BAB4-C297C2300ABF}" type="sibTrans" cxnId="{900DD86B-84F9-4473-BA69-78F9ECF9BF90}">
      <dgm:prSet/>
      <dgm:spPr/>
      <dgm:t>
        <a:bodyPr/>
        <a:lstStyle/>
        <a:p>
          <a:endParaRPr lang="ru-RU"/>
        </a:p>
      </dgm:t>
    </dgm:pt>
    <dgm:pt modelId="{4BD204A1-AFE6-4A01-8C52-714AC7180908}" type="pres">
      <dgm:prSet presAssocID="{067F3366-FDF0-4628-8E49-A723E65F785F}" presName="linearFlow" presStyleCnt="0">
        <dgm:presLayoutVars>
          <dgm:resizeHandles val="exact"/>
        </dgm:presLayoutVars>
      </dgm:prSet>
      <dgm:spPr/>
    </dgm:pt>
    <dgm:pt modelId="{BFE90690-82E0-4C8B-AB5F-219016226861}" type="pres">
      <dgm:prSet presAssocID="{C2F5042A-CDE1-4138-BB0D-86B5181F46BD}" presName="node" presStyleLbl="node1" presStyleIdx="0" presStyleCnt="3" custScaleX="12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EE463-6093-4337-A6F4-59656E253423}" type="pres">
      <dgm:prSet presAssocID="{4F1580C0-27FC-49CA-92AC-3E7DEEA3267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E5EBE98-0BA6-40CB-8DFE-EF40838A3D3D}" type="pres">
      <dgm:prSet presAssocID="{4F1580C0-27FC-49CA-92AC-3E7DEEA3267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6B69C15-6794-48D5-B404-4F21A4AE4D54}" type="pres">
      <dgm:prSet presAssocID="{E350FE22-AB0A-480F-8077-FD628D44BB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BD1D3-931B-4E68-80DC-CA70B8C3143C}" type="pres">
      <dgm:prSet presAssocID="{00E27971-7AEE-491B-ADFC-C439F41F449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DF7DEB4-F80C-4F5C-BC14-84577B040988}" type="pres">
      <dgm:prSet presAssocID="{00E27971-7AEE-491B-ADFC-C439F41F449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9CED302-797A-43A5-A57D-87F0E6A88D30}" type="pres">
      <dgm:prSet presAssocID="{3F41AF96-BC0E-4DD7-9F30-D8EBBB18109D}" presName="node" presStyleLbl="node1" presStyleIdx="2" presStyleCnt="3" custScaleX="90145" custScaleY="6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4FFD5-09E7-433A-9781-7F65DFE8FD35}" type="presOf" srcId="{00E27971-7AEE-491B-ADFC-C439F41F449D}" destId="{BDF7DEB4-F80C-4F5C-BC14-84577B040988}" srcOrd="1" destOrd="0" presId="urn:microsoft.com/office/officeart/2005/8/layout/process2"/>
    <dgm:cxn modelId="{40683C87-72CE-4C7D-B89A-7003833E7013}" type="presOf" srcId="{00E27971-7AEE-491B-ADFC-C439F41F449D}" destId="{892BD1D3-931B-4E68-80DC-CA70B8C3143C}" srcOrd="0" destOrd="0" presId="urn:microsoft.com/office/officeart/2005/8/layout/process2"/>
    <dgm:cxn modelId="{64626A73-1D83-4662-8DF0-0ADD14CB2681}" srcId="{067F3366-FDF0-4628-8E49-A723E65F785F}" destId="{C2F5042A-CDE1-4138-BB0D-86B5181F46BD}" srcOrd="0" destOrd="0" parTransId="{E7D006FC-138A-46E9-AF2F-5E8B67494929}" sibTransId="{4F1580C0-27FC-49CA-92AC-3E7DEEA32671}"/>
    <dgm:cxn modelId="{B6183395-5679-4BE3-9D3C-44D0C25C4187}" type="presOf" srcId="{4F1580C0-27FC-49CA-92AC-3E7DEEA32671}" destId="{037EE463-6093-4337-A6F4-59656E253423}" srcOrd="0" destOrd="0" presId="urn:microsoft.com/office/officeart/2005/8/layout/process2"/>
    <dgm:cxn modelId="{828E42EF-0B80-49D0-A1E2-DB2B34A384BF}" srcId="{067F3366-FDF0-4628-8E49-A723E65F785F}" destId="{E350FE22-AB0A-480F-8077-FD628D44BB6B}" srcOrd="1" destOrd="0" parTransId="{44792B62-71BF-416B-BA17-7D1A76B23CF1}" sibTransId="{00E27971-7AEE-491B-ADFC-C439F41F449D}"/>
    <dgm:cxn modelId="{5CDB084B-1BC3-4E7E-AF36-8E48A663F0CA}" type="presOf" srcId="{E350FE22-AB0A-480F-8077-FD628D44BB6B}" destId="{36B69C15-6794-48D5-B404-4F21A4AE4D54}" srcOrd="0" destOrd="0" presId="urn:microsoft.com/office/officeart/2005/8/layout/process2"/>
    <dgm:cxn modelId="{D6267EF9-666B-4DFC-884D-45E725126F80}" type="presOf" srcId="{3F41AF96-BC0E-4DD7-9F30-D8EBBB18109D}" destId="{59CED302-797A-43A5-A57D-87F0E6A88D30}" srcOrd="0" destOrd="0" presId="urn:microsoft.com/office/officeart/2005/8/layout/process2"/>
    <dgm:cxn modelId="{11591090-A3EF-40AD-8178-BA3D17E332B9}" type="presOf" srcId="{067F3366-FDF0-4628-8E49-A723E65F785F}" destId="{4BD204A1-AFE6-4A01-8C52-714AC7180908}" srcOrd="0" destOrd="0" presId="urn:microsoft.com/office/officeart/2005/8/layout/process2"/>
    <dgm:cxn modelId="{1AC2FC8F-CEFF-4D5B-A2F0-42119CE8225E}" type="presOf" srcId="{4F1580C0-27FC-49CA-92AC-3E7DEEA32671}" destId="{FE5EBE98-0BA6-40CB-8DFE-EF40838A3D3D}" srcOrd="1" destOrd="0" presId="urn:microsoft.com/office/officeart/2005/8/layout/process2"/>
    <dgm:cxn modelId="{EBC41995-7AC0-42C3-9D66-27C36F6703DB}" type="presOf" srcId="{C2F5042A-CDE1-4138-BB0D-86B5181F46BD}" destId="{BFE90690-82E0-4C8B-AB5F-219016226861}" srcOrd="0" destOrd="0" presId="urn:microsoft.com/office/officeart/2005/8/layout/process2"/>
    <dgm:cxn modelId="{900DD86B-84F9-4473-BA69-78F9ECF9BF90}" srcId="{067F3366-FDF0-4628-8E49-A723E65F785F}" destId="{3F41AF96-BC0E-4DD7-9F30-D8EBBB18109D}" srcOrd="2" destOrd="0" parTransId="{849EEEB0-DF04-4439-8177-7454FC7BFFC2}" sibTransId="{DFA62E2B-3E05-42C9-BAB4-C297C2300ABF}"/>
    <dgm:cxn modelId="{844FDC2C-6535-470D-A5AC-7FA02CF6EEA0}" type="presParOf" srcId="{4BD204A1-AFE6-4A01-8C52-714AC7180908}" destId="{BFE90690-82E0-4C8B-AB5F-219016226861}" srcOrd="0" destOrd="0" presId="urn:microsoft.com/office/officeart/2005/8/layout/process2"/>
    <dgm:cxn modelId="{E92316DA-219D-4606-BEFA-2380FE6116AE}" type="presParOf" srcId="{4BD204A1-AFE6-4A01-8C52-714AC7180908}" destId="{037EE463-6093-4337-A6F4-59656E253423}" srcOrd="1" destOrd="0" presId="urn:microsoft.com/office/officeart/2005/8/layout/process2"/>
    <dgm:cxn modelId="{4A0BA043-B55D-46A9-BFC3-43735DE9353F}" type="presParOf" srcId="{037EE463-6093-4337-A6F4-59656E253423}" destId="{FE5EBE98-0BA6-40CB-8DFE-EF40838A3D3D}" srcOrd="0" destOrd="0" presId="urn:microsoft.com/office/officeart/2005/8/layout/process2"/>
    <dgm:cxn modelId="{47A7BB27-90B9-4E6F-878A-423373151B5A}" type="presParOf" srcId="{4BD204A1-AFE6-4A01-8C52-714AC7180908}" destId="{36B69C15-6794-48D5-B404-4F21A4AE4D54}" srcOrd="2" destOrd="0" presId="urn:microsoft.com/office/officeart/2005/8/layout/process2"/>
    <dgm:cxn modelId="{350E99D1-26FF-4641-B3A6-189F160D2DAB}" type="presParOf" srcId="{4BD204A1-AFE6-4A01-8C52-714AC7180908}" destId="{892BD1D3-931B-4E68-80DC-CA70B8C3143C}" srcOrd="3" destOrd="0" presId="urn:microsoft.com/office/officeart/2005/8/layout/process2"/>
    <dgm:cxn modelId="{F7D36477-1697-47C6-99D9-A13B1F776283}" type="presParOf" srcId="{892BD1D3-931B-4E68-80DC-CA70B8C3143C}" destId="{BDF7DEB4-F80C-4F5C-BC14-84577B040988}" srcOrd="0" destOrd="0" presId="urn:microsoft.com/office/officeart/2005/8/layout/process2"/>
    <dgm:cxn modelId="{658E2250-7900-4032-86A4-106DC4619023}" type="presParOf" srcId="{4BD204A1-AFE6-4A01-8C52-714AC7180908}" destId="{59CED302-797A-43A5-A57D-87F0E6A88D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4B8F26-08A2-4349-B86B-D0D44E82AD11}" type="doc">
      <dgm:prSet loTypeId="urn:microsoft.com/office/officeart/2008/layout/AlternatingPictureCircle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6AA7B-E34F-4C0B-ACFB-A7F09FA5A3DA}">
      <dgm:prSet phldrT="[Текст]"/>
      <dgm:spPr/>
      <dgm:t>
        <a:bodyPr/>
        <a:lstStyle/>
        <a:p>
          <a:r>
            <a:rPr lang="ru-RU" dirty="0" smtClean="0">
              <a:latin typeface="Ubuntu Light" pitchFamily="34" charset="0"/>
            </a:rPr>
            <a:t>Готовый проект от населения</a:t>
          </a:r>
          <a:endParaRPr lang="ru-RU" dirty="0">
            <a:latin typeface="Ubuntu Light" pitchFamily="34" charset="0"/>
          </a:endParaRPr>
        </a:p>
      </dgm:t>
    </dgm:pt>
    <dgm:pt modelId="{4CA89F4D-720D-4533-A3AD-2AC22433F2AA}" type="parTrans" cxnId="{69565370-5D92-4914-BFB3-96ECB6732C57}">
      <dgm:prSet/>
      <dgm:spPr/>
      <dgm:t>
        <a:bodyPr/>
        <a:lstStyle/>
        <a:p>
          <a:endParaRPr lang="ru-RU"/>
        </a:p>
      </dgm:t>
    </dgm:pt>
    <dgm:pt modelId="{B972C091-BFAA-437E-803E-4237608BE86E}" type="sibTrans" cxnId="{69565370-5D92-4914-BFB3-96ECB6732C57}">
      <dgm:prSet/>
      <dgm:spPr/>
      <dgm:t>
        <a:bodyPr/>
        <a:lstStyle/>
        <a:p>
          <a:endParaRPr lang="ru-RU"/>
        </a:p>
      </dgm:t>
    </dgm:pt>
    <dgm:pt modelId="{0AEAFEF0-5D3D-4F10-9CD3-44C7297C7FA3}" type="pres">
      <dgm:prSet presAssocID="{EE4B8F26-08A2-4349-B86B-D0D44E82AD1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2310384-2855-4776-B476-3B0A9F45751A}" type="pres">
      <dgm:prSet presAssocID="{68D6AA7B-E34F-4C0B-ACFB-A7F09FA5A3DA}" presName="composite" presStyleCnt="0"/>
      <dgm:spPr/>
    </dgm:pt>
    <dgm:pt modelId="{CD7FA42B-E0D8-4703-9749-478E9FDA12DE}" type="pres">
      <dgm:prSet presAssocID="{68D6AA7B-E34F-4C0B-ACFB-A7F09FA5A3DA}" presName="Accent" presStyleLbl="alignNode1" presStyleIdx="0" presStyleCnt="1">
        <dgm:presLayoutVars>
          <dgm:chMax val="0"/>
          <dgm:chPref val="0"/>
        </dgm:presLayoutVars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18555D00-7A19-4B3A-A546-6DA76B2D8C84}" type="pres">
      <dgm:prSet presAssocID="{68D6AA7B-E34F-4C0B-ACFB-A7F09FA5A3DA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EB25BB53-C8EA-4807-B5EC-1D13A1A853E0}" type="pres">
      <dgm:prSet presAssocID="{68D6AA7B-E34F-4C0B-ACFB-A7F09FA5A3DA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45050-504A-4F86-84F5-A331BB520F5C}" type="pres">
      <dgm:prSet presAssocID="{68D6AA7B-E34F-4C0B-ACFB-A7F09FA5A3DA}" presName="Space" presStyleCnt="0">
        <dgm:presLayoutVars>
          <dgm:chMax val="0"/>
          <dgm:chPref val="0"/>
        </dgm:presLayoutVars>
      </dgm:prSet>
      <dgm:spPr/>
    </dgm:pt>
  </dgm:ptLst>
  <dgm:cxnLst>
    <dgm:cxn modelId="{69565370-5D92-4914-BFB3-96ECB6732C57}" srcId="{EE4B8F26-08A2-4349-B86B-D0D44E82AD11}" destId="{68D6AA7B-E34F-4C0B-ACFB-A7F09FA5A3DA}" srcOrd="0" destOrd="0" parTransId="{4CA89F4D-720D-4533-A3AD-2AC22433F2AA}" sibTransId="{B972C091-BFAA-437E-803E-4237608BE86E}"/>
    <dgm:cxn modelId="{10BBC766-FC52-4DFB-9AF0-D25BBA820A68}" type="presOf" srcId="{EE4B8F26-08A2-4349-B86B-D0D44E82AD11}" destId="{0AEAFEF0-5D3D-4F10-9CD3-44C7297C7FA3}" srcOrd="0" destOrd="0" presId="urn:microsoft.com/office/officeart/2008/layout/AlternatingPictureCircles"/>
    <dgm:cxn modelId="{E542DA76-F005-452E-9ABD-C63FC0314AA1}" type="presOf" srcId="{68D6AA7B-E34F-4C0B-ACFB-A7F09FA5A3DA}" destId="{EB25BB53-C8EA-4807-B5EC-1D13A1A853E0}" srcOrd="0" destOrd="0" presId="urn:microsoft.com/office/officeart/2008/layout/AlternatingPictureCircles"/>
    <dgm:cxn modelId="{1A46BE54-BC8B-437D-8A01-3FC0928DE491}" type="presParOf" srcId="{0AEAFEF0-5D3D-4F10-9CD3-44C7297C7FA3}" destId="{12310384-2855-4776-B476-3B0A9F45751A}" srcOrd="0" destOrd="0" presId="urn:microsoft.com/office/officeart/2008/layout/AlternatingPictureCircles"/>
    <dgm:cxn modelId="{29619C4F-0FE8-449B-9D35-B35AC0FF45E8}" type="presParOf" srcId="{12310384-2855-4776-B476-3B0A9F45751A}" destId="{CD7FA42B-E0D8-4703-9749-478E9FDA12DE}" srcOrd="0" destOrd="0" presId="urn:microsoft.com/office/officeart/2008/layout/AlternatingPictureCircles"/>
    <dgm:cxn modelId="{310728BA-25A0-424A-B79E-A913EFBC7D75}" type="presParOf" srcId="{12310384-2855-4776-B476-3B0A9F45751A}" destId="{18555D00-7A19-4B3A-A546-6DA76B2D8C84}" srcOrd="1" destOrd="0" presId="urn:microsoft.com/office/officeart/2008/layout/AlternatingPictureCircles"/>
    <dgm:cxn modelId="{E802DE96-614F-48FE-9C60-8AC9F629528D}" type="presParOf" srcId="{12310384-2855-4776-B476-3B0A9F45751A}" destId="{EB25BB53-C8EA-4807-B5EC-1D13A1A853E0}" srcOrd="2" destOrd="0" presId="urn:microsoft.com/office/officeart/2008/layout/AlternatingPictureCircles"/>
    <dgm:cxn modelId="{DBB33267-617F-417D-958F-6FEFBA4D513B}" type="presParOf" srcId="{12310384-2855-4776-B476-3B0A9F45751A}" destId="{43945050-504A-4F86-84F5-A331BB520F5C}" srcOrd="3" destOrd="0" presId="urn:microsoft.com/office/officeart/2008/layout/AlternatingPictureCircles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C8B35-7180-49C0-9887-B0416DA60D32}">
      <dsp:nvSpPr>
        <dsp:cNvPr id="0" name=""/>
        <dsp:cNvSpPr/>
      </dsp:nvSpPr>
      <dsp:spPr>
        <a:xfrm>
          <a:off x="1219928" y="0"/>
          <a:ext cx="4864998" cy="4864998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9863D-4611-4876-8981-C6BDB8AFB6A4}">
      <dsp:nvSpPr>
        <dsp:cNvPr id="0" name=""/>
        <dsp:cNvSpPr/>
      </dsp:nvSpPr>
      <dsp:spPr>
        <a:xfrm>
          <a:off x="3678115" y="489112"/>
          <a:ext cx="3162248" cy="11516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Ubuntu Light" pitchFamily="34" charset="0"/>
            </a:rPr>
            <a:t>Софинансирование от населения  Нефтеюганского района, </a:t>
          </a:r>
          <a:r>
            <a:rPr lang="ru-RU" sz="1300" kern="1200" dirty="0" smtClean="0">
              <a:effectLst/>
              <a:latin typeface="Ubuntu Light" pitchFamily="34" charset="0"/>
              <a:ea typeface="Times New Roman"/>
            </a:rPr>
            <a:t>индивидуальных предпринимателей и юридических лиц, н</a:t>
          </a:r>
          <a:r>
            <a:rPr lang="ru-RU" sz="1300" kern="1200" dirty="0" smtClean="0">
              <a:effectLst/>
              <a:latin typeface="Ubuntu Light" pitchFamily="34" charset="0"/>
              <a:ea typeface="Calibri"/>
            </a:rPr>
            <a:t>е денежный вклад населения</a:t>
          </a:r>
          <a:endParaRPr lang="ru-RU" sz="1300" kern="1200" dirty="0">
            <a:latin typeface="Ubuntu Light" pitchFamily="34" charset="0"/>
          </a:endParaRPr>
        </a:p>
      </dsp:txBody>
      <dsp:txXfrm>
        <a:off x="3734333" y="545330"/>
        <a:ext cx="3049812" cy="1039200"/>
      </dsp:txXfrm>
    </dsp:sp>
    <dsp:sp modelId="{FE9EBF90-143D-4C82-A884-580E7D477094}">
      <dsp:nvSpPr>
        <dsp:cNvPr id="0" name=""/>
        <dsp:cNvSpPr/>
      </dsp:nvSpPr>
      <dsp:spPr>
        <a:xfrm>
          <a:off x="3678115" y="1784703"/>
          <a:ext cx="3162248" cy="11516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Средства бюджетов городского и сельских поселений  </a:t>
          </a:r>
          <a:endParaRPr lang="ru-RU" sz="1600" kern="1200" dirty="0">
            <a:latin typeface="Ubuntu Light" pitchFamily="34" charset="0"/>
          </a:endParaRPr>
        </a:p>
      </dsp:txBody>
      <dsp:txXfrm>
        <a:off x="3734333" y="1840921"/>
        <a:ext cx="3049812" cy="1039200"/>
      </dsp:txXfrm>
    </dsp:sp>
    <dsp:sp modelId="{BCDEB49B-0C23-4365-BC2A-35C763CF698A}">
      <dsp:nvSpPr>
        <dsp:cNvPr id="0" name=""/>
        <dsp:cNvSpPr/>
      </dsp:nvSpPr>
      <dsp:spPr>
        <a:xfrm>
          <a:off x="3678115" y="3080294"/>
          <a:ext cx="3162248" cy="11516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Иные межбюджетные трансферты из бюджета Нефтеюганского района</a:t>
          </a:r>
          <a:endParaRPr lang="ru-RU" sz="1600" kern="1200" dirty="0">
            <a:latin typeface="Ubuntu Light" pitchFamily="34" charset="0"/>
          </a:endParaRPr>
        </a:p>
      </dsp:txBody>
      <dsp:txXfrm>
        <a:off x="3734333" y="3136512"/>
        <a:ext cx="3049812" cy="103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DEF80-56B1-4F5E-B060-78F144EE630B}">
      <dsp:nvSpPr>
        <dsp:cNvPr id="0" name=""/>
        <dsp:cNvSpPr/>
      </dsp:nvSpPr>
      <dsp:spPr>
        <a:xfrm>
          <a:off x="0" y="475027"/>
          <a:ext cx="4699475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613" tIns="520700" rIns="43261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Ubuntu Light" pitchFamily="34" charset="0"/>
          </a:endParaRPr>
        </a:p>
      </dsp:txBody>
      <dsp:txXfrm>
        <a:off x="0" y="475027"/>
        <a:ext cx="4699475" cy="806400"/>
      </dsp:txXfrm>
    </dsp:sp>
    <dsp:sp modelId="{4C476E1A-8BB4-444B-B015-21CA34458907}">
      <dsp:nvSpPr>
        <dsp:cNvPr id="0" name=""/>
        <dsp:cNvSpPr/>
      </dsp:nvSpPr>
      <dsp:spPr>
        <a:xfrm>
          <a:off x="278705" y="2707"/>
          <a:ext cx="390187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82" tIns="0" rIns="14748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Сбор заявок на участие в конкурсе с 01 по 20 мая 2017 года  </a:t>
          </a:r>
          <a:endParaRPr lang="ru-RU" sz="1600" kern="1200" dirty="0">
            <a:latin typeface="Ubuntu Light" pitchFamily="34" charset="0"/>
          </a:endParaRPr>
        </a:p>
      </dsp:txBody>
      <dsp:txXfrm>
        <a:off x="324819" y="48821"/>
        <a:ext cx="3809648" cy="852412"/>
      </dsp:txXfrm>
    </dsp:sp>
    <dsp:sp modelId="{9CC30A39-3180-477C-AB0E-15638C6819BD}">
      <dsp:nvSpPr>
        <dsp:cNvPr id="0" name=""/>
        <dsp:cNvSpPr/>
      </dsp:nvSpPr>
      <dsp:spPr>
        <a:xfrm>
          <a:off x="0" y="1934498"/>
          <a:ext cx="479484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613" tIns="520700" rIns="43261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Ubuntu Light" pitchFamily="34" charset="0"/>
          </a:endParaRPr>
        </a:p>
      </dsp:txBody>
      <dsp:txXfrm>
        <a:off x="0" y="1934498"/>
        <a:ext cx="4794848" cy="806400"/>
      </dsp:txXfrm>
    </dsp:sp>
    <dsp:sp modelId="{7AF195C3-3798-444C-9B7E-732ED73F6B26}">
      <dsp:nvSpPr>
        <dsp:cNvPr id="0" name=""/>
        <dsp:cNvSpPr/>
      </dsp:nvSpPr>
      <dsp:spPr>
        <a:xfrm>
          <a:off x="278705" y="1454227"/>
          <a:ext cx="3901876" cy="944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82" tIns="0" rIns="14748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Проведение разъяснительных работ администрацией Нефтеюганского района</a:t>
          </a:r>
          <a:endParaRPr lang="ru-RU" sz="1600" kern="1200" dirty="0">
            <a:latin typeface="Ubuntu Light" pitchFamily="34" charset="0"/>
          </a:endParaRPr>
        </a:p>
      </dsp:txBody>
      <dsp:txXfrm>
        <a:off x="324819" y="1500341"/>
        <a:ext cx="3809648" cy="852412"/>
      </dsp:txXfrm>
    </dsp:sp>
    <dsp:sp modelId="{1FE1BD80-519D-4073-ADF5-24737634695D}">
      <dsp:nvSpPr>
        <dsp:cNvPr id="0" name=""/>
        <dsp:cNvSpPr/>
      </dsp:nvSpPr>
      <dsp:spPr>
        <a:xfrm>
          <a:off x="0" y="3377945"/>
          <a:ext cx="479490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613" tIns="520700" rIns="43261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Ubuntu Light" pitchFamily="34" charset="0"/>
            </a:rPr>
            <a:t>Определение инициативных групп</a:t>
          </a:r>
          <a:endParaRPr lang="ru-RU" sz="1100" kern="1200" dirty="0">
            <a:latin typeface="Ubuntu Ligh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Ubuntu Light" pitchFamily="34" charset="0"/>
            </a:rPr>
            <a:t>Выбор ответственного за сбор денежных средств с населения</a:t>
          </a:r>
          <a:endParaRPr lang="ru-RU" sz="1100" kern="1200" dirty="0">
            <a:latin typeface="Ubuntu Light" pitchFamily="34" charset="0"/>
          </a:endParaRPr>
        </a:p>
      </dsp:txBody>
      <dsp:txXfrm>
        <a:off x="0" y="3377945"/>
        <a:ext cx="4794904" cy="1058400"/>
      </dsp:txXfrm>
    </dsp:sp>
    <dsp:sp modelId="{3BEB3DDA-A27F-4B15-81B2-D798C08CCF57}">
      <dsp:nvSpPr>
        <dsp:cNvPr id="0" name=""/>
        <dsp:cNvSpPr/>
      </dsp:nvSpPr>
      <dsp:spPr>
        <a:xfrm>
          <a:off x="278705" y="2905747"/>
          <a:ext cx="3901876" cy="9445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82" tIns="0" rIns="14748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Проведение собраний жителями городского и сельских поселений Нефтеюганского района</a:t>
          </a:r>
          <a:endParaRPr lang="ru-RU" sz="1600" kern="1200" dirty="0">
            <a:latin typeface="Ubuntu Light" pitchFamily="34" charset="0"/>
          </a:endParaRPr>
        </a:p>
      </dsp:txBody>
      <dsp:txXfrm>
        <a:off x="324813" y="2951855"/>
        <a:ext cx="3809660" cy="852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3283-67BE-4230-A0CA-E4AEC64EE775}">
      <dsp:nvSpPr>
        <dsp:cNvPr id="0" name=""/>
        <dsp:cNvSpPr/>
      </dsp:nvSpPr>
      <dsp:spPr>
        <a:xfrm>
          <a:off x="0" y="521687"/>
          <a:ext cx="387484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D0276-C879-4466-BF48-A80934DB827A}">
      <dsp:nvSpPr>
        <dsp:cNvPr id="0" name=""/>
        <dsp:cNvSpPr/>
      </dsp:nvSpPr>
      <dsp:spPr>
        <a:xfrm>
          <a:off x="219185" y="34607"/>
          <a:ext cx="3068597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986" tIns="0" rIns="11598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Ubuntu Light" pitchFamily="34" charset="0"/>
            </a:rPr>
            <a:t>Прием и проверка и документов, предоставленных участниками конкурсного отбора</a:t>
          </a:r>
          <a:endParaRPr lang="ru-RU" sz="1400" kern="1200" dirty="0">
            <a:latin typeface="Ubuntu Light" pitchFamily="34" charset="0"/>
          </a:endParaRPr>
        </a:p>
      </dsp:txBody>
      <dsp:txXfrm>
        <a:off x="266740" y="82162"/>
        <a:ext cx="2973487" cy="879050"/>
      </dsp:txXfrm>
    </dsp:sp>
    <dsp:sp modelId="{5F34A52A-E640-4510-AEBE-16EF5B45A40B}">
      <dsp:nvSpPr>
        <dsp:cNvPr id="0" name=""/>
        <dsp:cNvSpPr/>
      </dsp:nvSpPr>
      <dsp:spPr>
        <a:xfrm>
          <a:off x="0" y="2018567"/>
          <a:ext cx="3858936" cy="1065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25" tIns="687324" rIns="340225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Ubuntu Light" pitchFamily="34" charset="0"/>
            </a:rPr>
            <a:t>8 проектов – победителей</a:t>
          </a:r>
          <a:endParaRPr lang="ru-RU" sz="1050" kern="1200" dirty="0">
            <a:latin typeface="Ubuntu Light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Ubuntu Light" pitchFamily="34" charset="0"/>
            </a:rPr>
            <a:t>Из бюджета района выделено 24 млн. рублей</a:t>
          </a:r>
          <a:endParaRPr lang="ru-RU" sz="1050" kern="1200" dirty="0">
            <a:latin typeface="Ubuntu Light" pitchFamily="34" charset="0"/>
          </a:endParaRPr>
        </a:p>
      </dsp:txBody>
      <dsp:txXfrm>
        <a:off x="0" y="2018567"/>
        <a:ext cx="3858936" cy="1065487"/>
      </dsp:txXfrm>
    </dsp:sp>
    <dsp:sp modelId="{C06AEE86-F1C1-4DC8-AA28-0E78F1233813}">
      <dsp:nvSpPr>
        <dsp:cNvPr id="0" name=""/>
        <dsp:cNvSpPr/>
      </dsp:nvSpPr>
      <dsp:spPr>
        <a:xfrm>
          <a:off x="219185" y="1531487"/>
          <a:ext cx="3068597" cy="97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986" tIns="0" rIns="11598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Ubuntu Light" pitchFamily="34" charset="0"/>
            </a:rPr>
            <a:t>Определение перечня проектов – победителей конкурса конкурсной комиссией 08 июня 2017 года</a:t>
          </a:r>
          <a:endParaRPr lang="ru-RU" sz="1400" kern="1200" dirty="0">
            <a:latin typeface="Ubuntu Light" pitchFamily="34" charset="0"/>
          </a:endParaRPr>
        </a:p>
      </dsp:txBody>
      <dsp:txXfrm>
        <a:off x="266740" y="1579042"/>
        <a:ext cx="2973487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ABAF9-8DCF-48AB-AA53-3141B4BDBEC1}">
      <dsp:nvSpPr>
        <dsp:cNvPr id="0" name=""/>
        <dsp:cNvSpPr/>
      </dsp:nvSpPr>
      <dsp:spPr>
        <a:xfrm>
          <a:off x="1080630" y="-39598"/>
          <a:ext cx="2780843" cy="24403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061237-49FD-4526-AB41-47D543FBE5DA}">
      <dsp:nvSpPr>
        <dsp:cNvPr id="0" name=""/>
        <dsp:cNvSpPr/>
      </dsp:nvSpPr>
      <dsp:spPr>
        <a:xfrm>
          <a:off x="1554313" y="552272"/>
          <a:ext cx="1832675" cy="96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Ubuntu Light" pitchFamily="34" charset="0"/>
            </a:rPr>
            <a:t>Доля </a:t>
          </a:r>
          <a:r>
            <a:rPr lang="ru-RU" sz="1400" b="1" kern="1200" dirty="0" err="1" smtClean="0">
              <a:latin typeface="Ubuntu Light" pitchFamily="34" charset="0"/>
            </a:rPr>
            <a:t>софинансирования</a:t>
          </a:r>
          <a:r>
            <a:rPr lang="ru-RU" sz="1400" b="1" kern="1200" dirty="0" smtClean="0">
              <a:latin typeface="Ubuntu Light" pitchFamily="34" charset="0"/>
            </a:rPr>
            <a:t> проектов от населения не устанавливается</a:t>
          </a:r>
          <a:endParaRPr lang="ru-RU" sz="1400" kern="1200" dirty="0"/>
        </a:p>
      </dsp:txBody>
      <dsp:txXfrm>
        <a:off x="1554313" y="552272"/>
        <a:ext cx="1832675" cy="961128"/>
      </dsp:txXfrm>
    </dsp:sp>
    <dsp:sp modelId="{9485C2A5-DE14-4412-B590-BF84F6DE6E2E}">
      <dsp:nvSpPr>
        <dsp:cNvPr id="0" name=""/>
        <dsp:cNvSpPr/>
      </dsp:nvSpPr>
      <dsp:spPr>
        <a:xfrm>
          <a:off x="888467" y="1522620"/>
          <a:ext cx="1932923" cy="185569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4E1CD1-4B36-43C4-BF10-A9C315AB72BF}">
      <dsp:nvSpPr>
        <dsp:cNvPr id="0" name=""/>
        <dsp:cNvSpPr/>
      </dsp:nvSpPr>
      <dsp:spPr>
        <a:xfrm>
          <a:off x="1229169" y="2154657"/>
          <a:ext cx="1241481" cy="620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Ubuntu Light" pitchFamily="34" charset="0"/>
            </a:rPr>
            <a:t>Доступность проекта для населения</a:t>
          </a:r>
          <a:endParaRPr lang="ru-RU" sz="1500" kern="1200" dirty="0">
            <a:latin typeface="Ubuntu Light" pitchFamily="34" charset="0"/>
          </a:endParaRPr>
        </a:p>
      </dsp:txBody>
      <dsp:txXfrm>
        <a:off x="1229169" y="2154657"/>
        <a:ext cx="1241481" cy="620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C5FD5-F339-4300-ABCA-7D47CF0B0550}">
      <dsp:nvSpPr>
        <dsp:cNvPr id="0" name=""/>
        <dsp:cNvSpPr/>
      </dsp:nvSpPr>
      <dsp:spPr>
        <a:xfrm>
          <a:off x="1568644" y="0"/>
          <a:ext cx="6116672" cy="38229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5A7B6-872D-4D84-884E-2EBC02F340D5}">
      <dsp:nvSpPr>
        <dsp:cNvPr id="0" name=""/>
        <dsp:cNvSpPr/>
      </dsp:nvSpPr>
      <dsp:spPr>
        <a:xfrm>
          <a:off x="2211323" y="2842723"/>
          <a:ext cx="140683" cy="140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62976-1A71-456A-808B-7E75987A99FD}">
      <dsp:nvSpPr>
        <dsp:cNvPr id="0" name=""/>
        <dsp:cNvSpPr/>
      </dsp:nvSpPr>
      <dsp:spPr>
        <a:xfrm>
          <a:off x="2281664" y="2913065"/>
          <a:ext cx="1045950" cy="90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5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2017 г.</a:t>
          </a:r>
          <a:endParaRPr lang="ru-RU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Ubuntu Light" pitchFamily="34" charset="0"/>
            </a:rPr>
            <a:t>24 млн. рублей</a:t>
          </a:r>
          <a:endParaRPr lang="ru-RU" sz="1700" kern="1200" dirty="0">
            <a:latin typeface="Ubuntu Light" pitchFamily="34" charset="0"/>
          </a:endParaRPr>
        </a:p>
      </dsp:txBody>
      <dsp:txXfrm>
        <a:off x="2281664" y="2913065"/>
        <a:ext cx="1045950" cy="909854"/>
      </dsp:txXfrm>
    </dsp:sp>
    <dsp:sp modelId="{77CD9602-D5C0-442A-BA34-2F1504F25A5C}">
      <dsp:nvSpPr>
        <dsp:cNvPr id="0" name=""/>
        <dsp:cNvSpPr/>
      </dsp:nvSpPr>
      <dsp:spPr>
        <a:xfrm>
          <a:off x="3205282" y="1953512"/>
          <a:ext cx="244666" cy="244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15CE9-2698-42C5-BCD5-6CC850AFF55E}">
      <dsp:nvSpPr>
        <dsp:cNvPr id="0" name=""/>
        <dsp:cNvSpPr/>
      </dsp:nvSpPr>
      <dsp:spPr>
        <a:xfrm>
          <a:off x="3327615" y="2075845"/>
          <a:ext cx="1284501" cy="174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44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2018 г.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Ubuntu Light" pitchFamily="34" charset="0"/>
            </a:rPr>
            <a:t>33 млн. рублей</a:t>
          </a:r>
          <a:endParaRPr lang="ru-RU" sz="1700" kern="1200" dirty="0">
            <a:latin typeface="Ubuntu Light" pitchFamily="34" charset="0"/>
          </a:endParaRPr>
        </a:p>
      </dsp:txBody>
      <dsp:txXfrm>
        <a:off x="3327615" y="2075845"/>
        <a:ext cx="1284501" cy="1747074"/>
      </dsp:txXfrm>
    </dsp:sp>
    <dsp:sp modelId="{B9DAF835-C792-4678-8137-27697EACC9A3}">
      <dsp:nvSpPr>
        <dsp:cNvPr id="0" name=""/>
        <dsp:cNvSpPr/>
      </dsp:nvSpPr>
      <dsp:spPr>
        <a:xfrm>
          <a:off x="4474491" y="1298263"/>
          <a:ext cx="324183" cy="324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4CFD-B70B-460E-93EE-6C5E6DE8B2E6}">
      <dsp:nvSpPr>
        <dsp:cNvPr id="0" name=""/>
        <dsp:cNvSpPr/>
      </dsp:nvSpPr>
      <dsp:spPr>
        <a:xfrm>
          <a:off x="4636583" y="1460355"/>
          <a:ext cx="1284501" cy="2362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8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2019 г.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Ubuntu Light" pitchFamily="34" charset="0"/>
            </a:rPr>
            <a:t>33 млн. рублей</a:t>
          </a:r>
          <a:endParaRPr lang="ru-RU" sz="1700" kern="1200" dirty="0">
            <a:latin typeface="Ubuntu Light" pitchFamily="34" charset="0"/>
          </a:endParaRPr>
        </a:p>
      </dsp:txBody>
      <dsp:txXfrm>
        <a:off x="4636583" y="1460355"/>
        <a:ext cx="1284501" cy="2362564"/>
      </dsp:txXfrm>
    </dsp:sp>
    <dsp:sp modelId="{AFCE329B-AFEA-4439-8A45-DC68DF2625F1}">
      <dsp:nvSpPr>
        <dsp:cNvPr id="0" name=""/>
        <dsp:cNvSpPr/>
      </dsp:nvSpPr>
      <dsp:spPr>
        <a:xfrm>
          <a:off x="5856859" y="864744"/>
          <a:ext cx="434283" cy="434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07E98-BBBF-411B-A192-75C7C19ECF69}">
      <dsp:nvSpPr>
        <dsp:cNvPr id="0" name=""/>
        <dsp:cNvSpPr/>
      </dsp:nvSpPr>
      <dsp:spPr>
        <a:xfrm>
          <a:off x="6074001" y="1081886"/>
          <a:ext cx="1284501" cy="274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18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rPr>
            <a:t>2020 г.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buntu Light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Ubuntu Light" pitchFamily="34" charset="0"/>
            </a:rPr>
            <a:t>33 млн. рублей</a:t>
          </a:r>
          <a:endParaRPr lang="ru-RU" sz="1700" kern="1200" dirty="0">
            <a:latin typeface="Ubuntu Light" pitchFamily="34" charset="0"/>
          </a:endParaRPr>
        </a:p>
      </dsp:txBody>
      <dsp:txXfrm>
        <a:off x="6074001" y="1081886"/>
        <a:ext cx="1284501" cy="2741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0690-82E0-4C8B-AB5F-219016226861}">
      <dsp:nvSpPr>
        <dsp:cNvPr id="0" name=""/>
        <dsp:cNvSpPr/>
      </dsp:nvSpPr>
      <dsp:spPr>
        <a:xfrm>
          <a:off x="715241" y="914"/>
          <a:ext cx="3128264" cy="81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Ubuntu Light" pitchFamily="34" charset="0"/>
            </a:rPr>
            <a:t> Конкурс на лучший логотип по «Народному бюджету»</a:t>
          </a:r>
          <a:endParaRPr lang="ru-RU" sz="1600" kern="1200" dirty="0">
            <a:latin typeface="Ubuntu Light" pitchFamily="34" charset="0"/>
          </a:endParaRPr>
        </a:p>
      </dsp:txBody>
      <dsp:txXfrm>
        <a:off x="739028" y="24701"/>
        <a:ext cx="3080690" cy="764573"/>
      </dsp:txXfrm>
    </dsp:sp>
    <dsp:sp modelId="{037EE463-6093-4337-A6F4-59656E253423}">
      <dsp:nvSpPr>
        <dsp:cNvPr id="0" name=""/>
        <dsp:cNvSpPr/>
      </dsp:nvSpPr>
      <dsp:spPr>
        <a:xfrm rot="5400000">
          <a:off x="2127096" y="833365"/>
          <a:ext cx="304555" cy="365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169734" y="863820"/>
        <a:ext cx="219280" cy="213189"/>
      </dsp:txXfrm>
    </dsp:sp>
    <dsp:sp modelId="{36B69C15-6794-48D5-B404-4F21A4AE4D54}">
      <dsp:nvSpPr>
        <dsp:cNvPr id="0" name=""/>
        <dsp:cNvSpPr/>
      </dsp:nvSpPr>
      <dsp:spPr>
        <a:xfrm>
          <a:off x="1006666" y="1219135"/>
          <a:ext cx="2545414" cy="81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Ubuntu Light" pitchFamily="34" charset="0"/>
            </a:rPr>
            <a:t>Прием заявок с 15.06.2017 по 15.07.2017 гг.</a:t>
          </a:r>
          <a:endParaRPr lang="ru-RU" sz="1400" kern="1200" dirty="0">
            <a:latin typeface="Ubuntu Light" pitchFamily="34" charset="0"/>
          </a:endParaRPr>
        </a:p>
      </dsp:txBody>
      <dsp:txXfrm>
        <a:off x="1030453" y="1242922"/>
        <a:ext cx="2497840" cy="764573"/>
      </dsp:txXfrm>
    </dsp:sp>
    <dsp:sp modelId="{892BD1D3-931B-4E68-80DC-CA70B8C3143C}">
      <dsp:nvSpPr>
        <dsp:cNvPr id="0" name=""/>
        <dsp:cNvSpPr/>
      </dsp:nvSpPr>
      <dsp:spPr>
        <a:xfrm rot="5400000">
          <a:off x="2127096" y="2051586"/>
          <a:ext cx="304555" cy="365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169734" y="2082041"/>
        <a:ext cx="219280" cy="213189"/>
      </dsp:txXfrm>
    </dsp:sp>
    <dsp:sp modelId="{59CED302-797A-43A5-A57D-87F0E6A88D30}">
      <dsp:nvSpPr>
        <dsp:cNvPr id="0" name=""/>
        <dsp:cNvSpPr/>
      </dsp:nvSpPr>
      <dsp:spPr>
        <a:xfrm>
          <a:off x="1132091" y="2437356"/>
          <a:ext cx="2294564" cy="531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Ubuntu Light" pitchFamily="34" charset="0"/>
            </a:rPr>
            <a:t>Денежный приз победителю 35 000 рублей</a:t>
          </a:r>
          <a:endParaRPr lang="ru-RU" sz="1200" kern="1200" dirty="0">
            <a:latin typeface="Ubuntu Light" pitchFamily="34" charset="0"/>
          </a:endParaRPr>
        </a:p>
      </dsp:txBody>
      <dsp:txXfrm>
        <a:off x="1147669" y="2452934"/>
        <a:ext cx="2263408" cy="500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2B-E0D8-4703-9749-478E9FDA12DE}">
      <dsp:nvSpPr>
        <dsp:cNvPr id="0" name=""/>
        <dsp:cNvSpPr/>
      </dsp:nvSpPr>
      <dsp:spPr>
        <a:xfrm>
          <a:off x="1594700" y="0"/>
          <a:ext cx="1596153" cy="1596084"/>
        </a:xfrm>
        <a:prstGeom prst="donut">
          <a:avLst>
            <a:gd name="adj" fmla="val 1101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555D00-7A19-4B3A-A546-6DA76B2D8C84}">
      <dsp:nvSpPr>
        <dsp:cNvPr id="0" name=""/>
        <dsp:cNvSpPr/>
      </dsp:nvSpPr>
      <dsp:spPr>
        <a:xfrm>
          <a:off x="38269" y="55860"/>
          <a:ext cx="1963114" cy="14842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25BB53-C8EA-4807-B5EC-1D13A1A853E0}">
      <dsp:nvSpPr>
        <dsp:cNvPr id="0" name=""/>
        <dsp:cNvSpPr/>
      </dsp:nvSpPr>
      <dsp:spPr>
        <a:xfrm>
          <a:off x="1770299" y="175561"/>
          <a:ext cx="1244955" cy="124490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Ubuntu Light" pitchFamily="34" charset="0"/>
            </a:rPr>
            <a:t>Готовый проект от населения</a:t>
          </a:r>
          <a:endParaRPr lang="ru-RU" sz="1300" kern="1200" dirty="0">
            <a:latin typeface="Ubuntu Light" pitchFamily="34" charset="0"/>
          </a:endParaRPr>
        </a:p>
      </dsp:txBody>
      <dsp:txXfrm>
        <a:off x="1952618" y="357873"/>
        <a:ext cx="880317" cy="88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E79C-A82D-4661-AF13-5EA6CDC5DD8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2788-6C67-46A0-BB2A-0EC9D19B8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43.jpeg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diagramColors" Target="../diagrams/colors7.xml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diagramQuickStyle" Target="../diagrams/quickStyle7.xml"/><Relationship Id="rId17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diagramLayout" Target="../diagrams/layout7.xml"/><Relationship Id="rId5" Type="http://schemas.openxmlformats.org/officeDocument/2006/relationships/image" Target="../media/image46.gif"/><Relationship Id="rId15" Type="http://schemas.openxmlformats.org/officeDocument/2006/relationships/image" Target="../media/image52.jpeg"/><Relationship Id="rId10" Type="http://schemas.openxmlformats.org/officeDocument/2006/relationships/diagramData" Target="../diagrams/data7.xml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951" y="435745"/>
            <a:ext cx="7190552" cy="1992161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/>
            </a:r>
            <a:b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</a:b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Опыт внедрения механизмов инициативного бюджетирования в муниципальном образовании Нефтеюганский район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8349" y="6372130"/>
            <a:ext cx="5150224" cy="4858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511" y="74010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Проекты – участники конкурсного отбора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170" name="Picture 2" descr="\\srvkomfin\share\Доходы, расходы общая\2017\ИНИЦИАТИВНОЕ БЮДЖЕТИРОВАНИЕ\Протокол конкурсной комиссии\фото до и после по Народному бюджету\Салым\проект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/>
          <a:stretch/>
        </p:blipFill>
        <p:spPr bwMode="auto">
          <a:xfrm>
            <a:off x="5045502" y="4074625"/>
            <a:ext cx="3004793" cy="221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srvkomfin\share\Доходы, расходы общая\2017\ИНИЦИАТИВНОЕ БЮДЖЕТИРОВАНИЕ\Протокол конкурсной комиссии\фото до и после по Народному бюджету\Салым\как сейч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76" y="1534598"/>
            <a:ext cx="3780044" cy="19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86240"/>
              </p:ext>
            </p:extLst>
          </p:nvPr>
        </p:nvGraphicFramePr>
        <p:xfrm>
          <a:off x="572493" y="2417554"/>
          <a:ext cx="3673502" cy="3186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62755"/>
                <a:gridCol w="1510747"/>
              </a:tblGrid>
              <a:tr h="742156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350" kern="1200" baseline="0" dirty="0" smtClean="0">
                          <a:effectLst/>
                          <a:latin typeface="Ubuntu Light" pitchFamily="34" charset="0"/>
                        </a:rPr>
                        <a:t> руб.,          </a:t>
                      </a:r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Ubuntu Light" pitchFamily="34" charset="0"/>
                        </a:rPr>
                        <a:t>2 831,25</a:t>
                      </a:r>
                      <a:endParaRPr lang="ru-RU" sz="18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604995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средства бюджета</a:t>
                      </a:r>
                      <a:r>
                        <a:rPr lang="ru-RU" sz="1350" kern="1200" baseline="0" dirty="0" smtClean="0">
                          <a:effectLst/>
                          <a:latin typeface="Ubuntu Light" pitchFamily="34" charset="0"/>
                        </a:rPr>
                        <a:t> района</a:t>
                      </a:r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Ubuntu Light" pitchFamily="34" charset="0"/>
                        </a:rPr>
                        <a:t>2 774,625</a:t>
                      </a:r>
                      <a:endParaRPr lang="ru-RU" sz="18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616208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Ubuntu Light" pitchFamily="34" charset="0"/>
                        </a:rPr>
                        <a:t>0</a:t>
                      </a:r>
                      <a:endParaRPr lang="ru-RU" sz="18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1223561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Ubuntu Light" pitchFamily="34" charset="0"/>
                        </a:rPr>
                        <a:t>56,625</a:t>
                      </a:r>
                      <a:endParaRPr lang="ru-RU" sz="18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441" y="869811"/>
            <a:ext cx="667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«Современный пирс на Сырковом Соре»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Салым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1449" y="6218654"/>
            <a:ext cx="1812897" cy="4529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Ubuntu Light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Ubuntu Light" pitchFamily="34" charset="0"/>
              </a:rPr>
              <a:t>роект</a:t>
            </a:r>
            <a:endParaRPr lang="ru-RU" dirty="0">
              <a:solidFill>
                <a:schemeClr val="tx1"/>
              </a:solidFill>
              <a:latin typeface="Ubuntu Light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316314" y="3601941"/>
            <a:ext cx="606289" cy="40907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376" y="0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Проекты – участники конкурсного отбора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218" name="Picture 2" descr="\\srvkomfin\share\Доходы, расходы общая\2017\ИНИЦИАТИВНОЕ БЮДЖЕТИРОВАНИЕ\Протокол конкурсной комиссии\фото до и после по Народному бюджету\Сингапай\как был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25352" r="7293" b="10187"/>
          <a:stretch/>
        </p:blipFill>
        <p:spPr bwMode="auto">
          <a:xfrm>
            <a:off x="-1" y="1805267"/>
            <a:ext cx="2543639" cy="14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rvkomfin\share\Доходы, расходы общая\2017\ИНИЦИАТИВНОЕ БЮДЖЕТИРОВАНИЕ\Протокол конкурсной комиссии\фото до и после по Народному бюджету\Сингапай\проек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979" r="3932" b="-979"/>
          <a:stretch/>
        </p:blipFill>
        <p:spPr bwMode="auto">
          <a:xfrm>
            <a:off x="2857658" y="1686149"/>
            <a:ext cx="2544417" cy="15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srvkomfin\share\Доходы, расходы общая\2017\ИНИЦИАТИВНОЕ БЮДЖЕТИРОВАНИЕ\Протокол конкурсной комиссии\фото до и после по Народному бюджету\Чеускино\как сейча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65" y="4899807"/>
            <a:ext cx="2190852" cy="14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srvkomfin\share\Доходы, расходы общая\2017\ИНИЦИАТИВНОЕ БЮДЖЕТИРОВАНИЕ\Протокол конкурсной комиссии\фото до и после по Народному бюджету\Чеускино\проек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6" y="4930964"/>
            <a:ext cx="2147731" cy="14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16200000">
            <a:off x="6407589" y="5486300"/>
            <a:ext cx="362284" cy="34481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76566"/>
              </p:ext>
            </p:extLst>
          </p:nvPr>
        </p:nvGraphicFramePr>
        <p:xfrm>
          <a:off x="5630186" y="1316350"/>
          <a:ext cx="3339545" cy="2058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2 797,99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2 783,19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14,8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98034"/>
              </p:ext>
            </p:extLst>
          </p:nvPr>
        </p:nvGraphicFramePr>
        <p:xfrm>
          <a:off x="554261" y="4503667"/>
          <a:ext cx="3339545" cy="20589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745,463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Ubuntu Light" pitchFamily="34" charset="0"/>
                        </a:rPr>
                        <a:t>741,263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4,2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6200000">
            <a:off x="2526063" y="2344017"/>
            <a:ext cx="362283" cy="300907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87449" y="3715248"/>
            <a:ext cx="603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«Обустройство спортивной площадки 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Чеускино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ул. Новая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»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447" y="8507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«Обустройство детской площадки </a:t>
            </a: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  <a:p>
            <a:pPr algn="ctr"/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Сингапай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 ул. Центральная»</a:t>
            </a:r>
          </a:p>
        </p:txBody>
      </p:sp>
      <p:pic>
        <p:nvPicPr>
          <p:cNvPr id="13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24485" y="3081587"/>
            <a:ext cx="2610760" cy="349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Ubuntu Light" pitchFamily="34" charset="0"/>
              </a:rPr>
              <a:t>Дизайн-проект</a:t>
            </a:r>
            <a:endParaRPr lang="ru-RU" sz="1600" dirty="0">
              <a:solidFill>
                <a:schemeClr val="tx1"/>
              </a:solidFill>
              <a:latin typeface="Ubuntu Light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2822" y="6315088"/>
            <a:ext cx="2251098" cy="349235"/>
          </a:xfrm>
          <a:prstGeom prst="roundRect">
            <a:avLst/>
          </a:prstGeom>
          <a:solidFill>
            <a:srgbClr val="B34C0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Ubuntu Light" pitchFamily="34" charset="0"/>
              </a:rPr>
              <a:t>Дизайн-проект</a:t>
            </a:r>
            <a:endParaRPr lang="ru-RU" sz="1600" dirty="0">
              <a:solidFill>
                <a:schemeClr val="tx1"/>
              </a:solidFill>
              <a:latin typeface="Ubuntu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3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784" y="-52841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Проекты – участники конкурсного отбора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4" name="Picture 2" descr="\\srvkomfin\share\Доходы, расходы общая\2017\ИНИЦИАТИВНОЕ БЮДЖЕТИРОВАНИЕ\Протокол конкурсной комиссии\фото до и после по Народному бюджету\Лемпино\Дизайн-про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82" y="1542044"/>
            <a:ext cx="2750152" cy="154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srvkomfin\share\Доходы, расходы общая\2017\ИНИЦИАТИВНОЕ БЮДЖЕТИРОВАНИЕ\Протокол конкурсной комиссии\фото до и после по Народному бюджету\Лемпино\как сейч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57" y="1542045"/>
            <a:ext cx="2308091" cy="154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ZvadaDA\Desktop\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71" y="4874064"/>
            <a:ext cx="2150648" cy="157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ZvadaDA\Desktop\для презентации\16 -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" y="4134911"/>
            <a:ext cx="1851259" cy="134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5823958" y="2147253"/>
            <a:ext cx="362283" cy="30090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15890"/>
              </p:ext>
            </p:extLst>
          </p:nvPr>
        </p:nvGraphicFramePr>
        <p:xfrm>
          <a:off x="0" y="1466246"/>
          <a:ext cx="3339545" cy="2058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1 970,0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1 960,11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9,89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3972" y="685145"/>
            <a:ext cx="7533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«Мемориал славы «Они сражались за Родину»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Лемпино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57119"/>
              </p:ext>
            </p:extLst>
          </p:nvPr>
        </p:nvGraphicFramePr>
        <p:xfrm>
          <a:off x="5177543" y="4339837"/>
          <a:ext cx="3339545" cy="20589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3 028,23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3 000,0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28,23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63776" y="3658366"/>
            <a:ext cx="648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«Обустройство территории кладбища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»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Каркатеевы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</p:txBody>
      </p:sp>
      <p:pic>
        <p:nvPicPr>
          <p:cNvPr id="12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204718" y="3087129"/>
            <a:ext cx="2848480" cy="349235"/>
          </a:xfrm>
          <a:prstGeom prst="roundRect">
            <a:avLst/>
          </a:prstGeom>
          <a:solidFill>
            <a:srgbClr val="C98E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Ubuntu Light" pitchFamily="34" charset="0"/>
              </a:rPr>
              <a:t>Дизайн-проект</a:t>
            </a:r>
            <a:endParaRPr lang="ru-RU" sz="1600" dirty="0">
              <a:solidFill>
                <a:schemeClr val="tx1"/>
              </a:solidFill>
              <a:latin typeface="Ubuntu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3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37601"/>
              </p:ext>
            </p:extLst>
          </p:nvPr>
        </p:nvGraphicFramePr>
        <p:xfrm>
          <a:off x="0" y="1606162"/>
          <a:ext cx="9144000" cy="51723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52269"/>
                <a:gridCol w="1695376"/>
                <a:gridCol w="1540804"/>
                <a:gridCol w="1549974"/>
                <a:gridCol w="1345577"/>
                <a:gridCol w="1360000"/>
              </a:tblGrid>
              <a:tr h="1511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Ubuntu Light" pitchFamily="34" charset="0"/>
                        </a:rPr>
                        <a:t>Населенный 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Ubuntu Light" pitchFamily="34" charset="0"/>
                        </a:rPr>
                        <a:t>Общая стоимость заявки согласно смете,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Ubuntu Light" pitchFamily="34" charset="0"/>
                        </a:rPr>
                        <a:t>Иные межбюджетные трансферты из бюджета Нефтеюганского района, </a:t>
                      </a:r>
                      <a:r>
                        <a:rPr lang="ru-RU" sz="1100" u="none" strike="noStrike" dirty="0">
                          <a:effectLst/>
                          <a:latin typeface="Ubuntu Light" pitchFamily="34" charset="0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Ubuntu Light" pitchFamily="34" charset="0"/>
                        </a:rPr>
                        <a:t>Софинансирование от населения  Нефтеюганского района, </a:t>
                      </a:r>
                      <a:r>
                        <a:rPr lang="ru-RU" sz="1100" dirty="0" smtClean="0">
                          <a:effectLst/>
                          <a:latin typeface="Ubuntu Light" pitchFamily="34" charset="0"/>
                          <a:ea typeface="Times New Roman"/>
                        </a:rPr>
                        <a:t>индивидуальных предпринимателей и юридических лиц</a:t>
                      </a:r>
                      <a:r>
                        <a:rPr lang="ru-RU" sz="1100" u="none" strike="noStrike" dirty="0" smtClean="0">
                          <a:effectLst/>
                          <a:latin typeface="Ubuntu Light" pitchFamily="34" charset="0"/>
                        </a:rPr>
                        <a:t>, </a:t>
                      </a:r>
                      <a:r>
                        <a:rPr lang="ru-RU" sz="1100" u="none" strike="noStrike" dirty="0">
                          <a:effectLst/>
                          <a:latin typeface="Ubuntu Light" pitchFamily="34" charset="0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Ubuntu Light" pitchFamily="34" charset="0"/>
                        </a:rPr>
                        <a:t>Сумма из бюджета поселений,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Ubuntu Light" pitchFamily="34" charset="0"/>
                        </a:rPr>
                        <a:t>Общее количество</a:t>
                      </a:r>
                      <a:r>
                        <a:rPr lang="ru-RU" sz="1100" u="none" strike="noStrike" baseline="0" dirty="0" smtClean="0">
                          <a:effectLst/>
                          <a:latin typeface="Ubuntu Light" pitchFamily="34" charset="0"/>
                        </a:rPr>
                        <a:t> благополучателей от реализации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Салым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2 831 250,00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Ubuntu Light" pitchFamily="34" charset="0"/>
                        </a:rPr>
                        <a:t>2 774 625,00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56 625,00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 Light" pitchFamily="34" charset="0"/>
                        </a:rPr>
                        <a:t>7 411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Куть-Ях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3 016 116,51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3 000 000,00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Ubuntu Light" pitchFamily="34" charset="0"/>
                        </a:rPr>
                        <a:t>16 116,51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300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Каркатеевы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3 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028 230,00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3 000 000,00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28 230,00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1400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Усть-</a:t>
                      </a:r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Юган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2 924 644,00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2 894 644,00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Ubuntu Light" pitchFamily="34" charset="0"/>
                        </a:rPr>
                        <a:t>30 000,00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295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Пойковский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6</a:t>
                      </a:r>
                      <a:r>
                        <a:rPr lang="ru-RU" sz="1600" u="none" strike="noStrike" baseline="0" dirty="0" smtClean="0">
                          <a:effectLst/>
                          <a:latin typeface="Ubuntu Light" pitchFamily="34" charset="0"/>
                        </a:rPr>
                        <a:t> 110 000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3 000 000,00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1 024 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390,00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2</a:t>
                      </a:r>
                      <a:r>
                        <a:rPr lang="ru-RU" sz="1600" u="none" strike="noStrike" baseline="0" dirty="0" smtClean="0">
                          <a:effectLst/>
                          <a:latin typeface="Ubuntu Light" pitchFamily="34" charset="0"/>
                        </a:rPr>
                        <a:t> 085 610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 Light" pitchFamily="34" charset="0"/>
                        </a:rPr>
                        <a:t>763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217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Лемпино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1 970 000,00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1 960 110,00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9 890,00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470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Сингапай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2 797 991,00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783</a:t>
                      </a:r>
                      <a:r>
                        <a:rPr lang="ru-RU" sz="1600" u="none" strike="noStrike" baseline="0" dirty="0" smtClean="0">
                          <a:effectLst/>
                          <a:latin typeface="Ubuntu Light" pitchFamily="34" charset="0"/>
                        </a:rPr>
                        <a:t> 191,00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Ubuntu Light" pitchFamily="34" charset="0"/>
                        </a:rPr>
                        <a:t>14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Ubuntu Light" pitchFamily="34" charset="0"/>
                        </a:rPr>
                        <a:t> 800,00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3 605</a:t>
                      </a:r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Ubuntu Light" pitchFamily="34" charset="0"/>
                        </a:rPr>
                        <a:t>Чеускино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745 463,25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741 </a:t>
                      </a:r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263,25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Ubuntu Light" pitchFamily="34" charset="0"/>
                        </a:rPr>
                        <a:t>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Ubuntu Light" pitchFamily="34" charset="0"/>
                        </a:rPr>
                        <a:t> 200,00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Ubuntu Light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Ubuntu Light" pitchFamily="34" charset="0"/>
                        </a:rPr>
                        <a:t>1 206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4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23 423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 694,76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20 153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 833,25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 184 251,51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2 085 610,00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buntu Light" pitchFamily="34" charset="0"/>
                        </a:rPr>
                        <a:t>15 450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buntu Light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76957" y="545199"/>
            <a:ext cx="8603433" cy="64922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Основные показатели реализации проекта «Народный бюджет» в Нефтеюганском районе в 2017 году</a:t>
            </a:r>
            <a:endParaRPr lang="ru-RU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568150"/>
              </p:ext>
            </p:extLst>
          </p:nvPr>
        </p:nvGraphicFramePr>
        <p:xfrm>
          <a:off x="-810536" y="296642"/>
          <a:ext cx="9334334" cy="382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vadaDA\Desktop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-50003"/>
            <a:ext cx="2363152" cy="19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302418">
            <a:off x="1701815" y="152911"/>
            <a:ext cx="3156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Ubuntu Light" pitchFamily="34" charset="0"/>
              </a:rPr>
              <a:t>Проект бюджета Нефтеюганского района на 2018 год и плановый период 2019 и 2020 годов</a:t>
            </a:r>
            <a:endParaRPr lang="ru-RU" sz="1600" u="sng" dirty="0">
              <a:latin typeface="Ubuntu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70" y="1972975"/>
            <a:ext cx="157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Ubuntu Light" pitchFamily="34" charset="0"/>
              </a:rPr>
              <a:t>Запланировано</a:t>
            </a:r>
            <a:endParaRPr lang="ru-RU" sz="1400" u="sng" dirty="0">
              <a:latin typeface="Ubuntu Light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61456" y="2293016"/>
            <a:ext cx="165652" cy="48641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4113316">
            <a:off x="3575981" y="-443474"/>
            <a:ext cx="232465" cy="3466885"/>
          </a:xfrm>
          <a:prstGeom prst="leftBrace">
            <a:avLst>
              <a:gd name="adj1" fmla="val 32456"/>
              <a:gd name="adj2" fmla="val 4896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45884" y="5750762"/>
            <a:ext cx="408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>
                <a:latin typeface="Ubuntu Light" pitchFamily="34" charset="0"/>
              </a:rPr>
              <a:t>Постановление администрации Нефтеюганского района от 06.06.2017 № 913-па </a:t>
            </a:r>
            <a:r>
              <a:rPr lang="ru-RU" sz="1200" u="sng" dirty="0">
                <a:latin typeface="Ubuntu Light" pitchFamily="34" charset="0"/>
              </a:rPr>
              <a:t>Об организации и проведении конкурса на лучший логотип </a:t>
            </a:r>
          </a:p>
          <a:p>
            <a:pPr algn="ctr"/>
            <a:r>
              <a:rPr lang="ru-RU" sz="1200" u="sng" dirty="0">
                <a:latin typeface="Ubuntu Light" pitchFamily="34" charset="0"/>
              </a:rPr>
              <a:t>по популяризации проекта «Народный бюджет</a:t>
            </a:r>
            <a:r>
              <a:rPr lang="ru-RU" sz="1200" u="sng" dirty="0" smtClean="0">
                <a:latin typeface="Ubuntu Light" pitchFamily="34" charset="0"/>
              </a:rPr>
              <a:t>»</a:t>
            </a:r>
            <a:endParaRPr lang="ru-RU" sz="1400" u="sng" dirty="0">
              <a:latin typeface="Ubuntu Light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66843724"/>
              </p:ext>
            </p:extLst>
          </p:nvPr>
        </p:nvGraphicFramePr>
        <p:xfrm>
          <a:off x="4641084" y="2780624"/>
          <a:ext cx="4558748" cy="297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7" name="Picture 3" descr="C:\Users\ZvadaDA\Desktop\gulliv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16" y="4347479"/>
            <a:ext cx="3287331" cy="21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vadaDA\Desktop\O7UzDmTytqc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73" y="4345009"/>
            <a:ext cx="1148074" cy="4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vadaDA\Desktop\ec40865a1fd8c2dd699c709869adcac34f1905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39777" r="6149" b="3915"/>
          <a:stretch/>
        </p:blipFill>
        <p:spPr bwMode="auto">
          <a:xfrm>
            <a:off x="0" y="2308849"/>
            <a:ext cx="2870421" cy="16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vadaDA\Desktop\129393_d3fec9dd80cde4250823e790dd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3" y="1123062"/>
            <a:ext cx="1892533" cy="1394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>
            <a:off x="2385268" y="1193697"/>
            <a:ext cx="1481917" cy="978322"/>
          </a:xfrm>
          <a:prstGeom prst="bentArrow">
            <a:avLst>
              <a:gd name="adj1" fmla="val 12949"/>
              <a:gd name="adj2" fmla="val 23473"/>
              <a:gd name="adj3" fmla="val 25000"/>
              <a:gd name="adj4" fmla="val 8300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25400" y="1961359"/>
            <a:ext cx="355650" cy="694981"/>
          </a:xfrm>
          <a:prstGeom prst="downArrow">
            <a:avLst>
              <a:gd name="adj1" fmla="val 32114"/>
              <a:gd name="adj2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534545" y="2172019"/>
            <a:ext cx="4493010" cy="2174784"/>
            <a:chOff x="4500438" y="2130444"/>
            <a:chExt cx="4493010" cy="2174784"/>
          </a:xfrm>
        </p:grpSpPr>
        <p:pic>
          <p:nvPicPr>
            <p:cNvPr id="2057" name="Picture 9" descr="C:\Users\ZvadaDA\Desktop\59020971507b9.jpg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t="16251" r="8261" b="3971"/>
            <a:stretch/>
          </p:blipFill>
          <p:spPr bwMode="auto">
            <a:xfrm>
              <a:off x="6909417" y="2130444"/>
              <a:ext cx="1330744" cy="9138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ZvadaDA\Desktop\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38" y="2164605"/>
              <a:ext cx="1571173" cy="888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ZvadaDA\Desktop\1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277" y="2724372"/>
              <a:ext cx="1368559" cy="100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ZvadaDA\Desktop\20120409120787708159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114" y="3374772"/>
              <a:ext cx="1395683" cy="930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:\Users\ZvadaDA\Desktop\fc8d11376057ab3ce04b58caf5ebfd9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741" y="2724372"/>
              <a:ext cx="1142707" cy="87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трелка углом 17"/>
          <p:cNvSpPr/>
          <p:nvPr/>
        </p:nvSpPr>
        <p:spPr>
          <a:xfrm rot="10800000">
            <a:off x="7530243" y="4305228"/>
            <a:ext cx="805419" cy="1374667"/>
          </a:xfrm>
          <a:prstGeom prst="bentArrow">
            <a:avLst>
              <a:gd name="adj1" fmla="val 13936"/>
              <a:gd name="adj2" fmla="val 23473"/>
              <a:gd name="adj3" fmla="val 25000"/>
              <a:gd name="adj4" fmla="val 75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74423208"/>
              </p:ext>
            </p:extLst>
          </p:nvPr>
        </p:nvGraphicFramePr>
        <p:xfrm>
          <a:off x="467797" y="4534908"/>
          <a:ext cx="3229124" cy="159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Стрелка вниз 22"/>
          <p:cNvSpPr/>
          <p:nvPr/>
        </p:nvSpPr>
        <p:spPr>
          <a:xfrm rot="5400000">
            <a:off x="3889290" y="5114120"/>
            <a:ext cx="351732" cy="636697"/>
          </a:xfrm>
          <a:prstGeom prst="downArrow">
            <a:avLst>
              <a:gd name="adj1" fmla="val 32114"/>
              <a:gd name="adj2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 descr="C:\Users\ZvadaDA\Desktop\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24" y="4540193"/>
            <a:ext cx="2549153" cy="162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ZvadaDA\Desktop\5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2" y="114212"/>
            <a:ext cx="2179721" cy="161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низ 20"/>
          <p:cNvSpPr/>
          <p:nvPr/>
        </p:nvSpPr>
        <p:spPr>
          <a:xfrm rot="16200000">
            <a:off x="6232710" y="788719"/>
            <a:ext cx="274619" cy="325176"/>
          </a:xfrm>
          <a:prstGeom prst="downArrow">
            <a:avLst>
              <a:gd name="adj1" fmla="val 32114"/>
              <a:gd name="adj2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9470" y="71360"/>
            <a:ext cx="333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FF0000"/>
                </a:solidFill>
                <a:latin typeface="Ubuntu Light" pitchFamily="34" charset="0"/>
              </a:rPr>
              <a:t>Предлагаем </a:t>
            </a:r>
            <a:r>
              <a:rPr lang="ru-RU" sz="1400" u="sng" dirty="0">
                <a:latin typeface="Ubuntu Light" pitchFamily="34" charset="0"/>
              </a:rPr>
              <a:t>создание </a:t>
            </a:r>
            <a:r>
              <a:rPr lang="ru-RU" sz="1400" u="sng" dirty="0" smtClean="0">
                <a:latin typeface="Ubuntu Light" pitchFamily="34" charset="0"/>
              </a:rPr>
              <a:t>подраздела «Инициативное бюджетирование</a:t>
            </a:r>
            <a:r>
              <a:rPr lang="ru-RU" sz="1400" u="sng" smtClean="0">
                <a:latin typeface="Ubuntu Light" pitchFamily="34" charset="0"/>
              </a:rPr>
              <a:t>» в </a:t>
            </a:r>
            <a:r>
              <a:rPr lang="ru-RU" sz="1400" u="sng" dirty="0">
                <a:latin typeface="Ubuntu Light" pitchFamily="34" charset="0"/>
              </a:rPr>
              <a:t>разделе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Бюджет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для граждан» </a:t>
            </a:r>
            <a:r>
              <a:rPr lang="ru-RU" sz="1400" u="sng" dirty="0">
                <a:latin typeface="Ubuntu Light" pitchFamily="34" charset="0"/>
              </a:rPr>
              <a:t>сайта </a:t>
            </a:r>
            <a:r>
              <a:rPr lang="ru-RU" sz="1400" u="sng" dirty="0">
                <a:solidFill>
                  <a:srgbClr val="0836B8"/>
                </a:solidFill>
                <a:latin typeface="Ubuntu Light" pitchFamily="34" charset="0"/>
              </a:rPr>
              <a:t>http://www.admhmao.ru/</a:t>
            </a:r>
          </a:p>
        </p:txBody>
      </p:sp>
      <p:pic>
        <p:nvPicPr>
          <p:cNvPr id="1027" name="Picture 3" descr="C:\Users\ZvadaDA\Desktop\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06" y="35855"/>
            <a:ext cx="2576128" cy="18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6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Graphic spid="9" grpId="0">
        <p:bldAsOne/>
      </p:bldGraphic>
      <p:bldP spid="2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9734" y="2154804"/>
            <a:ext cx="7900798" cy="137560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091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9" y="2608027"/>
            <a:ext cx="7886700" cy="79580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  <a:cs typeface="Times New Roman" pitchFamily="18" charset="0"/>
              </a:rPr>
              <a:t>Цель реализации проекта 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3140" y="4368573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Нормативно-правовая база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3416" y="3356103"/>
            <a:ext cx="5977976" cy="989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</a:rPr>
              <a:t>Пр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ивлечь население к решению вопросов местного значения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Ubuntu Light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32208" y="5164374"/>
            <a:ext cx="6208564" cy="1395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Постановление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администрации Нефтеюганского района от 26.04.2017 №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676-па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«О конкурсном отборе проектов «Народный бюджет» в Нефтеюганском районе»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Ubuntu Light" pitchFamily="34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(в редакции от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01.06.2017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№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buntu Light" pitchFamily="34" charset="0"/>
                <a:cs typeface="Times New Roman" pitchFamily="18" charset="0"/>
              </a:rPr>
              <a:t>886-па)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Ubuntu Light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29508" y="0"/>
            <a:ext cx="241921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9871" y="151763"/>
            <a:ext cx="7886700" cy="795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  <a:cs typeface="Times New Roman" pitchFamily="18" charset="0"/>
              </a:rPr>
              <a:t>«Народный бюджет»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  <a:cs typeface="Times New Roman" pitchFamily="18" charset="0"/>
              </a:rPr>
              <a:t> в Нефтеюганском районе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3747" y="1152938"/>
            <a:ext cx="6317314" cy="145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Ubuntu Light" pitchFamily="34" charset="0"/>
              </a:rPr>
              <a:t>Направлен на определение и реализацию социально значимых проектов на территориях муниципальных образований Нефтеюганского района с привлечением граждан и организаций к деятельности органов местного самоуправления в решении проблем местного значения</a:t>
            </a:r>
          </a:p>
        </p:txBody>
      </p:sp>
      <p:pic>
        <p:nvPicPr>
          <p:cNvPr id="10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220" y="4232574"/>
            <a:ext cx="3489381" cy="7480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Участники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299764" y="2872406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53" y="1465"/>
              <a:ext cx="20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latin typeface="Ubuntu Light" pitchFamily="34" charset="0"/>
                </a:rPr>
                <a:t>Места массового отдыха</a:t>
              </a:r>
              <a:endParaRPr lang="en-US" sz="2000" dirty="0">
                <a:latin typeface="Ubuntu Light" pitchFamily="34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439547" y="71140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000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36" y="2071"/>
              <a:ext cx="21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latin typeface="Ubuntu Light" pitchFamily="34" charset="0"/>
                </a:rPr>
                <a:t>Придомовые территории</a:t>
              </a:r>
              <a:endParaRPr lang="en-US" sz="2000" dirty="0">
                <a:latin typeface="Ubuntu Light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74436" y="1413099"/>
            <a:ext cx="5221289" cy="555625"/>
            <a:chOff x="1248" y="2640"/>
            <a:chExt cx="3289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0" y="2654"/>
              <a:ext cx="27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Ubuntu Light" pitchFamily="34" charset="0"/>
                </a:rPr>
                <a:t>Детские и спортивные </a:t>
              </a:r>
              <a:r>
                <a:rPr lang="ru-RU" sz="2000" dirty="0" smtClean="0">
                  <a:latin typeface="Ubuntu Light" pitchFamily="34" charset="0"/>
                </a:rPr>
                <a:t>площадки</a:t>
              </a:r>
              <a:endParaRPr lang="en-US" sz="2000" dirty="0">
                <a:latin typeface="Ubuntu Light" pitchFamily="34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690497" y="2151049"/>
            <a:ext cx="5105401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76" y="3244"/>
              <a:ext cx="26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latin typeface="Ubuntu Light" pitchFamily="34" charset="0"/>
                </a:rPr>
                <a:t>Устройство тротуаров, проездов</a:t>
              </a:r>
              <a:endParaRPr lang="en-US" sz="2000" dirty="0">
                <a:latin typeface="Ubuntu Light" pitchFamily="34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955734" y="3581534"/>
            <a:ext cx="5995989" cy="555625"/>
            <a:chOff x="1248" y="3230"/>
            <a:chExt cx="3777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37" y="3255"/>
              <a:ext cx="3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Ubuntu Light" pitchFamily="34" charset="0"/>
                </a:rPr>
                <a:t>Объекты благоустройства и озеленения</a:t>
              </a:r>
              <a:endParaRPr lang="en-US" sz="2000" b="1" dirty="0">
                <a:latin typeface="Ubuntu Light" pitchFamily="34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666576" y="28432"/>
            <a:ext cx="4603289" cy="74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Направления проектов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1379236" y="4969567"/>
            <a:ext cx="7919002" cy="154255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Ubuntu Light" pitchFamily="34" charset="0"/>
              </a:rPr>
              <a:t>органы местного самоуправления городского и сельских поселений Нефтеюганского </a:t>
            </a:r>
            <a:r>
              <a:rPr lang="ru-RU" sz="2000" dirty="0" smtClean="0">
                <a:latin typeface="Ubuntu Light" pitchFamily="34" charset="0"/>
              </a:rPr>
              <a:t>района</a:t>
            </a:r>
          </a:p>
          <a:p>
            <a:r>
              <a:rPr lang="ru-RU" sz="2000" dirty="0">
                <a:latin typeface="Ubuntu Light" pitchFamily="34" charset="0"/>
              </a:rPr>
              <a:t>население Нефтеюганского </a:t>
            </a:r>
            <a:r>
              <a:rPr lang="ru-RU" sz="2000" dirty="0" smtClean="0">
                <a:latin typeface="Ubuntu Light" pitchFamily="34" charset="0"/>
              </a:rPr>
              <a:t>района</a:t>
            </a:r>
          </a:p>
          <a:p>
            <a:pPr lvl="0"/>
            <a:r>
              <a:rPr lang="ru-RU" sz="2000" dirty="0">
                <a:latin typeface="Ubuntu Light" pitchFamily="34" charset="0"/>
              </a:rPr>
              <a:t>юридические лица, индивидуальные </a:t>
            </a:r>
            <a:r>
              <a:rPr lang="ru-RU" sz="2000" dirty="0" smtClean="0">
                <a:latin typeface="Ubuntu Light" pitchFamily="34" charset="0"/>
              </a:rPr>
              <a:t>предприниматели</a:t>
            </a:r>
            <a:endParaRPr lang="ru-RU" sz="2000" dirty="0">
              <a:latin typeface="Ubuntu Light" pitchFamily="34" charset="0"/>
            </a:endParaRPr>
          </a:p>
          <a:p>
            <a:pPr marL="0" indent="0">
              <a:buNone/>
            </a:pPr>
            <a:endParaRPr lang="ru-RU" sz="2000" dirty="0">
              <a:latin typeface="Ubuntu Light" pitchFamily="34" charset="0"/>
            </a:endParaRPr>
          </a:p>
        </p:txBody>
      </p:sp>
      <p:pic>
        <p:nvPicPr>
          <p:cNvPr id="2050" name="Picture 2" descr="C:\Users\ZvadaDA\Desktop\kad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28" y="-12016"/>
            <a:ext cx="1860217" cy="1240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vadaDA\Desktop\a75845cf4d1c9a5e7691e4e66d8c5e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72" y="1090060"/>
            <a:ext cx="1913505" cy="122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vadaDA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30" y="2240899"/>
            <a:ext cx="1922652" cy="121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296188"/>
              </p:ext>
            </p:extLst>
          </p:nvPr>
        </p:nvGraphicFramePr>
        <p:xfrm>
          <a:off x="1239067" y="1570063"/>
          <a:ext cx="8085980" cy="486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06125" y="88668"/>
            <a:ext cx="6640673" cy="74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 Финансирование проектов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ZvadaDA\Desktop\large_2_29d452f2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25" y="3290001"/>
            <a:ext cx="2207872" cy="142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vadaDA\Desktop\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" y="4893923"/>
            <a:ext cx="2205463" cy="147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vadaDA\Desktop\102ofcvwx8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87" y="1661823"/>
            <a:ext cx="2187538" cy="14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756454" y="5451403"/>
            <a:ext cx="2047997" cy="91282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Ubuntu Light" pitchFamily="34" charset="0"/>
              </a:rPr>
              <a:t>Не более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Ubuntu Light" pitchFamily="34" charset="0"/>
              </a:rPr>
              <a:t>3 млн. рублей на 1 проект</a:t>
            </a:r>
            <a:endParaRPr lang="ru-RU" sz="1400" dirty="0">
              <a:solidFill>
                <a:schemeClr val="tx1"/>
              </a:solidFill>
              <a:latin typeface="Ubuntu Light" pitchFamily="34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826874" y="836728"/>
            <a:ext cx="4129261" cy="514993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Ubuntu Light" pitchFamily="34" charset="0"/>
              </a:rPr>
              <a:t>Стоимость проекта не ограничена</a:t>
            </a:r>
            <a:endParaRPr lang="ru-RU" dirty="0">
              <a:solidFill>
                <a:schemeClr val="tx1"/>
              </a:solidFill>
              <a:latin typeface="Ubuntu Light" pitchFamily="34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6297152" y="3127473"/>
            <a:ext cx="303348" cy="302150"/>
          </a:xfrm>
          <a:prstGeom prst="plus">
            <a:avLst>
              <a:gd name="adj" fmla="val 3552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6297152" y="4428875"/>
            <a:ext cx="303348" cy="302150"/>
          </a:xfrm>
          <a:prstGeom prst="plus">
            <a:avLst>
              <a:gd name="adj" fmla="val 3552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adaDA\Desktop\для презентации\зая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263"/>
            <a:ext cx="2014633" cy="29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vadaDA\Desktop\для презентации\пр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604"/>
            <a:ext cx="2088899" cy="31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393" y="65700"/>
            <a:ext cx="8881607" cy="74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buntu Light" pitchFamily="34" charset="0"/>
                <a:cs typeface="Times New Roman" pitchFamily="18" charset="0"/>
              </a:rPr>
              <a:t> Документы для участия в конкурсе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buntu Light" pitchFamily="34" charset="0"/>
              <a:cs typeface="Times New Roman" pitchFamily="18" charset="0"/>
            </a:endParaRPr>
          </a:p>
        </p:txBody>
      </p:sp>
      <p:pic>
        <p:nvPicPr>
          <p:cNvPr id="1028" name="Picture 4" descr="C:\Users\ZvadaDA\Desktop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9" y="745263"/>
            <a:ext cx="2266122" cy="29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vadaDA\Desktop\для презентации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67" y="3010904"/>
            <a:ext cx="1516512" cy="6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vadaDA\Desktop\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08" y="3945549"/>
            <a:ext cx="2155392" cy="291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vadaDA\Desktop\1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48" b="20648"/>
          <a:stretch/>
        </p:blipFill>
        <p:spPr bwMode="auto">
          <a:xfrm>
            <a:off x="2887507" y="4790649"/>
            <a:ext cx="3192901" cy="20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305069" y="869811"/>
            <a:ext cx="4264345" cy="701117"/>
            <a:chOff x="35982" y="211114"/>
            <a:chExt cx="4390491" cy="737099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82171" y="211114"/>
              <a:ext cx="3290979" cy="7370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5982" y="247097"/>
              <a:ext cx="4390491" cy="665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>
                  <a:latin typeface="Ubuntu Light" pitchFamily="34" charset="0"/>
                </a:rPr>
                <a:t>Заявка по установленной форме</a:t>
              </a:r>
              <a:endParaRPr lang="ru-RU" sz="1400" kern="1200" dirty="0">
                <a:latin typeface="Ubuntu Light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73832" y="1716973"/>
            <a:ext cx="3093057" cy="701117"/>
            <a:chOff x="0" y="988535"/>
            <a:chExt cx="4462455" cy="737099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988535"/>
              <a:ext cx="4462455" cy="7370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1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5982" y="1024517"/>
              <a:ext cx="4390491" cy="665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Ubuntu Light" pitchFamily="34" charset="0"/>
                </a:rPr>
                <a:t>Протокол собрания населения</a:t>
              </a:r>
              <a:endParaRPr lang="ru-RU" sz="1400" kern="1200" dirty="0">
                <a:latin typeface="Ubuntu Light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64964" y="2580601"/>
            <a:ext cx="4304450" cy="701117"/>
            <a:chOff x="0" y="1765955"/>
            <a:chExt cx="4462455" cy="737099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1765955"/>
              <a:ext cx="4462455" cy="7370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1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5982" y="1801937"/>
              <a:ext cx="4390491" cy="665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Ubuntu Light" pitchFamily="34" charset="0"/>
                </a:rPr>
                <a:t>Фотоматериалы о текущем состоянии объекта, где планируются проводиться работы в рамках проекта</a:t>
              </a:r>
              <a:endParaRPr lang="ru-RU" sz="1400" kern="1200" dirty="0">
                <a:latin typeface="Ubuntu Light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96132" y="3417111"/>
            <a:ext cx="3911538" cy="811860"/>
            <a:chOff x="-21204" y="3033120"/>
            <a:chExt cx="4462455" cy="73709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21204" y="3033120"/>
              <a:ext cx="4462455" cy="7370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1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-21204" y="3053531"/>
              <a:ext cx="4390491" cy="665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Ubuntu Light" pitchFamily="34" charset="0"/>
                </a:rPr>
                <a:t>Документы, удостоверяющие право собственности на объект(ы), </a:t>
              </a:r>
              <a:br>
                <a:rPr lang="ru-RU" sz="1400" kern="1200" dirty="0" smtClean="0">
                  <a:latin typeface="Ubuntu Light" pitchFamily="34" charset="0"/>
                </a:rPr>
              </a:br>
              <a:r>
                <a:rPr lang="ru-RU" sz="1400" kern="1200" dirty="0" smtClean="0">
                  <a:latin typeface="Ubuntu Light" pitchFamily="34" charset="0"/>
                </a:rPr>
                <a:t>где будут проводиться работы в рамках проекта</a:t>
              </a:r>
              <a:endParaRPr lang="ru-RU" sz="1400" kern="1200" dirty="0">
                <a:latin typeface="Ubuntu Light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82421" y="4347823"/>
            <a:ext cx="3554314" cy="737099"/>
            <a:chOff x="0" y="3320795"/>
            <a:chExt cx="4462455" cy="737099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3320795"/>
              <a:ext cx="4462455" cy="7370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5982" y="3356777"/>
              <a:ext cx="4390491" cy="665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Ubuntu Light" pitchFamily="34" charset="0"/>
                </a:rPr>
                <a:t>Опись представленных документов</a:t>
              </a:r>
              <a:endParaRPr lang="ru-RU" sz="1400" kern="1200" dirty="0">
                <a:latin typeface="Ubuntu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3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3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41" y="-135172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Этапы реализации проекта в 2017 году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6" name="Picture 4" descr="C:\Users\ZvadaDA\Desktop\для презентации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/>
          <a:stretch/>
        </p:blipFill>
        <p:spPr bwMode="auto">
          <a:xfrm>
            <a:off x="6314891" y="5278300"/>
            <a:ext cx="2209331" cy="138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8882668"/>
              </p:ext>
            </p:extLst>
          </p:nvPr>
        </p:nvGraphicFramePr>
        <p:xfrm>
          <a:off x="984163" y="2070863"/>
          <a:ext cx="5574109" cy="443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 descr="\\srvkomfin\share\Доходы, расходы общая\2017\ИНИЦИАТИВНОЕ БЮДЖЕТИРОВАНИЕ\Извещение о конкурсе Народный бюджет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32403" r="10522" b="38998"/>
          <a:stretch/>
        </p:blipFill>
        <p:spPr bwMode="auto">
          <a:xfrm>
            <a:off x="866447" y="584928"/>
            <a:ext cx="4874395" cy="113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vadaDA\Desktop\САЛЫМ ОБСУЖДЕНИЯ\Рисунок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92" y="3703025"/>
            <a:ext cx="2209332" cy="145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vadaDA\Desktop\САЛЫМ ОБСУЖДЕНИЯ\Рисунок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91" y="2070863"/>
            <a:ext cx="2177619" cy="1485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vadaDA\Desktop\для презентации\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91" y="521318"/>
            <a:ext cx="2177620" cy="1450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41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39" y="240788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Этапы реализации проекта в 2017 году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0981623"/>
              </p:ext>
            </p:extLst>
          </p:nvPr>
        </p:nvGraphicFramePr>
        <p:xfrm>
          <a:off x="1253472" y="1168842"/>
          <a:ext cx="4383710" cy="311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" descr="\\srvkomfin\share\Доходы, расходы общая\2017\ИНИЦИАТИВНОЕ БЮДЖЕТИРОВАНИЕ\Освещение проектов в СМИ\08.06.17 конкурс по народному бюджету\_MG_51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26" y="4552122"/>
            <a:ext cx="2900707" cy="177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" name="Picture 4" descr="\\srvkomfin\share\Доходы, расходы общая\2017\ИНИЦИАТИВНОЕ БЮДЖЕТИРОВАНИЕ\Освещение проектов в СМИ\08.06.17 конкурс по народному бюджету\_MG_52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40" y="4619708"/>
            <a:ext cx="2727157" cy="184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1027602"/>
              </p:ext>
            </p:extLst>
          </p:nvPr>
        </p:nvGraphicFramePr>
        <p:xfrm>
          <a:off x="4725181" y="869811"/>
          <a:ext cx="4749942" cy="333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624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4010"/>
            <a:ext cx="8258666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Проекты – участники конкурсного отбора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126" name="Picture 6" descr="\\srvkomfin\share\Доходы, расходы общая\2017\ИНИЦИАТИВНОЕ БЮДЖЕТИРОВАНИЕ\Протокол конкурсной комиссии\фото до и после по Народному бюджету\Пойковский\как сейча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1049" r="1625" b="18114"/>
          <a:stretch/>
        </p:blipFill>
        <p:spPr bwMode="auto">
          <a:xfrm>
            <a:off x="595056" y="1455089"/>
            <a:ext cx="4335318" cy="190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srvkomfin\share\Доходы, расходы общая\2017\ИНИЦИАТИВНОЕ БЮДЖЕТИРОВАНИЕ\Протокол конкурсной комиссии\фото до и после по Народному бюджету\Пойковский\Дизайн-проект как буд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1" y="3878974"/>
            <a:ext cx="3415389" cy="236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20281" y="6244384"/>
            <a:ext cx="3484868" cy="3492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Ubuntu Light" pitchFamily="34" charset="0"/>
              </a:rPr>
              <a:t>Дизайн-проект</a:t>
            </a:r>
            <a:endParaRPr lang="ru-RU" dirty="0">
              <a:solidFill>
                <a:schemeClr val="tx1"/>
              </a:solidFill>
              <a:latin typeface="Ubuntu Light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50664"/>
              </p:ext>
            </p:extLst>
          </p:nvPr>
        </p:nvGraphicFramePr>
        <p:xfrm>
          <a:off x="5145225" y="1987375"/>
          <a:ext cx="3673502" cy="36165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10949"/>
                <a:gridCol w="1662553"/>
              </a:tblGrid>
              <a:tr h="600486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350" kern="1200" baseline="0" dirty="0" smtClean="0">
                          <a:effectLst/>
                          <a:latin typeface="Ubuntu Light" pitchFamily="34" charset="0"/>
                        </a:rPr>
                        <a:t> руб.,          </a:t>
                      </a:r>
                      <a:r>
                        <a:rPr lang="ru-RU" sz="120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20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Ubuntu Light" pitchFamily="34" charset="0"/>
                        </a:rPr>
                        <a:t>6 110,0</a:t>
                      </a:r>
                      <a:endParaRPr lang="ru-RU" sz="20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577689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средства бюджета</a:t>
                      </a:r>
                      <a:r>
                        <a:rPr lang="ru-RU" sz="1350" kern="1200" baseline="0" dirty="0" smtClean="0">
                          <a:effectLst/>
                          <a:latin typeface="Ubuntu Light" pitchFamily="34" charset="0"/>
                        </a:rPr>
                        <a:t> </a:t>
                      </a:r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района,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Ubuntu Light" pitchFamily="34" charset="0"/>
                        </a:rPr>
                        <a:t>3 000,0</a:t>
                      </a:r>
                      <a:endParaRPr lang="ru-RU" sz="20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596348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средства бюджета поселения,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Ubuntu Light" pitchFamily="34" charset="0"/>
                        </a:rPr>
                        <a:t>2 085,61</a:t>
                      </a:r>
                      <a:endParaRPr lang="ru-RU" sz="20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588396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Ubuntu Light" pitchFamily="34" charset="0"/>
                        </a:rPr>
                        <a:t>4,39</a:t>
                      </a:r>
                      <a:endParaRPr lang="ru-RU" sz="20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1168337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Ubuntu Light" pitchFamily="34" charset="0"/>
                        </a:rPr>
                        <a:t>1 020,0</a:t>
                      </a:r>
                      <a:endParaRPr lang="ru-RU" sz="20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48329" y="804059"/>
            <a:ext cx="744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«Обустройство детской площадки в 6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мкр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г.п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Пойковский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»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494311" y="3398017"/>
            <a:ext cx="606289" cy="40907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68634" y="3807090"/>
            <a:ext cx="1725677" cy="4309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Ubuntu Light" pitchFamily="34" charset="0"/>
              </a:rPr>
              <a:t>S=</a:t>
            </a:r>
            <a:r>
              <a:rPr lang="ru-RU" sz="1400" dirty="0" smtClean="0">
                <a:solidFill>
                  <a:schemeClr val="tx1"/>
                </a:solidFill>
                <a:latin typeface="Ubuntu Light" pitchFamily="34" charset="0"/>
              </a:rPr>
              <a:t>2 000 </a:t>
            </a:r>
            <a:r>
              <a:rPr lang="ru-RU" sz="1100" dirty="0" err="1" smtClean="0">
                <a:solidFill>
                  <a:schemeClr val="tx1"/>
                </a:solidFill>
                <a:latin typeface="Ubuntu Light" pitchFamily="34" charset="0"/>
              </a:rPr>
              <a:t>кв.м</a:t>
            </a:r>
            <a:endParaRPr lang="ru-RU" sz="1100" dirty="0">
              <a:solidFill>
                <a:schemeClr val="tx1"/>
              </a:solidFill>
              <a:latin typeface="Ubuntu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271" y="-87464"/>
            <a:ext cx="9024729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Проекты – участники конкурсного отбора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42" name="Picture 2" descr="C:\Users\ZvadaDA\Desktop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7" y="4234208"/>
            <a:ext cx="2071453" cy="138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vadaDA\Desktop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40" y="4950064"/>
            <a:ext cx="1999397" cy="133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ZvadaDA\Desktop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71" y="5437185"/>
            <a:ext cx="1985414" cy="132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39967"/>
              </p:ext>
            </p:extLst>
          </p:nvPr>
        </p:nvGraphicFramePr>
        <p:xfrm>
          <a:off x="5658317" y="4512768"/>
          <a:ext cx="3339545" cy="20589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3</a:t>
                      </a:r>
                      <a:r>
                        <a:rPr lang="ru-RU" sz="1400" baseline="0" dirty="0" smtClean="0">
                          <a:latin typeface="Ubuntu Light" pitchFamily="34" charset="0"/>
                        </a:rPr>
                        <a:t> 016,1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3 000,0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16,1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88342" y="3794385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«Уютный двор»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Куть-Ях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Light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1396"/>
              </p:ext>
            </p:extLst>
          </p:nvPr>
        </p:nvGraphicFramePr>
        <p:xfrm>
          <a:off x="55659" y="1484074"/>
          <a:ext cx="3339545" cy="20589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6850"/>
                <a:gridCol w="1192695"/>
              </a:tblGrid>
              <a:tr h="4262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Общая стоимость проекта, тыс.</a:t>
                      </a:r>
                      <a:r>
                        <a:rPr lang="ru-RU" sz="1050" kern="1200" baseline="0" dirty="0" smtClean="0">
                          <a:effectLst/>
                          <a:latin typeface="Ubuntu Light" pitchFamily="34" charset="0"/>
                        </a:rPr>
                        <a:t> руб., </a:t>
                      </a:r>
                      <a:r>
                        <a:rPr lang="ru-RU" sz="1000" kern="1200" dirty="0" smtClean="0">
                          <a:effectLst/>
                          <a:latin typeface="Ubuntu Light" pitchFamily="34" charset="0"/>
                        </a:rPr>
                        <a:t>в том числе:</a:t>
                      </a:r>
                      <a:endParaRPr lang="ru-RU" sz="100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2 924,64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46983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средства бюджета района,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2 894,64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39160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населения,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30,0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  <a:tr h="751399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effectLst/>
                          <a:latin typeface="Ubuntu Light" pitchFamily="34" charset="0"/>
                        </a:rPr>
                        <a:t>денежные средства юридических лиц, индивидуальных предпринимателей, тыс. руб.</a:t>
                      </a:r>
                      <a:endParaRPr lang="ru-RU" sz="1050" dirty="0">
                        <a:latin typeface="Ubuntu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Ubuntu Light" pitchFamily="34" charset="0"/>
                        </a:rPr>
                        <a:t>0</a:t>
                      </a:r>
                      <a:endParaRPr lang="ru-RU" sz="1400" dirty="0">
                        <a:latin typeface="Ubuntu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147" y="666571"/>
            <a:ext cx="770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«Благоустройство придомовой территории МКД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с.п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. Усть-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Юган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Light" pitchFamily="34" charset="0"/>
              </a:rPr>
              <a:t>»</a:t>
            </a:r>
          </a:p>
        </p:txBody>
      </p:sp>
      <p:pic>
        <p:nvPicPr>
          <p:cNvPr id="10" name="Picture 2" descr="C:\Users\RakovaE.A\Desktop\Анимация для презентаций\Coat_of_Arms_of_Nefteyugansky_rayon_(Khanty-Mansyisky_AO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683568" cy="8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rvkomfin\Общие_папки\Почта\ВХОДЯЩИЕ ПИСЬМА\2017\06 - Июнь\16\Усть-Юган--Фото\DSC_0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6" y="1171242"/>
            <a:ext cx="1834409" cy="122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rvkomfin\Общие_папки\Почта\ВХОДЯЩИЕ ПИСЬМА\2017\06 - Июнь\16\Усть-Юган--Фото\DSC_00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r="11684" b="25858"/>
          <a:stretch/>
        </p:blipFill>
        <p:spPr bwMode="auto">
          <a:xfrm>
            <a:off x="5313159" y="1719801"/>
            <a:ext cx="1964224" cy="126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srvkomfin\Общие_папки\Почта\ВХОДЯЩИЕ ПИСЬМА\2017\06 - Июнь\16\Усть-Юган--Фото\DSC_00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25" y="2513561"/>
            <a:ext cx="1930237" cy="128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1069</Words>
  <Application>Microsoft Office PowerPoint</Application>
  <PresentationFormat>Экран (4:3)</PresentationFormat>
  <Paragraphs>219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Опыт внедрения механизмов инициативного бюджетирования в муниципальном образовании Нефтеюганский район</vt:lpstr>
      <vt:lpstr>Цель реализации проекта </vt:lpstr>
      <vt:lpstr> Участники</vt:lpstr>
      <vt:lpstr>Презентация PowerPoint</vt:lpstr>
      <vt:lpstr>Презентация PowerPoint</vt:lpstr>
      <vt:lpstr>Этапы реализации проекта в 2017 году</vt:lpstr>
      <vt:lpstr>Этапы реализации проекта в 2017 году</vt:lpstr>
      <vt:lpstr>Проекты – участники конкурсного отбора</vt:lpstr>
      <vt:lpstr>Проекты – участники конкурсного отбора</vt:lpstr>
      <vt:lpstr>Проекты – участники конкурсного отбора</vt:lpstr>
      <vt:lpstr>Проекты – участники конкурсного отбора</vt:lpstr>
      <vt:lpstr>Проекты – участники конкурсного отбора</vt:lpstr>
      <vt:lpstr>Основные показатели реализации проекта «Народный бюджет» в Нефтеюганском районе в 2017 году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Звада Дарья Александровна</cp:lastModifiedBy>
  <cp:revision>356</cp:revision>
  <cp:lastPrinted>2017-06-22T08:59:44Z</cp:lastPrinted>
  <dcterms:created xsi:type="dcterms:W3CDTF">2014-11-21T11:00:06Z</dcterms:created>
  <dcterms:modified xsi:type="dcterms:W3CDTF">2017-06-26T09:36:41Z</dcterms:modified>
</cp:coreProperties>
</file>