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.xml" ContentType="application/vnd.openxmlformats-officedocument.presentationml.notesSlide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5"/>
  </p:notesMasterIdLst>
  <p:sldIdLst>
    <p:sldId id="352" r:id="rId2"/>
    <p:sldId id="370" r:id="rId3"/>
    <p:sldId id="332" r:id="rId4"/>
    <p:sldId id="351" r:id="rId5"/>
    <p:sldId id="329" r:id="rId6"/>
    <p:sldId id="361" r:id="rId7"/>
    <p:sldId id="362" r:id="rId8"/>
    <p:sldId id="363" r:id="rId9"/>
    <p:sldId id="364" r:id="rId10"/>
    <p:sldId id="365" r:id="rId11"/>
    <p:sldId id="333" r:id="rId12"/>
    <p:sldId id="312" r:id="rId13"/>
    <p:sldId id="334" r:id="rId14"/>
    <p:sldId id="338" r:id="rId15"/>
    <p:sldId id="315" r:id="rId16"/>
    <p:sldId id="335" r:id="rId17"/>
    <p:sldId id="336" r:id="rId18"/>
    <p:sldId id="319" r:id="rId19"/>
    <p:sldId id="337" r:id="rId20"/>
    <p:sldId id="366" r:id="rId21"/>
    <p:sldId id="367" r:id="rId22"/>
    <p:sldId id="368" r:id="rId23"/>
    <p:sldId id="369" r:id="rId24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CCFFFF"/>
    <a:srgbClr val="FF3300"/>
    <a:srgbClr val="00FFFF"/>
    <a:srgbClr val="FF0000"/>
    <a:srgbClr val="FFCCFF"/>
    <a:srgbClr val="6600FF"/>
    <a:srgbClr val="00CC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621" autoAdjust="0"/>
  </p:normalViewPr>
  <p:slideViewPr>
    <p:cSldViewPr>
      <p:cViewPr>
        <p:scale>
          <a:sx n="70" d="100"/>
          <a:sy n="70" d="100"/>
        </p:scale>
        <p:origin x="-330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574972321474607"/>
          <c:y val="0.14648395685521329"/>
          <c:w val="0.58168594769785453"/>
          <c:h val="0.841905970266339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1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5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6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0.10626478409002534"/>
                  <c:y val="9.217745968444777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-0.22853581692938324"/>
                  <c:y val="-3.27466589792058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-0.1402641496903588"/>
                  <c:y val="7.183498395791507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3"/>
              <c:layout>
                <c:manualLayout>
                  <c:x val="-0.15715099935424057"/>
                  <c:y val="-0.1068710865979088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4"/>
              <c:layout>
                <c:manualLayout>
                  <c:x val="-0.10081930182831191"/>
                  <c:y val="-0.2053597211512733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5"/>
              <c:layout>
                <c:manualLayout>
                  <c:x val="6.3181204118529621E-2"/>
                  <c:y val="-0.1588481918351926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6"/>
              <c:layout>
                <c:manualLayout>
                  <c:x val="0.19914032728381695"/>
                  <c:y val="-0.2210908617755523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7"/>
              <c:layout>
                <c:manualLayout>
                  <c:x val="0.3606815514654545"/>
                  <c:y val="-9.289359361779873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8"/>
              <c:layout>
                <c:manualLayout>
                  <c:x val="0.13392823594075093"/>
                  <c:y val="-8.761308418438100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9"/>
              <c:layout>
                <c:manualLayout>
                  <c:x val="0.24376752572770274"/>
                  <c:y val="1.62162267927031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Лист1!$A$2:$A$11</c:f>
              <c:strCache>
                <c:ptCount val="10"/>
                <c:pt idx="0">
                  <c:v>Штрафы, санкции, возмещение ущерба</c:v>
                </c:pt>
                <c:pt idx="1">
                  <c:v>Налог на доходы физических лиц</c:v>
                </c:pt>
                <c:pt idx="2">
                  <c:v>Доходы от использования имущества, находящегося в государственной и муниципальной собственности</c:v>
                </c:pt>
                <c:pt idx="3">
                  <c:v>Налоги на совокупный доход</c:v>
                </c:pt>
                <c:pt idx="4">
                  <c:v>Платежи при пользовании природными ресурсами</c:v>
                </c:pt>
                <c:pt idx="5">
                  <c:v>Доходы от продажи материальных и нематериальных активов</c:v>
                </c:pt>
                <c:pt idx="6">
                  <c:v>Налоги на имущество</c:v>
                </c:pt>
                <c:pt idx="7">
                  <c:v>Акцизы по подакцизным товарам (продукции), производимым на территории РФ</c:v>
                </c:pt>
                <c:pt idx="8">
                  <c:v>Доходы от оказания платных услуг и компенсации затрат государства</c:v>
                </c:pt>
                <c:pt idx="9">
                  <c:v>Государственная пошлина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0.41964607990326042</c:v>
                </c:pt>
                <c:pt idx="1">
                  <c:v>0.4298107959724381</c:v>
                </c:pt>
                <c:pt idx="2">
                  <c:v>8.5543609020837352E-2</c:v>
                </c:pt>
                <c:pt idx="3">
                  <c:v>3.5305958560055202E-2</c:v>
                </c:pt>
                <c:pt idx="4">
                  <c:v>4.7244237295959203E-3</c:v>
                </c:pt>
                <c:pt idx="5">
                  <c:v>8.4146615383247012E-3</c:v>
                </c:pt>
                <c:pt idx="6">
                  <c:v>1.2373625200196973E-2</c:v>
                </c:pt>
                <c:pt idx="7">
                  <c:v>2.1437820245362614E-3</c:v>
                </c:pt>
                <c:pt idx="8">
                  <c:v>1.1381736724274318E-3</c:v>
                </c:pt>
                <c:pt idx="9">
                  <c:v>8.0460170134227435E-4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300" b="0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013052936910876E-3"/>
          <c:y val="1.8962964732618482E-2"/>
          <c:w val="0.99325397228572254"/>
          <c:h val="0.612619987370200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9месяцев 2016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3"/>
              <c:layout>
                <c:manualLayout>
                  <c:x val="-5.8013052936910902E-3"/>
                  <c:y val="-3.08145991395802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503263234227702E-2"/>
                  <c:y val="-1.65924764597738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3205221174764378E-2"/>
                  <c:y val="-1.42221226798062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4503263234227717E-3"/>
                  <c:y val="-1.65924764597738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Пенсионное обеспечение</c:v>
                </c:pt>
                <c:pt idx="1">
                  <c:v>Охрана семьи и детства</c:v>
                </c:pt>
                <c:pt idx="2">
                  <c:v>Другие вопросы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7.6</c:v>
                </c:pt>
                <c:pt idx="1">
                  <c:v>56.4</c:v>
                </c:pt>
                <c:pt idx="2">
                  <c:v>17.600000000000001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 месяцев 2017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3"/>
              <c:layout>
                <c:manualLayout>
                  <c:x val="1.1602610587382121E-2"/>
                  <c:y val="-2.37035377996771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8854242204496118E-2"/>
                  <c:y val="-9.48141511987085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900652646845541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Пенсионное обеспечение</c:v>
                </c:pt>
                <c:pt idx="1">
                  <c:v>Охрана семьи и детства</c:v>
                </c:pt>
                <c:pt idx="2">
                  <c:v>Другие вопросы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7.7</c:v>
                </c:pt>
                <c:pt idx="1">
                  <c:v>38.799999999999997</c:v>
                </c:pt>
                <c:pt idx="2">
                  <c:v>119.9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14370048"/>
        <c:axId val="114371584"/>
      </c:barChart>
      <c:catAx>
        <c:axId val="11437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4371584"/>
        <c:crosses val="autoZero"/>
        <c:auto val="1"/>
        <c:lblAlgn val="ctr"/>
        <c:lblOffset val="100"/>
        <c:noMultiLvlLbl val="0"/>
      </c:catAx>
      <c:valAx>
        <c:axId val="11437158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14370048"/>
        <c:crosses val="autoZero"/>
        <c:crossBetween val="between"/>
      </c:valAx>
      <c:spPr>
        <a:noFill/>
        <a:ln w="25386">
          <a:noFill/>
        </a:ln>
      </c:spPr>
    </c:plotArea>
    <c:legend>
      <c:legendPos val="t"/>
      <c:layout>
        <c:manualLayout>
          <c:xMode val="edge"/>
          <c:yMode val="edge"/>
          <c:x val="0"/>
          <c:y val="0"/>
          <c:w val="0.2527057827448988"/>
          <c:h val="0.34330292635982829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1986730946121382"/>
          <c:y val="3.2391732524645514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47237513741243"/>
          <c:w val="1"/>
          <c:h val="0.761277958834996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  2017 год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8.4306636484026906E-2"/>
                  <c:y val="-3.653755320110758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0035684230440541E-2"/>
                  <c:y val="-3.755869337995284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94270691308574"/>
                  <c:y val="-0.1998147836762905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9.3441321238559347E-2"/>
                  <c:y val="1.4030643122193542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Пенсионное обеспечение</c:v>
                </c:pt>
                <c:pt idx="1">
                  <c:v>Охрана семьи и детства</c:v>
                </c:pt>
                <c:pt idx="2">
                  <c:v>Другие вопросы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7.7</c:v>
                </c:pt>
                <c:pt idx="1">
                  <c:v>38.799999999999997</c:v>
                </c:pt>
                <c:pt idx="2">
                  <c:v>119.9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84">
          <a:noFill/>
        </a:ln>
      </c:spPr>
    </c:plotArea>
    <c:plotVisOnly val="1"/>
    <c:dispBlanksAs val="zero"/>
    <c:showDLblsOverMax val="0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8938674923565492"/>
          <c:y val="2.5872522100718966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0416223594203822"/>
          <c:w val="0.62431483081966355"/>
          <c:h val="0.7142269906518323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  2016 год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25"/>
          <c:dPt>
            <c:idx val="0"/>
            <c:bubble3D val="0"/>
            <c:explosion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explosion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explosion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3.526231573115253E-2"/>
                  <c:y val="1.279222943482470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6781475939902738E-2"/>
                  <c:y val="-0.345417969431967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4268291979101888E-2"/>
                  <c:y val="-2.0434237465678416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Пенсионное обеспечение</c:v>
                </c:pt>
                <c:pt idx="1">
                  <c:v>Охрана семьи и детства</c:v>
                </c:pt>
                <c:pt idx="2">
                  <c:v>Другие вопросы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7.6</c:v>
                </c:pt>
                <c:pt idx="1">
                  <c:v>56.4</c:v>
                </c:pt>
                <c:pt idx="2">
                  <c:v>17.600000000000001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1">
          <a:noFill/>
        </a:ln>
      </c:spPr>
    </c:plotArea>
    <c:legend>
      <c:legendPos val="r"/>
      <c:layout>
        <c:manualLayout>
          <c:xMode val="edge"/>
          <c:yMode val="edge"/>
          <c:x val="0.70102059367141034"/>
          <c:y val="2.8700382497182847E-2"/>
          <c:w val="0.27676191536128636"/>
          <c:h val="0.9259476088216244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90"/>
      <c:rotY val="8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70864535126349171"/>
          <c:h val="0.879638602125950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1.515673605710479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9355870181091E-2"/>
                  <c:y val="-6.70663539719919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9 мес 2016 </c:v>
                </c:pt>
                <c:pt idx="1">
                  <c:v>9 мес 2017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97.3</c:v>
                </c:pt>
                <c:pt idx="1">
                  <c:v>90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Массовый спорт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7912506249305633E-2"/>
                  <c:y val="-3.35331769859958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6451956727030327E-3"/>
                  <c:y val="-3.353317698599580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9 мес 2016 </c:v>
                </c:pt>
                <c:pt idx="1">
                  <c:v>9 мес 2017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0.2</c:v>
                </c:pt>
                <c:pt idx="1">
                  <c:v>45.2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4748032"/>
        <c:axId val="103555456"/>
        <c:axId val="0"/>
      </c:bar3DChart>
      <c:catAx>
        <c:axId val="114748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3555456"/>
        <c:crosses val="autoZero"/>
        <c:auto val="1"/>
        <c:lblAlgn val="ctr"/>
        <c:lblOffset val="100"/>
        <c:noMultiLvlLbl val="0"/>
      </c:catAx>
      <c:valAx>
        <c:axId val="10355545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14748032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61032317604299802"/>
          <c:y val="0.55993065233382988"/>
          <c:w val="0.38967687302420945"/>
          <c:h val="0.30717710322990505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1757952820057043E-2"/>
                  <c:y val="-1.401629977621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г.п.  Пойковский</c:v>
                </c:pt>
                <c:pt idx="1">
                  <c:v> с.п.  Салым</c:v>
                </c:pt>
                <c:pt idx="2">
                  <c:v>с.п. Куть-Ях</c:v>
                </c:pt>
                <c:pt idx="3">
                  <c:v>с.п. Усть-Юган</c:v>
                </c:pt>
                <c:pt idx="4">
                  <c:v>с.п. Лемпино</c:v>
                </c:pt>
                <c:pt idx="5">
                  <c:v>с.п. Каркатеевы</c:v>
                </c:pt>
                <c:pt idx="6">
                  <c:v>с.п. Сентябрьский</c:v>
                </c:pt>
                <c:pt idx="7">
                  <c:v>с.п. Сингапай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0.39536340852130331</c:v>
                </c:pt>
                <c:pt idx="1">
                  <c:v>0.14598997493734336</c:v>
                </c:pt>
                <c:pt idx="2">
                  <c:v>8.8972431077694231E-2</c:v>
                </c:pt>
                <c:pt idx="3">
                  <c:v>6.2656641604010022E-2</c:v>
                </c:pt>
                <c:pt idx="4">
                  <c:v>3.8220551378446113E-2</c:v>
                </c:pt>
                <c:pt idx="5">
                  <c:v>8.3959899749373443E-2</c:v>
                </c:pt>
                <c:pt idx="6">
                  <c:v>8.3333333333333343E-2</c:v>
                </c:pt>
                <c:pt idx="7">
                  <c:v>0.10150375939849623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6854784"/>
        <c:axId val="116868608"/>
        <c:axId val="0"/>
      </c:bar3DChart>
      <c:catAx>
        <c:axId val="11685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6868608"/>
        <c:crosses val="autoZero"/>
        <c:auto val="1"/>
        <c:lblAlgn val="ctr"/>
        <c:lblOffset val="100"/>
        <c:noMultiLvlLbl val="0"/>
      </c:catAx>
      <c:valAx>
        <c:axId val="11686860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16854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300" b="0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0"/>
      <c:rotY val="130"/>
      <c:depthPercent val="1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09548159221206E-2"/>
          <c:y val="3.2622998057760554E-2"/>
          <c:w val="0.89752998227141001"/>
          <c:h val="0.763142552686484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Уточнено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9.783795723149616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772221239685057E-2"/>
                  <c:y val="4.35918369308318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861106198425284E-3"/>
                  <c:y val="2.17959184654163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169906342992145E-2"/>
                  <c:y val="-8.7183673861665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Всего</c:v>
                </c:pt>
                <c:pt idx="1">
                  <c:v>Дотации</c:v>
                </c:pt>
                <c:pt idx="2">
                  <c:v>Субсидии</c:v>
                </c:pt>
                <c:pt idx="3">
                  <c:v>Субвенции</c:v>
                </c:pt>
                <c:pt idx="4">
                  <c:v>Иные межбюджетные трансферты</c:v>
                </c:pt>
                <c:pt idx="5">
                  <c:v>Прочие безвозмездные поступления</c:v>
                </c:pt>
                <c:pt idx="6">
                  <c:v>Доходы от возврата субсидий, субвенций и ИМТ прошлых лет</c:v>
                </c:pt>
                <c:pt idx="7">
                  <c:v>Возврат остатков субсидий, субвенций и ИМТ прошлых лет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1628.0601198299998</c:v>
                </c:pt>
                <c:pt idx="1">
                  <c:v>57.462759999999996</c:v>
                </c:pt>
                <c:pt idx="2">
                  <c:v>166.62434953000002</c:v>
                </c:pt>
                <c:pt idx="3">
                  <c:v>1054.1538267000001</c:v>
                </c:pt>
                <c:pt idx="4">
                  <c:v>6.6163086</c:v>
                </c:pt>
                <c:pt idx="5">
                  <c:v>185.79596264</c:v>
                </c:pt>
                <c:pt idx="6">
                  <c:v>0.77700000000000002</c:v>
                </c:pt>
                <c:pt idx="7">
                  <c:v>-0.84532613000000001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4942127582677202E-2"/>
                  <c:y val="-1.5257142925791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965276549606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953702066141811E-2"/>
                  <c:y val="-8.7183673861665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35138716944885E-2"/>
                  <c:y val="2.17959184654163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96527654960632E-2"/>
                  <c:y val="-8.7183673861665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37453613637796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3544442479370114E-2"/>
                  <c:y val="2.3975510311958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Всего</c:v>
                </c:pt>
                <c:pt idx="1">
                  <c:v>Дотации</c:v>
                </c:pt>
                <c:pt idx="2">
                  <c:v>Субсидии</c:v>
                </c:pt>
                <c:pt idx="3">
                  <c:v>Субвенции</c:v>
                </c:pt>
                <c:pt idx="4">
                  <c:v>Иные межбюджетные трансферты</c:v>
                </c:pt>
                <c:pt idx="5">
                  <c:v>Прочие безвозмездные поступления</c:v>
                </c:pt>
                <c:pt idx="6">
                  <c:v>Доходы от возврата субсидий, субвенций и ИМТ прошлых лет</c:v>
                </c:pt>
                <c:pt idx="7">
                  <c:v>Возврат остатков субсидий, субвенций и ИМТ прошлых лет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1665.3032298400001</c:v>
                </c:pt>
                <c:pt idx="1">
                  <c:v>57.462800000000001</c:v>
                </c:pt>
                <c:pt idx="2">
                  <c:v>260.29339600999998</c:v>
                </c:pt>
                <c:pt idx="3">
                  <c:v>998.53516524999998</c:v>
                </c:pt>
                <c:pt idx="4">
                  <c:v>6.5733452999999997</c:v>
                </c:pt>
                <c:pt idx="5">
                  <c:v>182.87521731000001</c:v>
                </c:pt>
                <c:pt idx="6">
                  <c:v>0.80629329999999999</c:v>
                </c:pt>
                <c:pt idx="7">
                  <c:v>-0.85764854999999995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59418112"/>
        <c:axId val="59419648"/>
        <c:axId val="0"/>
      </c:bar3DChart>
      <c:catAx>
        <c:axId val="59418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419648"/>
        <c:crosses val="autoZero"/>
        <c:auto val="1"/>
        <c:lblAlgn val="ctr"/>
        <c:lblOffset val="100"/>
        <c:noMultiLvlLbl val="0"/>
      </c:catAx>
      <c:valAx>
        <c:axId val="59419648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crossAx val="5941811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9610817334332773"/>
          <c:y val="8.6408631595603677E-2"/>
          <c:w val="0.21769847926358063"/>
          <c:h val="4.175462978774379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hPercent val="90"/>
      <c:rotY val="50"/>
      <c:depthPercent val="90"/>
      <c:rAngAx val="1"/>
    </c:view3D>
    <c:floor>
      <c:thickness val="0"/>
      <c:spPr>
        <a:solidFill>
          <a:srgbClr val="969696"/>
        </a:solidFill>
        <a:ln w="12700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5242494226327943"/>
          <c:y val="1.7953321364452424E-2"/>
          <c:w val="0.55080831408775976"/>
          <c:h val="0.8473967684021543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19050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1272210376687988E-2"/>
                  <c:y val="-3.3722072415185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272210376687988E-2"/>
                  <c:y val="-4.4962763220247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8379530916844352E-2"/>
                  <c:y val="-8.99255264404945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37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III квартал 2015г.</c:v>
                </c:pt>
                <c:pt idx="1">
                  <c:v>III квартал 2016г.</c:v>
                </c:pt>
                <c:pt idx="2">
                  <c:v>III квартал 2017г.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2175.9862065799998</c:v>
                </c:pt>
                <c:pt idx="1">
                  <c:v>2023.10360898</c:v>
                </c:pt>
                <c:pt idx="2">
                  <c:v>1665.3032298400001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19050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7007818052594171E-2"/>
                  <c:y val="-2.2481381610123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272210376687988E-2"/>
                  <c:y val="-2.2481381610123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850746268656716E-2"/>
                  <c:y val="-1.7985105288098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37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III квартал 2015г.</c:v>
                </c:pt>
                <c:pt idx="1">
                  <c:v>III квартал 2016г.</c:v>
                </c:pt>
                <c:pt idx="2">
                  <c:v>III квартал 2017г.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1080.3336325</c:v>
                </c:pt>
                <c:pt idx="1">
                  <c:v>2108.8208269299998</c:v>
                </c:pt>
                <c:pt idx="2">
                  <c:v>1794.80628439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gapDepth val="0"/>
        <c:shape val="cylinder"/>
        <c:axId val="96123520"/>
        <c:axId val="96133504"/>
        <c:axId val="0"/>
      </c:bar3DChart>
      <c:catAx>
        <c:axId val="96123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0" b="1"/>
            </a:pPr>
            <a:endParaRPr lang="ru-RU"/>
          </a:p>
        </c:txPr>
        <c:crossAx val="96133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613350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30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6123520"/>
        <c:crosses val="autoZero"/>
        <c:crossBetween val="between"/>
      </c:valAx>
      <c:spPr>
        <a:noFill/>
        <a:ln w="24370">
          <a:noFill/>
        </a:ln>
      </c:spPr>
    </c:plotArea>
    <c:legend>
      <c:legendPos val="r"/>
      <c:layout>
        <c:manualLayout>
          <c:xMode val="edge"/>
          <c:yMode val="edge"/>
          <c:x val="0.71824480369515009"/>
          <c:y val="0.21723518850987433"/>
          <c:w val="0.22174694581087809"/>
          <c:h val="0.28405885143036175"/>
        </c:manualLayout>
      </c:layout>
      <c:overlay val="0"/>
      <c:spPr>
        <a:noFill/>
        <a:ln w="24370">
          <a:noFill/>
        </a:ln>
      </c:spPr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03" b="0" i="0" u="none" strike="noStrike" baseline="0">
          <a:solidFill>
            <a:schemeClr val="tx1"/>
          </a:solidFill>
          <a:latin typeface="Times New Roman" pitchFamily="18" charset="0"/>
          <a:ea typeface="Calibri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881712187132333E-2"/>
          <c:y val="9.6630900803171799E-2"/>
          <c:w val="0.5615534938861354"/>
          <c:h val="0.84153898992527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explosion val="25"/>
          <c:dPt>
            <c:idx val="0"/>
            <c:bubble3D val="0"/>
            <c:explosion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1"/>
                </a:solidFill>
              </a:ln>
            </c:spPr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c:spPr>
          </c:dPt>
          <c:dPt>
            <c:idx val="2"/>
            <c:bubble3D val="0"/>
            <c:explosion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</c:dPt>
          <c:dPt>
            <c:idx val="3"/>
            <c:bubble3D val="0"/>
            <c:explosion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4"/>
            <c:bubble3D val="0"/>
            <c:explosion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c:spPr>
          </c:dPt>
          <c:dPt>
            <c:idx val="5"/>
            <c:bubble3D val="0"/>
            <c:explosion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c:spPr>
          </c:dPt>
          <c:dPt>
            <c:idx val="6"/>
            <c:bubble3D val="0"/>
            <c:explosion val="0"/>
          </c:dPt>
          <c:dPt>
            <c:idx val="7"/>
            <c:bubble3D val="0"/>
            <c:explosion val="0"/>
          </c:dPt>
          <c:dLbls>
            <c:dLbl>
              <c:idx val="0"/>
              <c:layout>
                <c:manualLayout>
                  <c:x val="-4.6763965316984284E-2"/>
                  <c:y val="-4.62508691401365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9.1107791769020601E-3"/>
                  <c:y val="-6.006748643566017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206632388156593E-2"/>
                  <c:y val="3.393397500328624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5877437715846903E-2"/>
                  <c:y val="5.150797750039058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3.879023143949057E-2"/>
                  <c:y val="-7.039006079886979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9.217755875413099E-3"/>
                  <c:y val="-2.205546829115652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Социальная сфера</c:v>
                </c:pt>
                <c:pt idx="7">
                  <c:v>Межбюджетные трансферты бюджетам поселений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398</c:v>
                </c:pt>
                <c:pt idx="1">
                  <c:v>4</c:v>
                </c:pt>
                <c:pt idx="2">
                  <c:v>38</c:v>
                </c:pt>
                <c:pt idx="3">
                  <c:v>351</c:v>
                </c:pt>
                <c:pt idx="4">
                  <c:v>150</c:v>
                </c:pt>
                <c:pt idx="5">
                  <c:v>36</c:v>
                </c:pt>
                <c:pt idx="6" formatCode="#,##0">
                  <c:v>1893</c:v>
                </c:pt>
                <c:pt idx="7">
                  <c:v>416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55897497936206"/>
          <c:y val="2.3375499077859466E-3"/>
          <c:w val="0.35024359137492006"/>
          <c:h val="0.9976624500922141"/>
        </c:manualLayout>
      </c:layout>
      <c:overlay val="0"/>
      <c:txPr>
        <a:bodyPr/>
        <a:lstStyle/>
        <a:p>
          <a:pPr>
            <a:defRPr sz="16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aseline="0" dirty="0" smtClean="0"/>
              <a:t>9 квартал 2017</a:t>
            </a:r>
            <a:r>
              <a:rPr lang="ru-RU" dirty="0" smtClean="0"/>
              <a:t> год</a:t>
            </a:r>
            <a:endParaRPr lang="ru-RU" dirty="0"/>
          </a:p>
        </c:rich>
      </c:tx>
      <c:layout>
        <c:manualLayout>
          <c:xMode val="edge"/>
          <c:yMode val="edge"/>
          <c:x val="5.2060960121920248E-2"/>
          <c:y val="1.6940179989412388E-2"/>
        </c:manualLayout>
      </c:layout>
      <c:overlay val="0"/>
    </c:title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noFill/>
        <a:ln w="25386">
          <a:noFill/>
        </a:ln>
      </c:spPr>
    </c:sideWall>
    <c:backWall>
      <c:thickness val="0"/>
      <c:spPr>
        <a:noFill/>
        <a:ln w="25386">
          <a:noFill/>
        </a:ln>
      </c:spPr>
    </c:backWall>
    <c:plotArea>
      <c:layout>
        <c:manualLayout>
          <c:layoutTarget val="inner"/>
          <c:xMode val="edge"/>
          <c:yMode val="edge"/>
          <c:x val="8.2571614032116949E-2"/>
          <c:y val="0.53572518893052612"/>
          <c:w val="0.84345892247340049"/>
          <c:h val="0.44602843649308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месяцев  2017 года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1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5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6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7"/>
            <c:bubble3D val="0"/>
            <c:spPr>
              <a:solidFill>
                <a:schemeClr val="tx2"/>
              </a:solidFill>
            </c:spPr>
          </c:dPt>
          <c:dLbls>
            <c:dLbl>
              <c:idx val="0"/>
              <c:layout>
                <c:manualLayout>
                  <c:x val="-6.6491688538932627E-5"/>
                  <c:y val="-3.811540497617787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505969011938025E-3"/>
                  <c:y val="-1.5876750186533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2493212541980641E-2"/>
                  <c:y val="-5.5932606094963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946123670025118E-3"/>
                  <c:y val="-2.836262989624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0634323935314536E-2"/>
                  <c:y val="-4.7420332384338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210 Оплата труда и начисления на выплаты по оплате труда</c:v>
                </c:pt>
                <c:pt idx="1">
                  <c:v>220 Оплата работ, услуг</c:v>
                </c:pt>
                <c:pt idx="2">
                  <c:v>240 Безвозмездные перечисления организациям</c:v>
                </c:pt>
                <c:pt idx="3">
                  <c:v>250 Безвозмездные перечисления бюджетам</c:v>
                </c:pt>
                <c:pt idx="4">
                  <c:v>260 Социальное обеспечение</c:v>
                </c:pt>
                <c:pt idx="5">
                  <c:v>290 Прочие расходы</c:v>
                </c:pt>
                <c:pt idx="6">
                  <c:v>310 Увеличение стоимости основных средств</c:v>
                </c:pt>
                <c:pt idx="7">
                  <c:v>340 Увеличение стоимости материальных запасов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611</c:v>
                </c:pt>
                <c:pt idx="1">
                  <c:v>290</c:v>
                </c:pt>
                <c:pt idx="2">
                  <c:v>1556</c:v>
                </c:pt>
                <c:pt idx="3">
                  <c:v>523</c:v>
                </c:pt>
                <c:pt idx="4">
                  <c:v>129</c:v>
                </c:pt>
                <c:pt idx="5">
                  <c:v>9</c:v>
                </c:pt>
                <c:pt idx="6">
                  <c:v>159</c:v>
                </c:pt>
                <c:pt idx="7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4.6763186859707061E-3"/>
          <c:y val="8.1143462149285334E-2"/>
          <c:w val="0.54839567634690822"/>
          <c:h val="0.3850753012675956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608104203595074"/>
          <c:y val="4.2551882660377571E-2"/>
          <c:w val="0.81104889785092127"/>
          <c:h val="0.7997295839249155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ЗАГС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cat>
            <c:strRef>
              <c:f>Лист1!$A$2:$A$3</c:f>
              <c:strCache>
                <c:ptCount val="2"/>
                <c:pt idx="0">
                  <c:v>9 мес 2016</c:v>
                </c:pt>
                <c:pt idx="1">
                  <c:v>9 мес 2017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4.4000000000000004</c:v>
                </c:pt>
                <c:pt idx="1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Защита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9 мес 2016</c:v>
                </c:pt>
                <c:pt idx="1">
                  <c:v>9 мес 2017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32.9</c:v>
                </c:pt>
                <c:pt idx="1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4048000"/>
        <c:axId val="103490304"/>
        <c:axId val="0"/>
      </c:bar3DChart>
      <c:catAx>
        <c:axId val="114048000"/>
        <c:scaling>
          <c:orientation val="minMax"/>
        </c:scaling>
        <c:delete val="0"/>
        <c:axPos val="b"/>
        <c:majorTickMark val="out"/>
        <c:minorTickMark val="none"/>
        <c:tickLblPos val="nextTo"/>
        <c:crossAx val="103490304"/>
        <c:crosses val="autoZero"/>
        <c:auto val="1"/>
        <c:lblAlgn val="ctr"/>
        <c:lblOffset val="100"/>
        <c:noMultiLvlLbl val="0"/>
      </c:catAx>
      <c:valAx>
        <c:axId val="103490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4048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406849041984061E-2"/>
          <c:y val="3.3951088767914674E-2"/>
          <c:w val="0.8113426570044564"/>
          <c:h val="0.6226025040427606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  2016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Другие вопросы</c:v>
                </c:pt>
                <c:pt idx="1">
                  <c:v>Связь и информатика</c:v>
                </c:pt>
                <c:pt idx="2">
                  <c:v>Сельское хозяйство и рыболовство</c:v>
                </c:pt>
                <c:pt idx="3">
                  <c:v>Дорожное хозяйство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104.1</c:v>
                </c:pt>
                <c:pt idx="1">
                  <c:v>42.3</c:v>
                </c:pt>
                <c:pt idx="2">
                  <c:v>72.3</c:v>
                </c:pt>
                <c:pt idx="3">
                  <c:v>147.30000000000001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 мес  2017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Другие вопросы</c:v>
                </c:pt>
                <c:pt idx="1">
                  <c:v>Связь и информатика</c:v>
                </c:pt>
                <c:pt idx="2">
                  <c:v>Сельское хозяйство и рыболовство</c:v>
                </c:pt>
                <c:pt idx="3">
                  <c:v>Дорожное хозяйство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185</c:v>
                </c:pt>
                <c:pt idx="1">
                  <c:v>46</c:v>
                </c:pt>
                <c:pt idx="2">
                  <c:v>72</c:v>
                </c:pt>
                <c:pt idx="3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3538048"/>
        <c:axId val="103539840"/>
        <c:axId val="0"/>
      </c:bar3DChart>
      <c:catAx>
        <c:axId val="103538048"/>
        <c:scaling>
          <c:orientation val="minMax"/>
        </c:scaling>
        <c:delete val="0"/>
        <c:axPos val="b"/>
        <c:majorTickMark val="out"/>
        <c:minorTickMark val="none"/>
        <c:tickLblPos val="nextTo"/>
        <c:crossAx val="103539840"/>
        <c:crosses val="autoZero"/>
        <c:auto val="1"/>
        <c:lblAlgn val="ctr"/>
        <c:lblOffset val="100"/>
        <c:noMultiLvlLbl val="0"/>
      </c:catAx>
      <c:valAx>
        <c:axId val="1035398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3538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887974378542822"/>
          <c:y val="0.21207057240553517"/>
          <c:w val="0.11112025621457179"/>
          <c:h val="0.2182211235788616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 2016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Общее образование</c:v>
                </c:pt>
                <c:pt idx="1">
                  <c:v>Дошкольное образование</c:v>
                </c:pt>
                <c:pt idx="2">
                  <c:v>Молодежная политика и оздоровление детей</c:v>
                </c:pt>
                <c:pt idx="3">
                  <c:v>Другие вопросы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775.3</c:v>
                </c:pt>
                <c:pt idx="1">
                  <c:v>371</c:v>
                </c:pt>
                <c:pt idx="2">
                  <c:v>17.5</c:v>
                </c:pt>
                <c:pt idx="3">
                  <c:v>66.400000000000006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 мес 2017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Общее образование</c:v>
                </c:pt>
                <c:pt idx="1">
                  <c:v>Дошкольное образование</c:v>
                </c:pt>
                <c:pt idx="2">
                  <c:v>Молодежная политика и оздоровление детей</c:v>
                </c:pt>
                <c:pt idx="3">
                  <c:v>Другие вопросы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752.3</c:v>
                </c:pt>
                <c:pt idx="1">
                  <c:v>349.4</c:v>
                </c:pt>
                <c:pt idx="2">
                  <c:v>21.4</c:v>
                </c:pt>
                <c:pt idx="3">
                  <c:v>224.2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4046976"/>
        <c:axId val="104048512"/>
        <c:axId val="0"/>
      </c:bar3DChart>
      <c:catAx>
        <c:axId val="1040469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tx1"/>
                </a:solidFill>
              </a:defRPr>
            </a:pPr>
            <a:endParaRPr lang="ru-RU"/>
          </a:p>
        </c:txPr>
        <c:crossAx val="104048512"/>
        <c:crosses val="autoZero"/>
        <c:auto val="1"/>
        <c:lblAlgn val="ctr"/>
        <c:lblOffset val="100"/>
        <c:noMultiLvlLbl val="0"/>
      </c:catAx>
      <c:valAx>
        <c:axId val="1040485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4046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8570598857202164E-3"/>
          <c:y val="0.88596050303353824"/>
          <c:w val="0.30269455473537477"/>
          <c:h val="0.1140394969664617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1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390895266669175E-2"/>
          <c:y val="6.7166059209817303E-2"/>
          <c:w val="0.90560910473333078"/>
          <c:h val="0.7455475510014297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 2016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163.80000000000001</c:v>
                </c:pt>
                <c:pt idx="1">
                  <c:v>76.599999999999994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 мес  2017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159.19999999999999</c:v>
                </c:pt>
                <c:pt idx="1">
                  <c:v>76.400000000000006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03982976"/>
        <c:axId val="103984512"/>
        <c:axId val="0"/>
      </c:bar3DChart>
      <c:catAx>
        <c:axId val="1039829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ru-RU"/>
          </a:p>
        </c:txPr>
        <c:crossAx val="103984512"/>
        <c:crosses val="autoZero"/>
        <c:auto val="1"/>
        <c:lblAlgn val="ctr"/>
        <c:lblOffset val="100"/>
        <c:noMultiLvlLbl val="0"/>
      </c:catAx>
      <c:valAx>
        <c:axId val="103984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3982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3672960437885618"/>
          <c:y val="7.936454654509284E-2"/>
          <c:w val="0.6324502676541417"/>
          <c:h val="8.288879741211013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63C801-CC00-406C-994F-B6E5B213834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512365-865D-4A4E-9BA8-0C880B9BF0BE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Реализация программ, направленных на обеспечение реализации полномочий и деятельности органов местного самоуправления 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AC3E60A-7596-4BEE-9BCF-BBB341CB71EE}" type="parTrans" cxnId="{F66B15D8-8414-42D8-84AA-CCFCE0E974C3}">
      <dgm:prSet/>
      <dgm:spPr/>
      <dgm:t>
        <a:bodyPr/>
        <a:lstStyle/>
        <a:p>
          <a:endParaRPr lang="ru-RU"/>
        </a:p>
      </dgm:t>
    </dgm:pt>
    <dgm:pt modelId="{E84CC208-7B16-4AAC-9F00-8BDF5B41F72D}" type="sibTrans" cxnId="{F66B15D8-8414-42D8-84AA-CCFCE0E974C3}">
      <dgm:prSet/>
      <dgm:spPr/>
      <dgm:t>
        <a:bodyPr/>
        <a:lstStyle/>
        <a:p>
          <a:endParaRPr lang="ru-RU"/>
        </a:p>
      </dgm:t>
    </dgm:pt>
    <dgm:pt modelId="{607848F3-D2FE-44CB-B104-AC73BB0FA222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деятельности административной комиссии и комиссии по делам несовершеннолетних и защите их прав</a:t>
          </a:r>
          <a:endParaRPr lang="ru-RU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000E6D7-2D02-440E-B6FA-9FE1DFEB1AD4}" type="parTrans" cxnId="{9D4EA0AA-F1CF-4BF2-999A-784C2214F12E}">
      <dgm:prSet/>
      <dgm:spPr/>
      <dgm:t>
        <a:bodyPr/>
        <a:lstStyle/>
        <a:p>
          <a:endParaRPr lang="ru-RU"/>
        </a:p>
      </dgm:t>
    </dgm:pt>
    <dgm:pt modelId="{4F4279B9-01C5-4E84-9DC8-E2D339702823}" type="sibTrans" cxnId="{9D4EA0AA-F1CF-4BF2-999A-784C2214F12E}">
      <dgm:prSet/>
      <dgm:spPr/>
      <dgm:t>
        <a:bodyPr/>
        <a:lstStyle/>
        <a:p>
          <a:endParaRPr lang="ru-RU"/>
        </a:p>
      </dgm:t>
    </dgm:pt>
    <dgm:pt modelId="{B4F810DC-0886-4B15-986C-894F501A5CFC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Резервный фонд администрации Нефтеюганского района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A2F320-3163-4492-B6C8-36C327D4F04A}" type="parTrans" cxnId="{D815AB3C-B5F8-437F-8640-92A0908E3D5A}">
      <dgm:prSet/>
      <dgm:spPr/>
      <dgm:t>
        <a:bodyPr/>
        <a:lstStyle/>
        <a:p>
          <a:endParaRPr lang="ru-RU"/>
        </a:p>
      </dgm:t>
    </dgm:pt>
    <dgm:pt modelId="{095E0909-EF92-4B51-8E80-2FC9D1D6D8B9}" type="sibTrans" cxnId="{D815AB3C-B5F8-437F-8640-92A0908E3D5A}">
      <dgm:prSet/>
      <dgm:spPr/>
      <dgm:t>
        <a:bodyPr/>
        <a:lstStyle/>
        <a:p>
          <a:endParaRPr lang="ru-RU"/>
        </a:p>
      </dgm:t>
    </dgm:pt>
    <dgm:pt modelId="{2771B95F-7881-4116-9174-C6A5746B4D0C}" type="pres">
      <dgm:prSet presAssocID="{4763C801-CC00-406C-994F-B6E5B213834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E718DC2-0866-468E-8E8B-B83802A1D5A6}" type="pres">
      <dgm:prSet presAssocID="{4763C801-CC00-406C-994F-B6E5B2138349}" presName="Name1" presStyleCnt="0"/>
      <dgm:spPr/>
    </dgm:pt>
    <dgm:pt modelId="{AB1B2B79-81EA-4407-9F4A-BA115AC1A013}" type="pres">
      <dgm:prSet presAssocID="{4763C801-CC00-406C-994F-B6E5B2138349}" presName="cycle" presStyleCnt="0"/>
      <dgm:spPr/>
    </dgm:pt>
    <dgm:pt modelId="{2DA83700-88FF-4BBB-9F9D-65A25A7210C0}" type="pres">
      <dgm:prSet presAssocID="{4763C801-CC00-406C-994F-B6E5B2138349}" presName="srcNode" presStyleLbl="node1" presStyleIdx="0" presStyleCnt="3"/>
      <dgm:spPr/>
    </dgm:pt>
    <dgm:pt modelId="{DD5216BC-AC59-4EC8-9C1C-E21016C09299}" type="pres">
      <dgm:prSet presAssocID="{4763C801-CC00-406C-994F-B6E5B2138349}" presName="conn" presStyleLbl="parChTrans1D2" presStyleIdx="0" presStyleCnt="1"/>
      <dgm:spPr/>
      <dgm:t>
        <a:bodyPr/>
        <a:lstStyle/>
        <a:p>
          <a:endParaRPr lang="ru-RU"/>
        </a:p>
      </dgm:t>
    </dgm:pt>
    <dgm:pt modelId="{30EB1FB7-1286-4757-8CB8-E332CBB30883}" type="pres">
      <dgm:prSet presAssocID="{4763C801-CC00-406C-994F-B6E5B2138349}" presName="extraNode" presStyleLbl="node1" presStyleIdx="0" presStyleCnt="3"/>
      <dgm:spPr/>
    </dgm:pt>
    <dgm:pt modelId="{FAB27CA5-DF17-4C58-83A8-994DCCA2E2E8}" type="pres">
      <dgm:prSet presAssocID="{4763C801-CC00-406C-994F-B6E5B2138349}" presName="dstNode" presStyleLbl="node1" presStyleIdx="0" presStyleCnt="3"/>
      <dgm:spPr/>
    </dgm:pt>
    <dgm:pt modelId="{A2CE5386-6940-4206-BFB6-5941FC2C0D44}" type="pres">
      <dgm:prSet presAssocID="{5B512365-865D-4A4E-9BA8-0C880B9BF0B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11070-F550-473B-A694-350C08928FF5}" type="pres">
      <dgm:prSet presAssocID="{5B512365-865D-4A4E-9BA8-0C880B9BF0BE}" presName="accent_1" presStyleCnt="0"/>
      <dgm:spPr/>
    </dgm:pt>
    <dgm:pt modelId="{988DD006-2A3A-4C3C-AAD6-786D828BADD7}" type="pres">
      <dgm:prSet presAssocID="{5B512365-865D-4A4E-9BA8-0C880B9BF0BE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49BB786-6BFA-4AD6-83A2-A1D570C2ACD2}" type="pres">
      <dgm:prSet presAssocID="{607848F3-D2FE-44CB-B104-AC73BB0FA22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24DC5-AA28-4295-A166-1D3B118C65A7}" type="pres">
      <dgm:prSet presAssocID="{607848F3-D2FE-44CB-B104-AC73BB0FA222}" presName="accent_2" presStyleCnt="0"/>
      <dgm:spPr/>
    </dgm:pt>
    <dgm:pt modelId="{D290F03B-E842-436F-87E6-ECC5D1E7F098}" type="pres">
      <dgm:prSet presAssocID="{607848F3-D2FE-44CB-B104-AC73BB0FA222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8BB5429-3247-432D-8536-257661CA6AA0}" type="pres">
      <dgm:prSet presAssocID="{B4F810DC-0886-4B15-986C-894F501A5CF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7B7C5-0DFB-47D8-8CF8-F2EB5F7B562D}" type="pres">
      <dgm:prSet presAssocID="{B4F810DC-0886-4B15-986C-894F501A5CFC}" presName="accent_3" presStyleCnt="0"/>
      <dgm:spPr/>
    </dgm:pt>
    <dgm:pt modelId="{64048EAD-B871-4E84-AC72-984A44470EAC}" type="pres">
      <dgm:prSet presAssocID="{B4F810DC-0886-4B15-986C-894F501A5CFC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815AB3C-B5F8-437F-8640-92A0908E3D5A}" srcId="{4763C801-CC00-406C-994F-B6E5B2138349}" destId="{B4F810DC-0886-4B15-986C-894F501A5CFC}" srcOrd="2" destOrd="0" parTransId="{B0A2F320-3163-4492-B6C8-36C327D4F04A}" sibTransId="{095E0909-EF92-4B51-8E80-2FC9D1D6D8B9}"/>
    <dgm:cxn modelId="{F66B15D8-8414-42D8-84AA-CCFCE0E974C3}" srcId="{4763C801-CC00-406C-994F-B6E5B2138349}" destId="{5B512365-865D-4A4E-9BA8-0C880B9BF0BE}" srcOrd="0" destOrd="0" parTransId="{AAC3E60A-7596-4BEE-9BCF-BBB341CB71EE}" sibTransId="{E84CC208-7B16-4AAC-9F00-8BDF5B41F72D}"/>
    <dgm:cxn modelId="{6FF25644-9E11-4F93-A676-589B5538BCA3}" type="presOf" srcId="{4763C801-CC00-406C-994F-B6E5B2138349}" destId="{2771B95F-7881-4116-9174-C6A5746B4D0C}" srcOrd="0" destOrd="0" presId="urn:microsoft.com/office/officeart/2008/layout/VerticalCurvedList"/>
    <dgm:cxn modelId="{1FD4CF60-0C22-470D-A0E4-E87EC8123B88}" type="presOf" srcId="{607848F3-D2FE-44CB-B104-AC73BB0FA222}" destId="{B49BB786-6BFA-4AD6-83A2-A1D570C2ACD2}" srcOrd="0" destOrd="0" presId="urn:microsoft.com/office/officeart/2008/layout/VerticalCurvedList"/>
    <dgm:cxn modelId="{9D4EA0AA-F1CF-4BF2-999A-784C2214F12E}" srcId="{4763C801-CC00-406C-994F-B6E5B2138349}" destId="{607848F3-D2FE-44CB-B104-AC73BB0FA222}" srcOrd="1" destOrd="0" parTransId="{1000E6D7-2D02-440E-B6FA-9FE1DFEB1AD4}" sibTransId="{4F4279B9-01C5-4E84-9DC8-E2D339702823}"/>
    <dgm:cxn modelId="{EC570EDC-A9D0-481F-B71C-649F147E8AAE}" type="presOf" srcId="{B4F810DC-0886-4B15-986C-894F501A5CFC}" destId="{38BB5429-3247-432D-8536-257661CA6AA0}" srcOrd="0" destOrd="0" presId="urn:microsoft.com/office/officeart/2008/layout/VerticalCurvedList"/>
    <dgm:cxn modelId="{6FD77E0A-368B-4540-B7EE-1A0D0BB4CFB9}" type="presOf" srcId="{E84CC208-7B16-4AAC-9F00-8BDF5B41F72D}" destId="{DD5216BC-AC59-4EC8-9C1C-E21016C09299}" srcOrd="0" destOrd="0" presId="urn:microsoft.com/office/officeart/2008/layout/VerticalCurvedList"/>
    <dgm:cxn modelId="{136850EF-01FF-47EB-9E3D-34FD3C62F542}" type="presOf" srcId="{5B512365-865D-4A4E-9BA8-0C880B9BF0BE}" destId="{A2CE5386-6940-4206-BFB6-5941FC2C0D44}" srcOrd="0" destOrd="0" presId="urn:microsoft.com/office/officeart/2008/layout/VerticalCurvedList"/>
    <dgm:cxn modelId="{1C3A5FBE-E663-4704-AC50-C9534A7D17F7}" type="presParOf" srcId="{2771B95F-7881-4116-9174-C6A5746B4D0C}" destId="{AE718DC2-0866-468E-8E8B-B83802A1D5A6}" srcOrd="0" destOrd="0" presId="urn:microsoft.com/office/officeart/2008/layout/VerticalCurvedList"/>
    <dgm:cxn modelId="{9B7E62F6-6834-4083-9C7A-9A2E6DF2B5CF}" type="presParOf" srcId="{AE718DC2-0866-468E-8E8B-B83802A1D5A6}" destId="{AB1B2B79-81EA-4407-9F4A-BA115AC1A013}" srcOrd="0" destOrd="0" presId="urn:microsoft.com/office/officeart/2008/layout/VerticalCurvedList"/>
    <dgm:cxn modelId="{D0CC0A73-EE80-4A14-94BA-3300B96E90EF}" type="presParOf" srcId="{AB1B2B79-81EA-4407-9F4A-BA115AC1A013}" destId="{2DA83700-88FF-4BBB-9F9D-65A25A7210C0}" srcOrd="0" destOrd="0" presId="urn:microsoft.com/office/officeart/2008/layout/VerticalCurvedList"/>
    <dgm:cxn modelId="{1A076BE6-424B-492E-BDCB-1C40848BC5CD}" type="presParOf" srcId="{AB1B2B79-81EA-4407-9F4A-BA115AC1A013}" destId="{DD5216BC-AC59-4EC8-9C1C-E21016C09299}" srcOrd="1" destOrd="0" presId="urn:microsoft.com/office/officeart/2008/layout/VerticalCurvedList"/>
    <dgm:cxn modelId="{2F09CA5A-F334-4845-8A93-9C7F726227E7}" type="presParOf" srcId="{AB1B2B79-81EA-4407-9F4A-BA115AC1A013}" destId="{30EB1FB7-1286-4757-8CB8-E332CBB30883}" srcOrd="2" destOrd="0" presId="urn:microsoft.com/office/officeart/2008/layout/VerticalCurvedList"/>
    <dgm:cxn modelId="{724E49F9-0CDF-4AEB-8065-B3D1FD302417}" type="presParOf" srcId="{AB1B2B79-81EA-4407-9F4A-BA115AC1A013}" destId="{FAB27CA5-DF17-4C58-83A8-994DCCA2E2E8}" srcOrd="3" destOrd="0" presId="urn:microsoft.com/office/officeart/2008/layout/VerticalCurvedList"/>
    <dgm:cxn modelId="{EA54BDF9-7228-4434-B05D-D0BA264CB3A1}" type="presParOf" srcId="{AE718DC2-0866-468E-8E8B-B83802A1D5A6}" destId="{A2CE5386-6940-4206-BFB6-5941FC2C0D44}" srcOrd="1" destOrd="0" presId="urn:microsoft.com/office/officeart/2008/layout/VerticalCurvedList"/>
    <dgm:cxn modelId="{26387C2E-B21D-4030-A403-75C64CC9366F}" type="presParOf" srcId="{AE718DC2-0866-468E-8E8B-B83802A1D5A6}" destId="{5DD11070-F550-473B-A694-350C08928FF5}" srcOrd="2" destOrd="0" presId="urn:microsoft.com/office/officeart/2008/layout/VerticalCurvedList"/>
    <dgm:cxn modelId="{882487C7-4BA1-49CA-B0DF-848EF7EA6931}" type="presParOf" srcId="{5DD11070-F550-473B-A694-350C08928FF5}" destId="{988DD006-2A3A-4C3C-AAD6-786D828BADD7}" srcOrd="0" destOrd="0" presId="urn:microsoft.com/office/officeart/2008/layout/VerticalCurvedList"/>
    <dgm:cxn modelId="{124E7F6B-3B86-4C89-9B97-FC9CFE9FD4B1}" type="presParOf" srcId="{AE718DC2-0866-468E-8E8B-B83802A1D5A6}" destId="{B49BB786-6BFA-4AD6-83A2-A1D570C2ACD2}" srcOrd="3" destOrd="0" presId="urn:microsoft.com/office/officeart/2008/layout/VerticalCurvedList"/>
    <dgm:cxn modelId="{A3375078-DEAC-4676-8935-7F8A3B2D4FD9}" type="presParOf" srcId="{AE718DC2-0866-468E-8E8B-B83802A1D5A6}" destId="{84724DC5-AA28-4295-A166-1D3B118C65A7}" srcOrd="4" destOrd="0" presId="urn:microsoft.com/office/officeart/2008/layout/VerticalCurvedList"/>
    <dgm:cxn modelId="{B9F69962-6A6E-4512-B1BE-5B2330077BBD}" type="presParOf" srcId="{84724DC5-AA28-4295-A166-1D3B118C65A7}" destId="{D290F03B-E842-436F-87E6-ECC5D1E7F098}" srcOrd="0" destOrd="0" presId="urn:microsoft.com/office/officeart/2008/layout/VerticalCurvedList"/>
    <dgm:cxn modelId="{A90B77B4-010D-4E36-AFBA-C9477BBDD941}" type="presParOf" srcId="{AE718DC2-0866-468E-8E8B-B83802A1D5A6}" destId="{38BB5429-3247-432D-8536-257661CA6AA0}" srcOrd="5" destOrd="0" presId="urn:microsoft.com/office/officeart/2008/layout/VerticalCurvedList"/>
    <dgm:cxn modelId="{39BD1D7A-28CB-4A1B-BD97-E182B193D290}" type="presParOf" srcId="{AE718DC2-0866-468E-8E8B-B83802A1D5A6}" destId="{66F7B7C5-0DFB-47D8-8CF8-F2EB5F7B562D}" srcOrd="6" destOrd="0" presId="urn:microsoft.com/office/officeart/2008/layout/VerticalCurvedList"/>
    <dgm:cxn modelId="{D648484B-DA74-4D34-B6C2-E02DBD2C9166}" type="presParOf" srcId="{66F7B7C5-0DFB-47D8-8CF8-F2EB5F7B562D}" destId="{64048EAD-B871-4E84-AC72-984A44470E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216BC-AC59-4EC8-9C1C-E21016C09299}">
      <dsp:nvSpPr>
        <dsp:cNvPr id="0" name=""/>
        <dsp:cNvSpPr/>
      </dsp:nvSpPr>
      <dsp:spPr>
        <a:xfrm>
          <a:off x="-6382481" y="-976596"/>
          <a:ext cx="7599687" cy="7599687"/>
        </a:xfrm>
        <a:prstGeom prst="blockArc">
          <a:avLst>
            <a:gd name="adj1" fmla="val 18900000"/>
            <a:gd name="adj2" fmla="val 2700000"/>
            <a:gd name="adj3" fmla="val 28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E5386-6940-4206-BFB6-5941FC2C0D44}">
      <dsp:nvSpPr>
        <dsp:cNvPr id="0" name=""/>
        <dsp:cNvSpPr/>
      </dsp:nvSpPr>
      <dsp:spPr>
        <a:xfrm>
          <a:off x="783733" y="564649"/>
          <a:ext cx="7798999" cy="1129298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638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Реализация программ, направленных на обеспечение реализации полномочий и деятельности органов местного самоуправления 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83733" y="564649"/>
        <a:ext cx="7798999" cy="1129298"/>
      </dsp:txXfrm>
    </dsp:sp>
    <dsp:sp modelId="{988DD006-2A3A-4C3C-AAD6-786D828BADD7}">
      <dsp:nvSpPr>
        <dsp:cNvPr id="0" name=""/>
        <dsp:cNvSpPr/>
      </dsp:nvSpPr>
      <dsp:spPr>
        <a:xfrm>
          <a:off x="77921" y="423487"/>
          <a:ext cx="1411623" cy="141162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BB786-6BFA-4AD6-83A2-A1D570C2ACD2}">
      <dsp:nvSpPr>
        <dsp:cNvPr id="0" name=""/>
        <dsp:cNvSpPr/>
      </dsp:nvSpPr>
      <dsp:spPr>
        <a:xfrm>
          <a:off x="1194233" y="2258597"/>
          <a:ext cx="7388498" cy="1129298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638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деятельности административной комиссии и комиссии по делам несовершеннолетних и защите их прав</a:t>
          </a:r>
          <a:endParaRPr lang="ru-RU" sz="24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94233" y="2258597"/>
        <a:ext cx="7388498" cy="1129298"/>
      </dsp:txXfrm>
    </dsp:sp>
    <dsp:sp modelId="{D290F03B-E842-436F-87E6-ECC5D1E7F098}">
      <dsp:nvSpPr>
        <dsp:cNvPr id="0" name=""/>
        <dsp:cNvSpPr/>
      </dsp:nvSpPr>
      <dsp:spPr>
        <a:xfrm>
          <a:off x="488421" y="2117435"/>
          <a:ext cx="1411623" cy="141162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B5429-3247-432D-8536-257661CA6AA0}">
      <dsp:nvSpPr>
        <dsp:cNvPr id="0" name=""/>
        <dsp:cNvSpPr/>
      </dsp:nvSpPr>
      <dsp:spPr>
        <a:xfrm>
          <a:off x="783733" y="3952545"/>
          <a:ext cx="7798999" cy="112929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638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Резервный фонд администрации Нефтеюганского района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83733" y="3952545"/>
        <a:ext cx="7798999" cy="1129298"/>
      </dsp:txXfrm>
    </dsp:sp>
    <dsp:sp modelId="{64048EAD-B871-4E84-AC72-984A44470EAC}">
      <dsp:nvSpPr>
        <dsp:cNvPr id="0" name=""/>
        <dsp:cNvSpPr/>
      </dsp:nvSpPr>
      <dsp:spPr>
        <a:xfrm>
          <a:off x="77921" y="3811383"/>
          <a:ext cx="1411623" cy="141162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0.30894</cdr:x>
      <cdr:y>0.7648</cdr:y>
    </cdr:from>
    <cdr:to>
      <cdr:x>0.40416</cdr:x>
      <cdr:y>0.81344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807154" y="4456342"/>
          <a:ext cx="865212" cy="2834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Субсидии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0.40403</cdr:x>
      <cdr:y>0.7648</cdr:y>
    </cdr:from>
    <cdr:to>
      <cdr:x>0.50778</cdr:x>
      <cdr:y>0.81344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3671185" y="4456342"/>
          <a:ext cx="942719" cy="2834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Субвенции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0.48982</cdr:x>
      <cdr:y>0.7648</cdr:y>
    </cdr:from>
    <cdr:to>
      <cdr:x>0.64226</cdr:x>
      <cdr:y>0.87827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4450712" y="4456342"/>
          <a:ext cx="1385139" cy="6611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0.618</cdr:x>
      <cdr:y>0.7648</cdr:y>
    </cdr:from>
    <cdr:to>
      <cdr:x>0.75023</cdr:x>
      <cdr:y>0.87827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615413" y="4456342"/>
          <a:ext cx="1201502" cy="6611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Прочие безвозмездные поступления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0.72102</cdr:x>
      <cdr:y>0.7648</cdr:y>
    </cdr:from>
    <cdr:to>
      <cdr:x>0.84499</cdr:x>
      <cdr:y>0.97553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6551500" y="4456342"/>
          <a:ext cx="1126447" cy="122787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Доходы от возврата субсидий, субвенций и ИМТ прошлых лет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0.83292</cdr:x>
      <cdr:y>0.7679</cdr:y>
    </cdr:from>
    <cdr:to>
      <cdr:x>0.95689</cdr:x>
      <cdr:y>0.97863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7568274" y="4474405"/>
          <a:ext cx="1126447" cy="122787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Возврат остатков субсидий, субвенций и ИМТ прошлых лет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0.10289</cdr:x>
      <cdr:y>0.7648</cdr:y>
    </cdr:from>
    <cdr:to>
      <cdr:x>0.17571</cdr:x>
      <cdr:y>0.81884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934890" y="4456342"/>
          <a:ext cx="661676" cy="3148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Всего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0.19799</cdr:x>
      <cdr:y>0.7648</cdr:y>
    </cdr:from>
    <cdr:to>
      <cdr:x>0.28024</cdr:x>
      <cdr:y>0.81234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1799012" y="4456342"/>
          <a:ext cx="747361" cy="2770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Дотации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0.59986</cdr:x>
      <cdr:y>0.13594</cdr:y>
    </cdr:from>
    <cdr:to>
      <cdr:x>0.9748</cdr:x>
      <cdr:y>0.46961</cdr:y>
    </cdr:to>
    <cdr:sp macro="" textlink="">
      <cdr:nvSpPr>
        <cdr:cNvPr id="2" name="Блок-схема: карточка 1"/>
        <cdr:cNvSpPr/>
      </cdr:nvSpPr>
      <cdr:spPr>
        <a:xfrm xmlns:a="http://schemas.openxmlformats.org/drawingml/2006/main">
          <a:off x="5450556" y="792088"/>
          <a:ext cx="3406899" cy="1944216"/>
        </a:xfrm>
        <a:prstGeom xmlns:a="http://schemas.openxmlformats.org/drawingml/2006/main" prst="flowChartPunchedCard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 smtClean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0.31288</cdr:x>
      <cdr:y>0.30979</cdr:y>
    </cdr:from>
    <cdr:to>
      <cdr:x>0.44654</cdr:x>
      <cdr:y>0.40551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1599600" y="996068"/>
          <a:ext cx="683346" cy="3077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159,2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0.10072</cdr:x>
      <cdr:y>0</cdr:y>
    </cdr:from>
    <cdr:to>
      <cdr:x>0.28254</cdr:x>
      <cdr:y>0.07573</cdr:y>
    </cdr:to>
    <cdr:sp macro="" textlink="">
      <cdr:nvSpPr>
        <cdr:cNvPr id="3" name="TextBox 7"/>
        <cdr:cNvSpPr txBox="1"/>
      </cdr:nvSpPr>
      <cdr:spPr>
        <a:xfrm xmlns:a="http://schemas.openxmlformats.org/drawingml/2006/main">
          <a:off x="539552" y="-789811"/>
          <a:ext cx="973985" cy="2143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sz="1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Млн.руб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70" cy="495937"/>
          </a:xfrm>
          <a:prstGeom prst="rect">
            <a:avLst/>
          </a:prstGeom>
        </p:spPr>
        <p:txBody>
          <a:bodyPr vert="horz" lIns="90663" tIns="45331" rIns="90663" bIns="45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28" y="0"/>
            <a:ext cx="2944869" cy="495937"/>
          </a:xfrm>
          <a:prstGeom prst="rect">
            <a:avLst/>
          </a:prstGeom>
        </p:spPr>
        <p:txBody>
          <a:bodyPr vert="horz" lIns="90663" tIns="45331" rIns="90663" bIns="45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D74802B-1A1A-4A87-9C69-03BB3A4BBB5E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63" tIns="45331" rIns="90663" bIns="4533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57" y="4716144"/>
            <a:ext cx="5438140" cy="4468176"/>
          </a:xfrm>
          <a:prstGeom prst="rect">
            <a:avLst/>
          </a:prstGeom>
        </p:spPr>
        <p:txBody>
          <a:bodyPr vert="horz" lIns="90663" tIns="45331" rIns="90663" bIns="4533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709"/>
            <a:ext cx="2944870" cy="495937"/>
          </a:xfrm>
          <a:prstGeom prst="rect">
            <a:avLst/>
          </a:prstGeom>
        </p:spPr>
        <p:txBody>
          <a:bodyPr vert="horz" lIns="90663" tIns="45331" rIns="90663" bIns="45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28" y="9430709"/>
            <a:ext cx="2944869" cy="495937"/>
          </a:xfrm>
          <a:prstGeom prst="rect">
            <a:avLst/>
          </a:prstGeom>
        </p:spPr>
        <p:txBody>
          <a:bodyPr vert="horz" lIns="90663" tIns="45331" rIns="90663" bIns="45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3053877-CA7E-4299-B844-45138968F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484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053877-CA7E-4299-B844-45138968F924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06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FB2035-B54C-4694-97F5-DC4A08262596}" type="datetimeFigureOut">
              <a:rPr lang="ru-RU" smtClean="0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D37AA-D1CC-4E5C-ADE0-7241DC06AA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559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47B815-3FA6-446A-A950-4855D2CB74CF}" type="datetimeFigureOut">
              <a:rPr lang="ru-RU" smtClean="0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EDD0D-AA6E-4769-8955-2F761309C6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16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8EC5E6-0A85-406A-96BD-65C8C7BBA1A1}" type="datetimeFigureOut">
              <a:rPr lang="ru-RU" smtClean="0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E506A9-9C7E-4E4D-B62F-692A9C134A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25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11E437-227B-4A40-8DD6-8B41C68F8CDF}" type="datetimeFigureOut">
              <a:rPr lang="ru-RU" smtClean="0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3DA6B-5507-4CE5-818F-2A651A77DF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21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D7CD20-2CE9-4E5B-9F71-48FBD807AC8D}" type="datetimeFigureOut">
              <a:rPr lang="ru-RU" smtClean="0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66DC45-B1C5-427A-BE13-4F2DEC53A2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311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DD99B9-DEB2-42AD-863E-75F7612BA49E}" type="datetimeFigureOut">
              <a:rPr lang="ru-RU" smtClean="0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70225-E3AA-4CF8-A9D0-532503BD2C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04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C6BD9E-504B-4C1D-AFA3-0F94D6981D4B}" type="datetimeFigureOut">
              <a:rPr lang="ru-RU" smtClean="0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6BB71-FE17-4625-9894-06C0C6D1FB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38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7F527C-AE4D-4CF7-A912-8FF036A2B8E5}" type="datetimeFigureOut">
              <a:rPr lang="ru-RU" smtClean="0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A12221-FA46-4494-9351-42E8800380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73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C085AB-7520-4027-9E32-593EA4937C22}" type="datetimeFigureOut">
              <a:rPr lang="ru-RU" smtClean="0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623C8-5773-4FE2-A391-079D7F5592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73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2C4A4B-62A5-44C2-BD73-F56C7ECFD7DD}" type="datetimeFigureOut">
              <a:rPr lang="ru-RU" smtClean="0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12005-AF3D-4A78-AEFF-F0869C2C48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901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0C2F48-4E53-4324-86D3-0DE19B315314}" type="datetimeFigureOut">
              <a:rPr lang="ru-RU" smtClean="0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E9BB6D-CA68-41DF-B44F-4A08FB9EFC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08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5E1CB6-88BF-431C-977A-F2582A910B69}" type="datetimeFigureOut">
              <a:rPr lang="ru-RU" smtClean="0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6FA237-481C-45D7-86B5-72EC47E595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06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hart" Target="../charts/chart11.xml"/><Relationship Id="rId7" Type="http://schemas.openxmlformats.org/officeDocument/2006/relationships/image" Target="../media/image6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chart" Target="../charts/chart12.xml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jpeg"/><Relationship Id="rId7" Type="http://schemas.openxmlformats.org/officeDocument/2006/relationships/image" Target="../media/image7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2" y="-1"/>
            <a:ext cx="9144001" cy="6858001"/>
            <a:chOff x="-1" y="-1"/>
            <a:chExt cx="6858002" cy="9144001"/>
          </a:xfrm>
        </p:grpSpPr>
        <p:pic>
          <p:nvPicPr>
            <p:cNvPr id="7" name="Picture 2" descr="C:\Users\YakovlevaAV\Desktop\-13-1024.jpg"/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1" y="-1"/>
              <a:ext cx="6857999" cy="1373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YakovlevaAV\Desktop\-13-1024.jpg"/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668344"/>
              <a:ext cx="6858001" cy="1475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2339752" y="836712"/>
            <a:ext cx="6977728" cy="158812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Отчет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об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исполнении бюджета </a:t>
            </a:r>
          </a:p>
          <a:p>
            <a:pPr algn="ctr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Нефтеюганского района</a:t>
            </a:r>
          </a:p>
          <a:p>
            <a:pPr algn="ctr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за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9 месяцев 2017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года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1640" y="4856040"/>
            <a:ext cx="689251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Департамент финансов Нефтеюганского района</a:t>
            </a:r>
          </a:p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Тюменская область, Ханты-Мансийский автономный округ – Югра, </a:t>
            </a:r>
          </a:p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г. Нефтеюганск, 3-й микрорайон, д. 21</a:t>
            </a:r>
          </a:p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Телефон: (3463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25-01-45, факс: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(3463) 22-45-11 </a:t>
            </a:r>
          </a:p>
          <a:p>
            <a:pPr algn="ctr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komfin@admoil.ru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RakovaE.A\Desktop\презентация Бюджет для граждан\karta_nefteyugans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6336704" cy="367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5" descr="imag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6712" cy="95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1996" y="4221088"/>
            <a:ext cx="16561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21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6632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исполнения бюджета муниципального </a:t>
            </a: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по доходам</a:t>
            </a: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9 месяцев</a:t>
            </a:r>
            <a:endParaRPr lang="ru-RU" sz="2400" b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5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3620203129"/>
              </p:ext>
            </p:extLst>
          </p:nvPr>
        </p:nvGraphicFramePr>
        <p:xfrm>
          <a:off x="209550" y="1011621"/>
          <a:ext cx="8934450" cy="5962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009" y="764704"/>
            <a:ext cx="1755798" cy="493833"/>
          </a:xfrm>
          <a:prstGeom prst="rect">
            <a:avLst/>
          </a:prstGeom>
        </p:spPr>
      </p:pic>
      <p:pic>
        <p:nvPicPr>
          <p:cNvPr id="7" name="Picture 2" descr="C:\Users\RakovaE.A\Desktop\iStock_000055783352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3" y="4815284"/>
            <a:ext cx="2154237" cy="2070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20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RakovaE.A\Desktop\jeu.jp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386813"/>
            <a:ext cx="2343875" cy="2498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6" name="Rectangle 2"/>
          <p:cNvSpPr>
            <a:spLocks noGrp="1"/>
          </p:cNvSpPr>
          <p:nvPr>
            <p:ph type="title" idx="4294967295"/>
          </p:nvPr>
        </p:nvSpPr>
        <p:spPr>
          <a:xfrm>
            <a:off x="752971" y="160337"/>
            <a:ext cx="7884368" cy="568350"/>
          </a:xfrm>
          <a:effectLst/>
        </p:spPr>
        <p:txBody>
          <a:bodyPr>
            <a:norm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по сферам деятельности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396849065"/>
              </p:ext>
            </p:extLst>
          </p:nvPr>
        </p:nvGraphicFramePr>
        <p:xfrm>
          <a:off x="-396551" y="1052736"/>
          <a:ext cx="9572178" cy="4518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AutoShape 2" descr="&amp;Scy;&amp;ocy;&amp;tscy;&amp;icy;&amp;acy;&amp;lcy;&amp;softcy;&amp;ncy;&amp;acy;&amp;yacy; &amp;scy;&amp;fcy;&amp;iecy;&amp;rcy;&amp;acy; - &amp;Acy;&amp;dcy;&amp;mcy;&amp;icy;&amp;ncy;&amp;icy;&amp;scy;&amp;tcy;&amp;rcy;&amp;acy;&amp;tscy;&amp;icy;&amp;yacy; &amp;Scy;&amp;ocy;&amp;rcy;&amp;tcy;&amp;acy;&amp;vcy;&amp;acy;&amp;lcy;&amp;softcy;&amp;scy;&amp;kcy;&amp;ocy;&amp;gcy;&amp;ocy; &amp;mcy;&amp;ucy;&amp;ncy;&amp;icy;&amp;tscy;&amp;icy;&amp;pcy;&amp;acy;&amp;lcy;&amp;softcy;&amp;ncy;&amp;ocy;&amp;gcy;&amp;ocy; &amp;rcy;&amp;acy;&amp;jcy;&amp;ocy;&amp;n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&amp;Scy;&amp;ocy;&amp;tscy;&amp;icy;&amp;acy;&amp;lcy;&amp;softcy;&amp;ncy;&amp;acy;&amp;yacy; &amp;scy;&amp;fcy;&amp;iecy;&amp;rcy;&amp;acy; - &amp;Acy;&amp;dcy;&amp;mcy;&amp;icy;&amp;ncy;&amp;icy;&amp;scy;&amp;tcy;&amp;rcy;&amp;acy;&amp;tscy;&amp;icy;&amp;yacy; &amp;Scy;&amp;ocy;&amp;rcy;&amp;tcy;&amp;acy;&amp;vcy;&amp;acy;&amp;lcy;&amp;softcy;&amp;scy;&amp;kcy;&amp;ocy;&amp;gcy;&amp;ocy; &amp;mcy;&amp;ucy;&amp;ncy;&amp;icy;&amp;tscy;&amp;icy;&amp;pcy;&amp;acy;&amp;lcy;&amp;softcy;&amp;ncy;&amp;ocy;&amp;gcy;&amp;ocy; &amp;rcy;&amp;acy;&amp;jcy;&amp;ocy;&amp;ncy;&amp;acy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&amp;Scy;&amp;ocy;&amp;tscy;&amp;icy;&amp;acy;&amp;lcy;&amp;softcy;&amp;ncy;&amp;acy;&amp;yacy; &amp;scy;&amp;fcy;&amp;iecy;&amp;rcy;&amp;acy; - &amp;Acy;&amp;dcy;&amp;mcy;&amp;icy;&amp;ncy;&amp;icy;&amp;scy;&amp;tcy;&amp;rcy;&amp;acy;&amp;tscy;&amp;icy;&amp;yacy; &amp;Scy;&amp;ocy;&amp;rcy;&amp;tcy;&amp;acy;&amp;vcy;&amp;acy;&amp;lcy;&amp;softcy;&amp;scy;&amp;kcy;&amp;ocy;&amp;gcy;&amp;ocy; &amp;mcy;&amp;ucy;&amp;ncy;&amp;icy;&amp;tscy;&amp;icy;&amp;pcy;&amp;acy;&amp;lcy;&amp;softcy;&amp;ncy;&amp;ocy;&amp;gcy;&amp;ocy; &amp;rcy;&amp;acy;&amp;jcy;&amp;ocy;&amp;ncy;&amp;acy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4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7787599"/>
              </p:ext>
            </p:extLst>
          </p:nvPr>
        </p:nvGraphicFramePr>
        <p:xfrm>
          <a:off x="190500" y="714375"/>
          <a:ext cx="8858250" cy="599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26" name="Rectangle 4"/>
          <p:cNvSpPr>
            <a:spLocks noChangeArrowheads="1"/>
          </p:cNvSpPr>
          <p:nvPr/>
        </p:nvSpPr>
        <p:spPr bwMode="auto">
          <a:xfrm>
            <a:off x="683568" y="116632"/>
            <a:ext cx="795637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1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исполнения бюджета </a:t>
            </a:r>
            <a:r>
              <a:rPr lang="ru-RU" sz="21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1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статьям экономической </a:t>
            </a:r>
            <a:r>
              <a:rPr lang="ru-RU" sz="21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классификации </a:t>
            </a:r>
            <a:r>
              <a:rPr lang="ru-RU" sz="21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7629572" y="831029"/>
            <a:ext cx="1080086" cy="43206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RakovaE.A\Desktop\Money-Bag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432" y="1169412"/>
            <a:ext cx="2306512" cy="2306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116632"/>
            <a:ext cx="6908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2800" b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658471"/>
            <a:ext cx="2379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398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06883529"/>
              </p:ext>
            </p:extLst>
          </p:nvPr>
        </p:nvGraphicFramePr>
        <p:xfrm>
          <a:off x="179512" y="950858"/>
          <a:ext cx="8660654" cy="5646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943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7" y="-27384"/>
            <a:ext cx="6890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endParaRPr lang="ru-RU" sz="2400" b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187624" y="620688"/>
            <a:ext cx="7613738" cy="1832138"/>
            <a:chOff x="908720" y="5868144"/>
            <a:chExt cx="6057292" cy="1569462"/>
          </a:xfrm>
        </p:grpSpPr>
        <p:pic>
          <p:nvPicPr>
            <p:cNvPr id="15" name="Picture 4" descr="C:\Users\RakovaE.A\Desktop\Кошелек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000" y="6334650"/>
              <a:ext cx="1305397" cy="1102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" descr="C:\Users\RakovaE.A\Desktop\man-with-two-thumb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5852" y="5868144"/>
              <a:ext cx="1440160" cy="144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7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896" y="6567207"/>
              <a:ext cx="605346" cy="618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361" y="6661998"/>
              <a:ext cx="695895" cy="428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2" descr="C:\Users\RakovaE.A\Desktop\презентация Бюджет для граждан\karta_nefteyugansk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976" y="6334650"/>
              <a:ext cx="1680451" cy="974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908720" y="6589965"/>
              <a:ext cx="1656184" cy="553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398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 млн. руб.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68960" y="6516216"/>
              <a:ext cx="1803475" cy="553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45,01</a:t>
              </a:r>
              <a:endPara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тыс. человек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76739" y="6372200"/>
              <a:ext cx="1338386" cy="790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8 842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рублей 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на 1 жителя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-612576" y="591071"/>
            <a:ext cx="3564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 месяцев 2017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2123727" y="2453987"/>
            <a:ext cx="53285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3370873644"/>
              </p:ext>
            </p:extLst>
          </p:nvPr>
        </p:nvGraphicFramePr>
        <p:xfrm>
          <a:off x="4581958" y="3162365"/>
          <a:ext cx="4440461" cy="2974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813051"/>
              </p:ext>
            </p:extLst>
          </p:nvPr>
        </p:nvGraphicFramePr>
        <p:xfrm>
          <a:off x="155575" y="3380576"/>
          <a:ext cx="4610572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8193"/>
                <a:gridCol w="1152128"/>
                <a:gridCol w="1130251"/>
              </a:tblGrid>
              <a:tr h="456051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 месяцев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 месяцев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Осуществление полномочий государственной регистрации актов гражданского состояния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605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комплекса мер защиты населения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8" name="Группа 37"/>
          <p:cNvGrpSpPr/>
          <p:nvPr/>
        </p:nvGrpSpPr>
        <p:grpSpPr>
          <a:xfrm>
            <a:off x="5073997" y="6219800"/>
            <a:ext cx="4250531" cy="449560"/>
            <a:chOff x="321469" y="1595020"/>
            <a:chExt cx="4250531" cy="449560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21469" y="1595020"/>
              <a:ext cx="432048" cy="4495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049661" y="1597724"/>
              <a:ext cx="432048" cy="43204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27584" y="1638180"/>
              <a:ext cx="936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ЗАГС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555776" y="1650286"/>
              <a:ext cx="2016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Защита населения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993489" y="462177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88%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93489" y="526841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12%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52320" y="413101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87%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477422" y="519441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82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900728" y="44624"/>
            <a:ext cx="733283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7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19354849"/>
              </p:ext>
            </p:extLst>
          </p:nvPr>
        </p:nvGraphicFramePr>
        <p:xfrm>
          <a:off x="-34330" y="552624"/>
          <a:ext cx="8966547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30946" y="166443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184,9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69132" y="3159531"/>
            <a:ext cx="897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104,1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5856" y="1693043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46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5856" y="306896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42,3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3248" y="2979809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72,3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5764" y="985337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48,8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90472" y="3106468"/>
            <a:ext cx="782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147,3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46385" y="940658"/>
            <a:ext cx="1306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878285" y="4765214"/>
            <a:ext cx="7613738" cy="1832138"/>
            <a:chOff x="908720" y="5868144"/>
            <a:chExt cx="6057292" cy="1569462"/>
          </a:xfrm>
        </p:grpSpPr>
        <p:pic>
          <p:nvPicPr>
            <p:cNvPr id="21" name="Picture 4" descr="C:\Users\RakovaE.A\Desktop\Кошелек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000" y="6334650"/>
              <a:ext cx="1305397" cy="1102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5" descr="C:\Users\RakovaE.A\Desktop\man-with-two-thumb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5852" y="5868144"/>
              <a:ext cx="1440160" cy="144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896" y="6567207"/>
              <a:ext cx="605346" cy="618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8"/>
            <p:cNvPicPr>
              <a:picLocks noChangeAspect="1" noChangeArrowheads="1"/>
            </p:cNvPicPr>
            <p:nvPr/>
          </p:nvPicPr>
          <p:blipFill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361" y="6661998"/>
              <a:ext cx="695895" cy="428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 descr="C:\Users\RakovaE.A\Desktop\презентация Бюджет для граждан\karta_nefteyugansk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976" y="6334650"/>
              <a:ext cx="1680451" cy="974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908720" y="6589965"/>
              <a:ext cx="1656184" cy="553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351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 млн. руб.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68960" y="6516216"/>
              <a:ext cx="1803475" cy="553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45,01</a:t>
              </a:r>
              <a:endPara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тыс. человек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76739" y="6372200"/>
              <a:ext cx="1338386" cy="790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7 798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 рублей на 1 жителя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795563" y="174438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71,5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32617" y="4653136"/>
            <a:ext cx="3564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 месяцев 2017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2915816" y="44624"/>
            <a:ext cx="33123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25276364"/>
              </p:ext>
            </p:extLst>
          </p:nvPr>
        </p:nvGraphicFramePr>
        <p:xfrm>
          <a:off x="0" y="591111"/>
          <a:ext cx="594015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213043"/>
              </p:ext>
            </p:extLst>
          </p:nvPr>
        </p:nvGraphicFramePr>
        <p:xfrm>
          <a:off x="5004048" y="796136"/>
          <a:ext cx="4032448" cy="32224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2"/>
                <a:gridCol w="1152128"/>
                <a:gridCol w="1152128"/>
              </a:tblGrid>
              <a:tr h="805613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9 месяцев 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9 месяцев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56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окружного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бюджета</a:t>
                      </a:r>
                      <a:endParaRPr lang="ru-RU" sz="14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833,5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868,5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561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местного бюджета</a:t>
                      </a:r>
                      <a:endParaRPr lang="ru-RU" sz="14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396,7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478,8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5613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федерального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07604" y="126560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752,3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9815" y="206795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775,3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1214" y="126560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349,4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3493" y="206795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371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03139" y="1277166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21,4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02988" y="2146329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17,5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43908" y="128873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224,2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43908" y="2232164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66,4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33265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878285" y="4293096"/>
            <a:ext cx="7613738" cy="1832138"/>
            <a:chOff x="908720" y="5868144"/>
            <a:chExt cx="6057292" cy="1569462"/>
          </a:xfrm>
        </p:grpSpPr>
        <p:pic>
          <p:nvPicPr>
            <p:cNvPr id="20" name="Picture 4" descr="C:\Users\RakovaE.A\Desktop\Кошелек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000" y="6334650"/>
              <a:ext cx="1305397" cy="1102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5" descr="C:\Users\RakovaE.A\Desktop\man-with-two-thumb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5852" y="5868144"/>
              <a:ext cx="1440160" cy="144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7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896" y="6567207"/>
              <a:ext cx="605346" cy="618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8"/>
            <p:cNvPicPr>
              <a:picLocks noChangeAspect="1" noChangeArrowheads="1"/>
            </p:cNvPicPr>
            <p:nvPr/>
          </p:nvPicPr>
          <p:blipFill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361" y="6661998"/>
              <a:ext cx="695895" cy="428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 descr="C:\Users\RakovaE.A\Desktop\презентация Бюджет для граждан\karta_nefteyugansk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976" y="6334650"/>
              <a:ext cx="1680451" cy="974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908720" y="6589965"/>
              <a:ext cx="1656184" cy="553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1 347,2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 млн. руб.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68960" y="6516216"/>
              <a:ext cx="1803475" cy="553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45,01</a:t>
              </a:r>
              <a:endPara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тыс. человек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576739" y="6372200"/>
              <a:ext cx="1338386" cy="790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29 931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 рублей на 1 жителя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8891" y="3860316"/>
            <a:ext cx="3564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 месяцев 2017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51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2161704" y="116632"/>
            <a:ext cx="52102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 и кинематография</a:t>
            </a:r>
            <a:endParaRPr lang="ru-RU" sz="2800" b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365971"/>
              </p:ext>
            </p:extLst>
          </p:nvPr>
        </p:nvGraphicFramePr>
        <p:xfrm>
          <a:off x="4909493" y="980728"/>
          <a:ext cx="4127003" cy="2232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9043"/>
                <a:gridCol w="1168761"/>
                <a:gridCol w="1149199"/>
              </a:tblGrid>
              <a:tr h="739630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 месяцев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 месяцев 2017 год</a:t>
                      </a:r>
                    </a:p>
                  </a:txBody>
                  <a:tcPr anchor="ctr"/>
                </a:tc>
              </a:tr>
              <a:tr h="7396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окружного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бюджета</a:t>
                      </a:r>
                      <a:endParaRPr lang="ru-RU" sz="14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529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местного бюджета</a:t>
                      </a:r>
                      <a:endParaRPr lang="ru-RU" sz="14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217,6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214,9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19861187"/>
              </p:ext>
            </p:extLst>
          </p:nvPr>
        </p:nvGraphicFramePr>
        <p:xfrm>
          <a:off x="-252536" y="789811"/>
          <a:ext cx="5112568" cy="3215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59632" y="2868017"/>
            <a:ext cx="814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163,8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03848" y="29249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76,6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85542" y="2560240"/>
            <a:ext cx="889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76,4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878285" y="4293096"/>
            <a:ext cx="7613738" cy="1832138"/>
            <a:chOff x="908720" y="5868144"/>
            <a:chExt cx="6057292" cy="1569462"/>
          </a:xfrm>
        </p:grpSpPr>
        <p:pic>
          <p:nvPicPr>
            <p:cNvPr id="10" name="Picture 4" descr="C:\Users\RakovaE.A\Desktop\Кошелек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000" y="6334650"/>
              <a:ext cx="1305397" cy="1102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 descr="C:\Users\RakovaE.A\Desktop\man-with-two-thumb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5852" y="5868144"/>
              <a:ext cx="1440160" cy="144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896" y="6567207"/>
              <a:ext cx="605346" cy="618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361" y="6661998"/>
              <a:ext cx="695895" cy="428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 descr="C:\Users\RakovaE.A\Desktop\презентация Бюджет для граждан\karta_nefteyugansk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976" y="6334650"/>
              <a:ext cx="1680451" cy="974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908720" y="6589965"/>
              <a:ext cx="1656184" cy="553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236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 млн. руб.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68960" y="6516216"/>
              <a:ext cx="1803475" cy="553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45,01</a:t>
              </a:r>
              <a:endPara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тыс. человек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76739" y="6372200"/>
              <a:ext cx="1338386" cy="790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5,243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 рублей на 1 жителя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-42412" y="4062263"/>
            <a:ext cx="3564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 месяцев 2017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975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690942"/>
              </p:ext>
            </p:extLst>
          </p:nvPr>
        </p:nvGraphicFramePr>
        <p:xfrm>
          <a:off x="125127" y="523875"/>
          <a:ext cx="8858250" cy="1752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2311102" y="0"/>
            <a:ext cx="4486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7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1370978"/>
              </p:ext>
            </p:extLst>
          </p:nvPr>
        </p:nvGraphicFramePr>
        <p:xfrm>
          <a:off x="107504" y="1988840"/>
          <a:ext cx="3832225" cy="2366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843245"/>
              </p:ext>
            </p:extLst>
          </p:nvPr>
        </p:nvGraphicFramePr>
        <p:xfrm>
          <a:off x="3491880" y="2060848"/>
          <a:ext cx="554461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858811" y="4741465"/>
            <a:ext cx="7613738" cy="1832138"/>
            <a:chOff x="908720" y="5868144"/>
            <a:chExt cx="6057292" cy="1569462"/>
          </a:xfrm>
        </p:grpSpPr>
        <p:pic>
          <p:nvPicPr>
            <p:cNvPr id="11" name="Picture 4" descr="C:\Users\RakovaE.A\Desktop\Кошелек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000" y="6334650"/>
              <a:ext cx="1305397" cy="1102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 descr="C:\Users\RakovaE.A\Desktop\man-with-two-thumbs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5852" y="5868144"/>
              <a:ext cx="1440160" cy="144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896" y="6567207"/>
              <a:ext cx="605346" cy="618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8"/>
            <p:cNvPicPr>
              <a:picLocks noChangeAspect="1" noChangeArrowheads="1"/>
            </p:cNvPicPr>
            <p:nvPr/>
          </p:nvPicPr>
          <p:blipFill>
            <a:blip r:embed="rId8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361" y="6661998"/>
              <a:ext cx="695895" cy="428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 descr="C:\Users\RakovaE.A\Desktop\презентация Бюджет для граждан\karta_nefteyugansk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976" y="6334650"/>
              <a:ext cx="1680451" cy="974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908720" y="6589965"/>
              <a:ext cx="1656184" cy="553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166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 млн. руб.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68960" y="6516216"/>
              <a:ext cx="1803475" cy="553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45,01</a:t>
              </a:r>
              <a:endPara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тыс. человек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76739" y="6372200"/>
              <a:ext cx="1338386" cy="790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3 688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 рублей на 1 жителя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-624159" y="4794884"/>
            <a:ext cx="3564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 месяцев 2017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1187624" y="19377"/>
            <a:ext cx="68407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2800" b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9042887"/>
              </p:ext>
            </p:extLst>
          </p:nvPr>
        </p:nvGraphicFramePr>
        <p:xfrm>
          <a:off x="-252536" y="466819"/>
          <a:ext cx="9217024" cy="3787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542597"/>
            <a:ext cx="1226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RakovaE.A\Desktop\fitn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1" y="476672"/>
            <a:ext cx="2302067" cy="2302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858811" y="4741465"/>
            <a:ext cx="7613738" cy="1832138"/>
            <a:chOff x="908720" y="5868144"/>
            <a:chExt cx="6057292" cy="1569462"/>
          </a:xfrm>
        </p:grpSpPr>
        <p:pic>
          <p:nvPicPr>
            <p:cNvPr id="10" name="Picture 4" descr="C:\Users\RakovaE.A\Desktop\Кошелек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000" y="6334650"/>
              <a:ext cx="1305397" cy="1102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C:\Users\RakovaE.A\Desktop\man-with-two-thumb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5852" y="5868144"/>
              <a:ext cx="1440160" cy="144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896" y="6567207"/>
              <a:ext cx="605346" cy="618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7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361" y="6661998"/>
              <a:ext cx="695895" cy="428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 descr="C:\Users\RakovaE.A\Desktop\презентация Бюджет для граждан\karta_nefteyugansk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976" y="6334650"/>
              <a:ext cx="1680451" cy="974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908720" y="6589965"/>
              <a:ext cx="1656184" cy="553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135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 млн. руб.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68960" y="6516216"/>
              <a:ext cx="1803475" cy="553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45,01</a:t>
              </a:r>
              <a:endPara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тыс. человек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76739" y="6372200"/>
              <a:ext cx="1338386" cy="790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2 999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 рублей на 1 жителя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-423726" y="4333219"/>
            <a:ext cx="3564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 9 месяцев 2017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578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174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9587" y="116632"/>
            <a:ext cx="72009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</a:rPr>
              <a:t>Оглавление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9" y="1166843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1. Основные параметры исполнения бюджета муниципального района за </a:t>
            </a:r>
            <a:r>
              <a:rPr lang="ru-RU" dirty="0" smtClean="0"/>
              <a:t>9 месяцев </a:t>
            </a:r>
            <a:r>
              <a:rPr lang="ru-RU" dirty="0" smtClean="0"/>
              <a:t>2017 года</a:t>
            </a:r>
            <a:r>
              <a:rPr lang="ru-RU" dirty="0" smtClean="0"/>
              <a:t>………………………………………………………………………</a:t>
            </a:r>
            <a:r>
              <a:rPr lang="ru-RU" dirty="0" smtClean="0"/>
              <a:t>3</a:t>
            </a:r>
            <a:endParaRPr lang="ru-RU" dirty="0"/>
          </a:p>
          <a:p>
            <a:pPr algn="just"/>
            <a:r>
              <a:rPr lang="ru-RU" dirty="0" smtClean="0"/>
              <a:t>2. Анализ исполнения </a:t>
            </a:r>
            <a:r>
              <a:rPr lang="ru-RU" dirty="0"/>
              <a:t>бюджета по доходам за </a:t>
            </a:r>
            <a:r>
              <a:rPr lang="ru-RU" dirty="0" smtClean="0"/>
              <a:t>9 месяцев </a:t>
            </a:r>
            <a:r>
              <a:rPr lang="ru-RU" dirty="0" smtClean="0"/>
              <a:t>2017 года</a:t>
            </a:r>
            <a:r>
              <a:rPr lang="ru-RU" dirty="0" smtClean="0"/>
              <a:t>….…...….</a:t>
            </a:r>
            <a:r>
              <a:rPr lang="ru-RU" dirty="0" smtClean="0"/>
              <a:t>6</a:t>
            </a:r>
            <a:endParaRPr lang="ru-RU" dirty="0"/>
          </a:p>
          <a:p>
            <a:pPr algn="just"/>
            <a:r>
              <a:rPr lang="ru-RU" dirty="0" smtClean="0"/>
              <a:t>3. Анализ исполнения </a:t>
            </a:r>
            <a:r>
              <a:rPr lang="ru-RU" dirty="0"/>
              <a:t>бюджета по расходам за </a:t>
            </a:r>
            <a:r>
              <a:rPr lang="ru-RU" dirty="0" smtClean="0"/>
              <a:t>9 месяцев </a:t>
            </a:r>
            <a:r>
              <a:rPr lang="ru-RU" dirty="0" smtClean="0"/>
              <a:t>2017 года</a:t>
            </a:r>
            <a:r>
              <a:rPr lang="ru-RU" dirty="0" smtClean="0"/>
              <a:t>…....….</a:t>
            </a:r>
            <a:r>
              <a:rPr lang="ru-RU" dirty="0" smtClean="0"/>
              <a:t>11</a:t>
            </a:r>
            <a:endParaRPr lang="ru-RU" dirty="0"/>
          </a:p>
          <a:p>
            <a:pPr algn="just"/>
            <a:r>
              <a:rPr lang="ru-RU" dirty="0" smtClean="0"/>
              <a:t>4. Межбюджетные трансферты за </a:t>
            </a:r>
            <a:r>
              <a:rPr lang="ru-RU" dirty="0" smtClean="0"/>
              <a:t>9 месяцев </a:t>
            </a:r>
            <a:r>
              <a:rPr lang="ru-RU" dirty="0" smtClean="0"/>
              <a:t>2017 года</a:t>
            </a:r>
            <a:r>
              <a:rPr lang="ru-RU" dirty="0" smtClean="0"/>
              <a:t>………………………..</a:t>
            </a:r>
            <a:r>
              <a:rPr lang="ru-RU" dirty="0" smtClean="0"/>
              <a:t>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6731413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215" y="181312"/>
            <a:ext cx="85957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Формы межбюджетных трансфертов, предоставленных бюджетам </a:t>
            </a:r>
            <a:r>
              <a:rPr lang="ru-RU" sz="2000" b="1" u="sng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поселений за 9 месяцев 2017 года</a:t>
            </a:r>
            <a:endParaRPr lang="ru-RU" sz="2000" b="1" u="sng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2492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9"/>
          <p:cNvSpPr>
            <a:spLocks noChangeArrowheads="1"/>
          </p:cNvSpPr>
          <p:nvPr/>
        </p:nvSpPr>
        <p:spPr bwMode="auto">
          <a:xfrm>
            <a:off x="2646392" y="5596477"/>
            <a:ext cx="6123546" cy="338554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Иные межбюджетные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трансферты  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222,3  млн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)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49414" y="6237312"/>
            <a:ext cx="3892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ИТОГО: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522,6 млн. руб.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C:\Users\RakovaE.A\Desktop\depositphotos_4319235-3d-soldier-textured-with-camouflag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" t="10480" r="7381" b="10014"/>
          <a:stretch/>
        </p:blipFill>
        <p:spPr bwMode="auto">
          <a:xfrm>
            <a:off x="6546045" y="3624981"/>
            <a:ext cx="2541434" cy="201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" r="11625" b="9672"/>
          <a:stretch/>
        </p:blipFill>
        <p:spPr bwMode="auto">
          <a:xfrm>
            <a:off x="186672" y="4630097"/>
            <a:ext cx="1989184" cy="222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SinitsaIV\Pictures\3d-white-people-business-statistic-graph-258023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" y="1477572"/>
            <a:ext cx="2754051" cy="203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46808" y="9204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Дотация из бюджета муниципального района на выравнивание бюджетной обеспеченности поселений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( 207,7 млн.руб. )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761" y="1700808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Дотация из бюджета муниципального района на поддержку мер по обеспечению сбалансированности бюджетов поселений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6,7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млн.руб. ) 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8264" y="3585555"/>
            <a:ext cx="691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Субвенции на осуществление первичного воинского учета на территориях, где отсутствуют военные комиссариаты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3,6  млн.руб. ) 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5" y="4504717"/>
            <a:ext cx="5976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Субвенции на осуществление полномочий по государственной регистрации актов гражданского состояния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( 1,0  млн.руб. )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67368" y="2492896"/>
            <a:ext cx="64592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Дотация за достижение наиболее высоких показателей качества организации и осуществления бюджетного процесса в муниципальных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образованиях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( 1,3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76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0"/>
            <a:ext cx="811882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u="sng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направленные  на реализацию муниципальных программ </a:t>
            </a:r>
            <a:r>
              <a:rPr lang="ru-RU" sz="2300" b="1" u="sng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за 9 месяцев 2017 </a:t>
            </a:r>
            <a:r>
              <a:rPr lang="ru-RU" sz="2300" b="1" u="sng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1063" y="5788966"/>
            <a:ext cx="8107865" cy="92333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"Развитие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жилищно-коммунального комплекса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энергетической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эффективности в муниципальном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образовании Нефтеюганский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район на 2017-2020 годы"  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(33 841,4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тыс.руб.)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454180" y="3273319"/>
            <a:ext cx="7560840" cy="646331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"Обеспечение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доступным и комфортным жильем жителей Нефтеюганского района в 2017-2020 годах"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(48 358,1 тыс.руб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31766" y="2420888"/>
            <a:ext cx="7128792" cy="646331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"Развитие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информационного общества Нефтеюганского района на 2017-2020 годы"  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(4 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172,5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тыс.руб.)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619672" y="1069274"/>
            <a:ext cx="6798906" cy="369332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Образование 21 века на 2017-2020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годы"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(127,5 </a:t>
            </a:r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тыс.руб.)</a:t>
            </a:r>
            <a:endParaRPr lang="ru-RU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C:\Users\SinitsaIV\Downloads\hello_html_m33bcfd5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56" t="9669" r="9667" b="6413"/>
          <a:stretch/>
        </p:blipFill>
        <p:spPr bwMode="auto">
          <a:xfrm>
            <a:off x="-108586" y="733298"/>
            <a:ext cx="1593065" cy="148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1" name="Picture 3" descr="C:\Users\SinitsaIV\Downloads\s_domiko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4" t="4643" r="10911" b="10072"/>
          <a:stretch/>
        </p:blipFill>
        <p:spPr bwMode="auto">
          <a:xfrm>
            <a:off x="7187083" y="3875181"/>
            <a:ext cx="1856786" cy="193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1560367"/>
            <a:ext cx="6385351" cy="64633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Доступная среда Нефтеюганского района на 2017-2020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годы"  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(2 000,0 тыс.руб.)</a:t>
            </a:r>
            <a:endParaRPr lang="ru-RU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916" y="4380592"/>
            <a:ext cx="7128792" cy="92333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"Социально-экономическое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населения района из числа коренных малочисленных народов Севера Нефтеюганского района на 2017–2020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(2 580,0 тыс.руб)</a:t>
            </a:r>
            <a:endParaRPr lang="ru-RU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00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0"/>
            <a:ext cx="811882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u="sng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направленные  на реализацию муниципальных программ </a:t>
            </a:r>
            <a:r>
              <a:rPr lang="ru-RU" sz="2300" b="1" u="sng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за 9 месяцев 2017 </a:t>
            </a:r>
            <a:r>
              <a:rPr lang="ru-RU" sz="2300" b="1" u="sng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3220" y="5373215"/>
            <a:ext cx="6504347" cy="646331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Совершенствование  муниципального управления в Нефтеюганском  районе на 2017 - 2020 годы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(962,3  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тыс.руб.)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763688" y="980728"/>
            <a:ext cx="6966698" cy="646331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Обеспечение экологической безопасности Нефтеюганского района на 2017-2020 годы"  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(8 988,9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тыс.руб.)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362760" y="1844824"/>
            <a:ext cx="6768752" cy="646331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Управление имуществом муниципального образования Нефтеюганский район на 2017 - 2020 годы" 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(26 196,9  тыс.руб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21660" y="4453402"/>
            <a:ext cx="6837492" cy="646331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Управление  муниципальными финансами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Нефтеюганском  районе  на 2017- 2020 годы" 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(297 404,2 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тыс.руб.)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590750" y="6200647"/>
            <a:ext cx="7326738" cy="646331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комфортной городской среды в муниципальном образовании Нефтеюганский район на 2017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год" 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(53 776,2  тыс.руб.)</a:t>
            </a:r>
            <a:endParaRPr lang="ru-RU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C:\Users\SinitsaIV\Downloads\5751853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712" y="692696"/>
            <a:ext cx="1961416" cy="267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5" name="Picture 3" descr="C:\Users\SinitsaIV\Downloads\им8щ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r="7838"/>
          <a:stretch/>
        </p:blipFill>
        <p:spPr bwMode="auto">
          <a:xfrm>
            <a:off x="7092281" y="3054727"/>
            <a:ext cx="2051720" cy="279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8415" y="3573016"/>
            <a:ext cx="7863982" cy="646331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"Обеспечение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прав и законных интересов населения Нефтеюганского района в отдельных сферах жизнедеятельности в 2017-2020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годах" 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(782,5  тыс.руб.)</a:t>
            </a:r>
            <a:endParaRPr lang="ru-RU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2706557"/>
            <a:ext cx="6444386" cy="646331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транспортной системы   Нефтеюганского   района на  период 2017 - 2020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годы" 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( 39 829,5  тыс.руб.)</a:t>
            </a:r>
            <a:endParaRPr lang="ru-RU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9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1767" y="6127"/>
            <a:ext cx="91657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</a:rPr>
              <a:t>Межбюджетные трансферты, предоставленные бюджету Нефтеюганского района из бюджетов поселений на осуществление </a:t>
            </a:r>
            <a:r>
              <a:rPr lang="ru-RU" sz="2000" b="1" u="sng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</a:rPr>
              <a:t>части </a:t>
            </a:r>
            <a:r>
              <a:rPr lang="ru-RU" sz="2000" b="1" u="sng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</a:rPr>
              <a:t>полномочий по решению </a:t>
            </a:r>
            <a:r>
              <a:rPr lang="ru-RU" sz="2000" b="1" u="sng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</a:rPr>
              <a:t>вопросов</a:t>
            </a:r>
            <a:r>
              <a:rPr lang="en-US" sz="2000" b="1" u="sng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</a:rPr>
              <a:t> </a:t>
            </a:r>
            <a:r>
              <a:rPr lang="ru-RU" sz="2000" b="1" u="sng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</a:rPr>
              <a:t>местного значения </a:t>
            </a:r>
            <a:r>
              <a:rPr lang="ru-RU" sz="2000" b="1" u="sng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за 9 месяцев 2017 года</a:t>
            </a:r>
            <a:endParaRPr lang="ru-RU" sz="2000" b="1" u="sng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739996"/>
              </p:ext>
            </p:extLst>
          </p:nvPr>
        </p:nvGraphicFramePr>
        <p:xfrm>
          <a:off x="1547664" y="1247274"/>
          <a:ext cx="6624736" cy="349179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73412"/>
                <a:gridCol w="1462344"/>
                <a:gridCol w="1476812"/>
                <a:gridCol w="1512168"/>
              </a:tblGrid>
              <a:tr h="58104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муниципального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образования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месяцев </a:t>
                      </a:r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</a:t>
                      </a:r>
                      <a:r>
                        <a:rPr lang="ru-RU" sz="18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месяцев </a:t>
                      </a:r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года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(+/-)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54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г.п. Пойковский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63,1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3,1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954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с.п. Салым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23,3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8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800" b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954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с.п. </a:t>
                      </a:r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Куть-Ях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14,2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954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с.п. </a:t>
                      </a:r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Усть-Юган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954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с.п. </a:t>
                      </a:r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Лемпино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9525" marR="9525" marT="9525" marB="0" anchor="b"/>
                </a:tc>
              </a:tr>
              <a:tr h="2954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с.п. </a:t>
                      </a:r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Каркатеевы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13,4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954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с.п. </a:t>
                      </a:r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Сентябрьский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13,3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954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с.п. Сингапай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16,2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-13,4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954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166,9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159,6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-7,3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38843186"/>
              </p:ext>
            </p:extLst>
          </p:nvPr>
        </p:nvGraphicFramePr>
        <p:xfrm>
          <a:off x="-252536" y="2825552"/>
          <a:ext cx="972108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72400" y="908720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4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4764306"/>
              </p:ext>
            </p:extLst>
          </p:nvPr>
        </p:nvGraphicFramePr>
        <p:xfrm>
          <a:off x="274097" y="1556792"/>
          <a:ext cx="8753636" cy="4618496"/>
        </p:xfrm>
        <a:graphic>
          <a:graphicData uri="http://schemas.openxmlformats.org/drawingml/2006/table">
            <a:tbl>
              <a:tblPr/>
              <a:tblGrid>
                <a:gridCol w="2345181"/>
                <a:gridCol w="1668503"/>
                <a:gridCol w="1552041"/>
                <a:gridCol w="1558535"/>
                <a:gridCol w="1629376"/>
              </a:tblGrid>
              <a:tr h="79803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Утверждено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Уточнено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Исполнено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исполнения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7381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Доходы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Arial" charset="0"/>
                        </a:rPr>
                        <a:t>3 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Arial" charset="0"/>
                        </a:rPr>
                        <a:t>482,7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Arial" charset="0"/>
                        </a:rPr>
                        <a:t>4 520,1</a:t>
                      </a:r>
                      <a:endParaRPr kumimoji="0" lang="ru-RU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Arial" charset="0"/>
                        </a:rPr>
                        <a:t>3 460,1</a:t>
                      </a:r>
                      <a:endParaRPr kumimoji="0" lang="ru-RU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76,5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96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Расход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ы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3 586,7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5 634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3 286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58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695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Дефицит (-)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Профицит (+)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-104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-1 113,9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174,1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2687" y="154513"/>
            <a:ext cx="8676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исполнения </a:t>
            </a: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9 месяцев 2017 </a:t>
            </a:r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12001" y="985510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75841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7" y="116632"/>
            <a:ext cx="7970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доходов  и расходов местного бюджета в расчете на 1 жителя</a:t>
            </a: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endParaRPr lang="ru-RU" sz="2400" b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088309" y="1271691"/>
            <a:ext cx="590787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endParaRPr lang="ru-RU" sz="2400" b="1" cap="all" dirty="0">
              <a:ln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rgbClr val="00006B">
                    <a:satMod val="130000"/>
                    <a:alpha val="6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9120" y="1271691"/>
            <a:ext cx="2905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 месяцев 2017 года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57874" y="3717032"/>
            <a:ext cx="8906614" cy="1872207"/>
            <a:chOff x="-86594" y="5868144"/>
            <a:chExt cx="7052606" cy="1569462"/>
          </a:xfrm>
        </p:grpSpPr>
        <p:sp>
          <p:nvSpPr>
            <p:cNvPr id="47" name="TextBox 46"/>
            <p:cNvSpPr txBox="1"/>
            <p:nvPr/>
          </p:nvSpPr>
          <p:spPr>
            <a:xfrm>
              <a:off x="-86594" y="6732240"/>
              <a:ext cx="1211338" cy="309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u="sng" dirty="0" smtClean="0">
                  <a:latin typeface="Times New Roman" pitchFamily="18" charset="0"/>
                  <a:cs typeface="Times New Roman" pitchFamily="18" charset="0"/>
                </a:rPr>
                <a:t>Расходы</a:t>
              </a:r>
              <a:endParaRPr lang="ru-RU" b="1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8" name="Picture 4" descr="C:\Users\RakovaE.A\Desktop\Кошелек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000" y="6334650"/>
              <a:ext cx="1305397" cy="1102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5" descr="C:\Users\RakovaE.A\Desktop\man-with-two-thumb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5852" y="5868144"/>
              <a:ext cx="1440160" cy="144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7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896" y="6567207"/>
              <a:ext cx="605346" cy="618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8"/>
            <p:cNvPicPr>
              <a:picLocks noChangeAspect="1" noChangeArrowheads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361" y="6661998"/>
              <a:ext cx="695895" cy="428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2" descr="C:\Users\RakovaE.A\Desktop\презентация Бюджет для граждан\karta_nefteyugansk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976" y="6334650"/>
              <a:ext cx="1680451" cy="974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Box 52"/>
            <p:cNvSpPr txBox="1"/>
            <p:nvPr/>
          </p:nvSpPr>
          <p:spPr>
            <a:xfrm>
              <a:off x="889485" y="6604407"/>
              <a:ext cx="1656184" cy="541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3 286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 млн. руб.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068960" y="6516216"/>
              <a:ext cx="1803475" cy="541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45,01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 тыс. человек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576739" y="6372200"/>
              <a:ext cx="1338386" cy="77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73 006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 рублей на 1 жителя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98260" y="1502523"/>
            <a:ext cx="8906614" cy="1872207"/>
            <a:chOff x="-86594" y="5868144"/>
            <a:chExt cx="7052606" cy="1569462"/>
          </a:xfrm>
        </p:grpSpPr>
        <p:sp>
          <p:nvSpPr>
            <p:cNvPr id="26" name="TextBox 25"/>
            <p:cNvSpPr txBox="1"/>
            <p:nvPr/>
          </p:nvSpPr>
          <p:spPr>
            <a:xfrm>
              <a:off x="-86594" y="6732240"/>
              <a:ext cx="1211338" cy="309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u="sng" dirty="0" smtClean="0">
                  <a:latin typeface="Times New Roman" pitchFamily="18" charset="0"/>
                  <a:cs typeface="Times New Roman" pitchFamily="18" charset="0"/>
                </a:rPr>
                <a:t>Доходы</a:t>
              </a:r>
              <a:endParaRPr lang="ru-RU" b="1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7" name="Picture 4" descr="C:\Users\RakovaE.A\Desktop\Кошелек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000" y="6334650"/>
              <a:ext cx="1305397" cy="1102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5" descr="C:\Users\RakovaE.A\Desktop\man-with-two-thumb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5852" y="5868144"/>
              <a:ext cx="1440160" cy="144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7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896" y="6567207"/>
              <a:ext cx="605346" cy="618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361" y="6661998"/>
              <a:ext cx="695895" cy="428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 descr="C:\Users\RakovaE.A\Desktop\презентация Бюджет для граждан\karta_nefteyugansk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976" y="6334650"/>
              <a:ext cx="1680451" cy="974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908720" y="6589965"/>
              <a:ext cx="1656184" cy="541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">
                <a:defRPr/>
              </a:pPr>
              <a:r>
                <a:rPr lang="ru-RU" b="1" dirty="0" smtClean="0">
                  <a:latin typeface="Times New Roman" pitchFamily="18" charset="0"/>
                </a:rPr>
                <a:t>3 460,1</a:t>
              </a:r>
              <a:endParaRPr lang="ru-RU" b="1" dirty="0">
                <a:latin typeface="Times New Roman" pitchFamily="18" charset="0"/>
              </a:endParaRPr>
            </a:p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млн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. руб.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068960" y="6516216"/>
              <a:ext cx="1803475" cy="541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45,01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 тыс. человек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576739" y="6372200"/>
              <a:ext cx="1338386" cy="77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76 874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 рублей на 1 жителя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204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9312" y="212447"/>
            <a:ext cx="8726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параметры исполнения бюджета муниципального </a:t>
            </a: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 месяцев 2017 </a:t>
            </a:r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586497" y="1045003"/>
            <a:ext cx="13622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graphicFrame>
        <p:nvGraphicFramePr>
          <p:cNvPr id="2" name="Объект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57792565"/>
              </p:ext>
            </p:extLst>
          </p:nvPr>
        </p:nvGraphicFramePr>
        <p:xfrm>
          <a:off x="138113" y="1042988"/>
          <a:ext cx="9002712" cy="519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81" name="Лист" r:id="rId3" imgW="9401167" imgH="5019570" progId="Excel.Sheet.8">
                  <p:embed/>
                </p:oleObj>
              </mc:Choice>
              <mc:Fallback>
                <p:oleObj name="Лист" r:id="rId3" imgW="9401167" imgH="5019570" progId="Excel.Sheet.8">
                  <p:embed/>
                  <p:pic>
                    <p:nvPicPr>
                      <p:cNvPr id="0" name="Объект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3" y="1042988"/>
                        <a:ext cx="9002712" cy="519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187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322107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исполнения бюджета по </a:t>
            </a: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доходам</a:t>
            </a: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 месяцев 2017 </a:t>
            </a:r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57156" y="980728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graphicFrame>
        <p:nvGraphicFramePr>
          <p:cNvPr id="9" name="Group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5686110"/>
              </p:ext>
            </p:extLst>
          </p:nvPr>
        </p:nvGraphicFramePr>
        <p:xfrm>
          <a:off x="456505" y="1589048"/>
          <a:ext cx="8435975" cy="4864288"/>
        </p:xfrm>
        <a:graphic>
          <a:graphicData uri="http://schemas.openxmlformats.org/drawingml/2006/table">
            <a:tbl>
              <a:tblPr/>
              <a:tblGrid>
                <a:gridCol w="1947589"/>
                <a:gridCol w="1539830"/>
                <a:gridCol w="1348924"/>
                <a:gridCol w="1571564"/>
                <a:gridCol w="2028068"/>
              </a:tblGrid>
              <a:tr h="3962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L="91432" marR="91432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Уточненный план на 2 квартал 2017 г.</a:t>
                      </a:r>
                    </a:p>
                  </a:txBody>
                  <a:tcPr marL="91432" marR="9143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Исполнено</a:t>
                      </a:r>
                    </a:p>
                  </a:txBody>
                  <a:tcPr marL="91432" marR="9143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Отклонение</a:t>
                      </a:r>
                    </a:p>
                  </a:txBody>
                  <a:tcPr marL="91432" marR="9143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57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</a:t>
                      </a:r>
                    </a:p>
                  </a:txBody>
                  <a:tcPr marL="91432" marR="9143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(+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;-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32" marR="9143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15158">
                <a:tc>
                  <a:txBody>
                    <a:bodyPr/>
                    <a:lstStyle/>
                    <a:p>
                      <a:pPr marL="0" marR="0" lvl="0" indent="0" algn="just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32" marR="91432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1 574,3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1 794,8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114</a:t>
                      </a:r>
                    </a:p>
                  </a:txBody>
                  <a:tcPr marL="91432" marR="9143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220,5</a:t>
                      </a:r>
                    </a:p>
                  </a:txBody>
                  <a:tcPr marL="91432" marR="9143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6764">
                <a:tc>
                  <a:txBody>
                    <a:bodyPr/>
                    <a:lstStyle/>
                    <a:p>
                      <a:pPr marL="0" marR="0" lvl="0" indent="0" algn="just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32" marR="91432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1 628,1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1 665,3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102</a:t>
                      </a:r>
                    </a:p>
                  </a:txBody>
                  <a:tcPr marL="91432" marR="9143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37,2</a:t>
                      </a:r>
                    </a:p>
                  </a:txBody>
                  <a:tcPr marL="91432" marR="9143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5795">
                <a:tc>
                  <a:txBody>
                    <a:bodyPr/>
                    <a:lstStyle/>
                    <a:p>
                      <a:pPr marL="0" marR="0" lvl="0" indent="0" algn="just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32" marR="91432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1 442,3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1 482,5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103</a:t>
                      </a:r>
                    </a:p>
                  </a:txBody>
                  <a:tcPr marL="91432" marR="9143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40,2</a:t>
                      </a:r>
                    </a:p>
                  </a:txBody>
                  <a:tcPr marL="91432" marR="9143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7865">
                <a:tc>
                  <a:txBody>
                    <a:bodyPr/>
                    <a:lstStyle/>
                    <a:p>
                      <a:pPr marL="0" marR="0" lvl="0" indent="0" algn="just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32" marR="91432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3 202,4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3 460,1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108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257,7</a:t>
                      </a:r>
                    </a:p>
                  </a:txBody>
                  <a:tcPr marL="91432" marR="9143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60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2" name="TextBox 1"/>
          <p:cNvSpPr txBox="1">
            <a:spLocks noChangeArrowheads="1"/>
          </p:cNvSpPr>
          <p:nvPr/>
        </p:nvSpPr>
        <p:spPr bwMode="auto">
          <a:xfrm>
            <a:off x="395536" y="38397"/>
            <a:ext cx="85324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бюджета по налоговым и неналоговым доходам</a:t>
            </a:r>
          </a:p>
        </p:txBody>
      </p:sp>
      <p:sp>
        <p:nvSpPr>
          <p:cNvPr id="23653" name="TextBox 2"/>
          <p:cNvSpPr txBox="1">
            <a:spLocks noChangeArrowheads="1"/>
          </p:cNvSpPr>
          <p:nvPr/>
        </p:nvSpPr>
        <p:spPr bwMode="auto">
          <a:xfrm>
            <a:off x="7708900" y="411163"/>
            <a:ext cx="1435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902202"/>
              </p:ext>
            </p:extLst>
          </p:nvPr>
        </p:nvGraphicFramePr>
        <p:xfrm>
          <a:off x="251519" y="836712"/>
          <a:ext cx="8676456" cy="58754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304095"/>
                <a:gridCol w="1780114"/>
                <a:gridCol w="989308"/>
                <a:gridCol w="781201"/>
                <a:gridCol w="794009"/>
                <a:gridCol w="1027729"/>
              </a:tblGrid>
              <a:tr h="440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дохода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дохода по классификации РФ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 на 01.10.2017 </a:t>
                      </a:r>
                      <a:b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 руб.)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01.10.2017 </a:t>
                      </a:r>
                      <a:b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 руб.)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01.10.2017 (тыс. руб.)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выполнения первоначального плана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61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/>
                </a:tc>
              </a:tr>
              <a:tr h="129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НАЛОГОВЫЕ ДОХОДЫ: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771,31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824,69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862,29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29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 физических лиц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000 1 01 02000 00 0000 110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687,87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737,57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771,43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112%</a:t>
                      </a:r>
                    </a:p>
                  </a:txBody>
                  <a:tcPr marL="9525" marR="9525" marT="9525" marB="0" anchor="b"/>
                </a:tc>
              </a:tr>
              <a:tr h="220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000 1 03 02000 00 0000 110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80%</a:t>
                      </a:r>
                    </a:p>
                  </a:txBody>
                  <a:tcPr marL="9525" marR="9525" marT="9525" marB="0" anchor="b"/>
                </a:tc>
              </a:tr>
              <a:tr h="129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доход, в том числе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000 1 05 00000 00 0000 000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56,63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61,35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63,37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112%</a:t>
                      </a:r>
                    </a:p>
                  </a:txBody>
                  <a:tcPr marL="9525" marR="9525" marT="9525" marB="0" anchor="b"/>
                </a:tc>
              </a:tr>
              <a:tr h="220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000 1 05 01000 00 0000 110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48,28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114%</a:t>
                      </a:r>
                    </a:p>
                  </a:txBody>
                  <a:tcPr marL="9525" marR="9525" marT="9525" marB="0" anchor="b"/>
                </a:tc>
              </a:tr>
              <a:tr h="220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000 1 05 02000 00 0000 110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6,90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6,90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95%</a:t>
                      </a:r>
                    </a:p>
                  </a:txBody>
                  <a:tcPr marL="9525" marR="9525" marT="9525" marB="0" anchor="b"/>
                </a:tc>
              </a:tr>
              <a:tr h="129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000 1 05 03000 00 0000 110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63%</a:t>
                      </a:r>
                    </a:p>
                  </a:txBody>
                  <a:tcPr marL="9525" marR="9525" marT="9525" marB="0" anchor="b"/>
                </a:tc>
              </a:tr>
              <a:tr h="220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налогооблажения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000 1 05 04000 00 0000 110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148%</a:t>
                      </a:r>
                    </a:p>
                  </a:txBody>
                  <a:tcPr marL="9525" marR="9525" marT="9525" marB="0" anchor="b"/>
                </a:tc>
              </a:tr>
              <a:tr h="129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000 1 06 00000 00 0000 000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20,64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20,64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22,21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108%</a:t>
                      </a:r>
                    </a:p>
                  </a:txBody>
                  <a:tcPr marL="9525" marR="9525" marT="9525" marB="0" anchor="b"/>
                </a:tc>
              </a:tr>
              <a:tr h="129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000 1 06 01000 00 0000 000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48%</a:t>
                      </a:r>
                    </a:p>
                  </a:txBody>
                  <a:tcPr marL="9525" marR="9525" marT="9525" marB="0" anchor="b"/>
                </a:tc>
              </a:tr>
              <a:tr h="129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Транспортный налог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000 1 06 04000 00 0000 110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29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000 1 06 06000 00 0000 110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20,58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20,58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108%</a:t>
                      </a:r>
                    </a:p>
                  </a:txBody>
                  <a:tcPr marL="9525" marR="9525" marT="9525" marB="0" anchor="b"/>
                </a:tc>
              </a:tr>
              <a:tr h="129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налоговые доходы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107%</a:t>
                      </a:r>
                    </a:p>
                  </a:txBody>
                  <a:tcPr marL="9525" marR="9525" marT="9525" marB="0" anchor="b"/>
                </a:tc>
              </a:tr>
              <a:tr h="129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000 1 08 00000 00 0000 000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107%</a:t>
                      </a:r>
                    </a:p>
                  </a:txBody>
                  <a:tcPr marL="9525" marR="9525" marT="9525" marB="0" anchor="b"/>
                </a:tc>
              </a:tr>
              <a:tr h="330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Задолженность и перерасчеты по отмененным налогам, сборам и иным обязательным платежам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000 1 09 00000 00 0000 000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29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195,18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749,65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932,51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478%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20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000 1 11 00000 00 0000 000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163,37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173,59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153,53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94%</a:t>
                      </a:r>
                    </a:p>
                  </a:txBody>
                  <a:tcPr marL="9525" marR="9525" marT="9525" marB="0" anchor="b"/>
                </a:tc>
              </a:tr>
              <a:tr h="129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000 1 12 01000 00 0000 120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18,90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8,44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8,48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45%</a:t>
                      </a:r>
                    </a:p>
                  </a:txBody>
                  <a:tcPr marL="9525" marR="9525" marT="9525" marB="0" anchor="b"/>
                </a:tc>
              </a:tr>
              <a:tr h="129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000 1 16 00000 00 0000 000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550,20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753,18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св. 200%</a:t>
                      </a:r>
                    </a:p>
                  </a:txBody>
                  <a:tcPr marL="9525" marR="9525" marT="9525" marB="0" anchor="b"/>
                </a:tc>
              </a:tr>
              <a:tr h="129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неналоговые доходы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8,71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17,42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17,31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199%</a:t>
                      </a:r>
                    </a:p>
                  </a:txBody>
                  <a:tcPr marL="9525" marR="9525" marT="9525" marB="0" anchor="b"/>
                </a:tc>
              </a:tr>
              <a:tr h="220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000 1 13 00000 00 0000 000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319%</a:t>
                      </a:r>
                    </a:p>
                  </a:txBody>
                  <a:tcPr marL="9525" marR="9525" marT="9525" marB="0" anchor="b"/>
                </a:tc>
              </a:tr>
              <a:tr h="2748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000 1 14 00000 00 0000 000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188%</a:t>
                      </a:r>
                    </a:p>
                  </a:txBody>
                  <a:tcPr marL="9525" marR="9525" marT="9525" marB="0" anchor="b"/>
                </a:tc>
              </a:tr>
              <a:tr h="35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000 1 17 00000 00 0000 000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св. 200%</a:t>
                      </a:r>
                    </a:p>
                  </a:txBody>
                  <a:tcPr marL="9525" marR="9525" marT="9525" marB="0" anchor="b"/>
                </a:tc>
              </a:tr>
              <a:tr h="129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налоговые и неналоговые доходы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966,48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1 574,34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1 794,81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84" marR="6484" marT="648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186%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58667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6063" y="136566"/>
            <a:ext cx="8316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доходные источники бюджета района за </a:t>
            </a:r>
            <a:endParaRPr lang="en-US" sz="2400" b="1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 месяцев 2017 </a:t>
            </a:r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в составе </a:t>
            </a: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налоговых</a:t>
            </a:r>
            <a:endParaRPr lang="en-US" sz="2400" b="1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неналоговых доходов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96336" y="1152229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036070536"/>
              </p:ext>
            </p:extLst>
          </p:nvPr>
        </p:nvGraphicFramePr>
        <p:xfrm>
          <a:off x="0" y="1521561"/>
          <a:ext cx="9155112" cy="6132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664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6063" y="191647"/>
            <a:ext cx="8316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бюджет муниципального образования Нефтеюганский район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11355" y="1014692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pic>
        <p:nvPicPr>
          <p:cNvPr id="10" name="Picture 2" descr="C:\Users\RakovaE.A\Desktop\attention-d-human-points-finger-up-image-work-path-351247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13"/>
          <a:stretch/>
        </p:blipFill>
        <p:spPr bwMode="auto">
          <a:xfrm>
            <a:off x="216024" y="5517231"/>
            <a:ext cx="1462560" cy="129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702000"/>
              </p:ext>
            </p:extLst>
          </p:nvPr>
        </p:nvGraphicFramePr>
        <p:xfrm>
          <a:off x="57547" y="764704"/>
          <a:ext cx="9086453" cy="5826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652120" y="1628800"/>
            <a:ext cx="324036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Справочно:</a:t>
            </a:r>
          </a:p>
          <a:p>
            <a:pPr algn="ctr"/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02 04014 05 0000 151</a:t>
            </a:r>
          </a:p>
          <a:p>
            <a:pPr algn="ctr"/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Межбюджетные трансферты, передаваемые бюджетам муниципальных районов из бюджетов поселений на осуществление части полномочий по решению вопросов местного значения в соответствии с заключёнными соглашениями</a:t>
            </a:r>
          </a:p>
          <a:p>
            <a:pPr algn="ctr"/>
            <a:r>
              <a:rPr lang="ru-RU" sz="1100" b="1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Уточненный план на 01.10.2017 </a:t>
            </a:r>
            <a:r>
              <a:rPr lang="ru-RU" sz="11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157, 5 млн. руб.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1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1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Исполнено на 01.10.2017 </a:t>
            </a:r>
            <a:r>
              <a:rPr lang="ru-RU" sz="11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159, 6 млн. руб.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03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9171</TotalTime>
  <Words>1763</Words>
  <Application>Microsoft Office PowerPoint</Application>
  <PresentationFormat>Экран (4:3)</PresentationFormat>
  <Paragraphs>492</Paragraphs>
  <Slides>23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Лист Microsoft Excel 97-2003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Исполнение по сферам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Яковлева Алена Веняминовна</dc:creator>
  <cp:lastModifiedBy>Ракова Екатерина Александровна</cp:lastModifiedBy>
  <cp:revision>985</cp:revision>
  <cp:lastPrinted>2017-07-24T10:24:28Z</cp:lastPrinted>
  <dcterms:created xsi:type="dcterms:W3CDTF">2014-03-13T05:23:54Z</dcterms:created>
  <dcterms:modified xsi:type="dcterms:W3CDTF">2017-10-20T10:33:45Z</dcterms:modified>
</cp:coreProperties>
</file>