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302" r:id="rId3"/>
    <p:sldId id="257" r:id="rId4"/>
    <p:sldId id="304" r:id="rId5"/>
    <p:sldId id="294" r:id="rId6"/>
    <p:sldId id="297" r:id="rId7"/>
    <p:sldId id="301" r:id="rId8"/>
    <p:sldId id="298" r:id="rId9"/>
    <p:sldId id="299" r:id="rId10"/>
    <p:sldId id="300" r:id="rId11"/>
    <p:sldId id="303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185" userDrawn="1">
          <p15:clr>
            <a:srgbClr val="A4A3A4"/>
          </p15:clr>
        </p15:guide>
        <p15:guide id="2" pos="483" userDrawn="1">
          <p15:clr>
            <a:srgbClr val="A4A3A4"/>
          </p15:clr>
        </p15:guide>
        <p15:guide id="3" pos="381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1414"/>
    <a:srgbClr val="FAF1EC"/>
    <a:srgbClr val="D3994B"/>
    <a:srgbClr val="C89C50"/>
    <a:srgbClr val="3B6A78"/>
    <a:srgbClr val="F5E2D7"/>
    <a:srgbClr val="FFE497"/>
    <a:srgbClr val="FFCF47"/>
    <a:srgbClr val="F3E8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9" autoAdjust="0"/>
    <p:restoredTop sz="94660"/>
  </p:normalViewPr>
  <p:slideViewPr>
    <p:cSldViewPr snapToGrid="0" showGuides="1">
      <p:cViewPr varScale="1">
        <p:scale>
          <a:sx n="117" d="100"/>
          <a:sy n="117" d="100"/>
        </p:scale>
        <p:origin x="-108" y="-102"/>
      </p:cViewPr>
      <p:guideLst>
        <p:guide orient="horz" pos="1185"/>
        <p:guide pos="483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14FE-C327-4681-8617-56FAFE8A2335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ED48-92B1-4A92-8F78-A01846540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33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14FE-C327-4681-8617-56FAFE8A2335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ED48-92B1-4A92-8F78-A01846540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1105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14FE-C327-4681-8617-56FAFE8A2335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ED48-92B1-4A92-8F78-A01846540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0425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14FE-C327-4681-8617-56FAFE8A2335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ED48-92B1-4A92-8F78-A01846540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965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14FE-C327-4681-8617-56FAFE8A2335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ED48-92B1-4A92-8F78-A01846540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714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14FE-C327-4681-8617-56FAFE8A2335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ED48-92B1-4A92-8F78-A01846540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3137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14FE-C327-4681-8617-56FAFE8A2335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ED48-92B1-4A92-8F78-A01846540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466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14FE-C327-4681-8617-56FAFE8A2335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ED48-92B1-4A92-8F78-A01846540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3864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14FE-C327-4681-8617-56FAFE8A2335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ED48-92B1-4A92-8F78-A01846540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3472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14FE-C327-4681-8617-56FAFE8A2335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ED48-92B1-4A92-8F78-A01846540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623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114FE-C327-4681-8617-56FAFE8A2335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A8ED48-92B1-4A92-8F78-A01846540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2557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114FE-C327-4681-8617-56FAFE8A2335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A8ED48-92B1-4A92-8F78-A018465406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832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0.png"/><Relationship Id="rId7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8819"/>
            <a:ext cx="12192001" cy="38908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9653" t="25555" r="71319" b="67654"/>
          <a:stretch/>
        </p:blipFill>
        <p:spPr>
          <a:xfrm>
            <a:off x="9348241" y="5511445"/>
            <a:ext cx="2315208" cy="979511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962305" y="5511445"/>
            <a:ext cx="5133695" cy="942922"/>
            <a:chOff x="1399488" y="5475954"/>
            <a:chExt cx="5133695" cy="942922"/>
          </a:xfrm>
        </p:grpSpPr>
        <p:sp>
          <p:nvSpPr>
            <p:cNvPr id="17" name="TextBox 16"/>
            <p:cNvSpPr txBox="1"/>
            <p:nvPr/>
          </p:nvSpPr>
          <p:spPr>
            <a:xfrm>
              <a:off x="1790700" y="5783731"/>
              <a:ext cx="474248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Roboto"/>
                </a:rPr>
                <a:t>ДЛЯ ДЕЙСТВУЮЩИХ ПРЕДПРИНИМАТЕЛЬНИЦ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1399488" y="5528318"/>
              <a:ext cx="276912" cy="890558"/>
            </a:xfrm>
            <a:prstGeom prst="rect">
              <a:avLst/>
            </a:prstGeom>
            <a:solidFill>
              <a:srgbClr val="C89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/>
              <a:endParaRPr lang="ru-RU" sz="1100" dirty="0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790700" y="5475954"/>
              <a:ext cx="3060838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chemeClr val="bg1"/>
                  </a:solidFill>
                  <a:latin typeface="Roboto"/>
                </a:rPr>
                <a:t>БЕСПЛАТНЫЙ ОНЛАЙН ФОРМАТ</a:t>
              </a:r>
              <a:endParaRPr lang="ru-RU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353517" y="6183179"/>
            <a:ext cx="5428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Roboto"/>
              </a:rPr>
              <a:t>ВЫВОД БИЗНЕСА НА НОВЫЙ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17099336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0" y="6229350"/>
            <a:ext cx="12192000" cy="665553"/>
            <a:chOff x="0" y="6229350"/>
            <a:chExt cx="12192000" cy="665553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229350"/>
              <a:ext cx="12192000" cy="665553"/>
            </a:xfrm>
            <a:prstGeom prst="rect">
              <a:avLst/>
            </a:prstGeom>
            <a:solidFill>
              <a:schemeClr val="bg1">
                <a:lumMod val="50000"/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53110" y="6441764"/>
              <a:ext cx="286186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>
                  <a:solidFill>
                    <a:schemeClr val="bg1"/>
                  </a:solidFill>
                </a:rPr>
                <a:t>ПРОФЕССИОНАЛЬНЫЙ И ЛИЧНОСТНЫЙ РОСТ</a:t>
              </a: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551" y="6389604"/>
              <a:ext cx="1491002" cy="37275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307188" y="6438996"/>
              <a:ext cx="18577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chemeClr val="bg1"/>
                  </a:solidFill>
                </a:rPr>
                <a:t>НАЦИОНАЛЬНОЕ ПРИЗНАНИЕ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985601" y="6438996"/>
              <a:ext cx="25587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chemeClr val="bg1"/>
                  </a:solidFill>
                </a:rPr>
                <a:t>ВОЗМОЖНОСТИ ДЛЯ РАЗВИТИЯ БИЗНЕСА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429699" y="6472541"/>
              <a:ext cx="205614" cy="179127"/>
            </a:xfrm>
            <a:prstGeom prst="rect">
              <a:avLst/>
            </a:prstGeom>
            <a:solidFill>
              <a:srgbClr val="C89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025899" y="6506090"/>
              <a:ext cx="205614" cy="179127"/>
            </a:xfrm>
            <a:prstGeom prst="rect">
              <a:avLst/>
            </a:prstGeom>
            <a:solidFill>
              <a:srgbClr val="C89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8779987" y="6479158"/>
              <a:ext cx="205614" cy="179127"/>
            </a:xfrm>
            <a:prstGeom prst="rect">
              <a:avLst/>
            </a:prstGeom>
            <a:solidFill>
              <a:srgbClr val="C89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31450" y="565261"/>
            <a:ext cx="224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СПИКЕРЫ КУРСА </a:t>
            </a:r>
          </a:p>
          <a:p>
            <a:r>
              <a:rPr lang="en-US" dirty="0">
                <a:solidFill>
                  <a:schemeClr val="bg1"/>
                </a:solidFill>
              </a:rPr>
              <a:t>LADY007 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398441" y="517313"/>
            <a:ext cx="157036" cy="773102"/>
          </a:xfrm>
          <a:prstGeom prst="rect">
            <a:avLst/>
          </a:prstGeom>
          <a:solidFill>
            <a:srgbClr val="C89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1915553" y="1958293"/>
            <a:ext cx="16335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err="1">
                <a:solidFill>
                  <a:srgbClr val="FFFFFF"/>
                </a:solidFill>
                <a:latin typeface="Roboto"/>
              </a:rPr>
              <a:t>Пономарёва</a:t>
            </a:r>
            <a:r>
              <a:rPr lang="ru-RU" sz="1200" b="1" dirty="0">
                <a:solidFill>
                  <a:srgbClr val="FFFFFF"/>
                </a:solidFill>
                <a:latin typeface="Roboto"/>
              </a:rPr>
              <a:t> Елена</a:t>
            </a:r>
            <a:endParaRPr lang="ru-RU" sz="12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1915553" y="2213016"/>
            <a:ext cx="359942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FFFFFF"/>
                </a:solidFill>
                <a:latin typeface="Roboto"/>
              </a:rPr>
              <a:t>К.э.н., Член Гильдии Маркетологов, Основатель Лаборатории трендов (стратегический консалтинг), действующий </a:t>
            </a:r>
            <a:r>
              <a:rPr lang="ru-RU" sz="1100" dirty="0" err="1">
                <a:solidFill>
                  <a:srgbClr val="FFFFFF"/>
                </a:solidFill>
                <a:latin typeface="Roboto"/>
              </a:rPr>
              <a:t>колумнист</a:t>
            </a:r>
            <a:r>
              <a:rPr lang="ru-RU" sz="1100" dirty="0">
                <a:solidFill>
                  <a:srgbClr val="FFFFFF"/>
                </a:solidFill>
                <a:latin typeface="Roboto"/>
              </a:rPr>
              <a:t> </a:t>
            </a:r>
            <a:r>
              <a:rPr lang="ru-RU" sz="1100" dirty="0" err="1">
                <a:solidFill>
                  <a:srgbClr val="FFFFFF"/>
                </a:solidFill>
                <a:latin typeface="Roboto"/>
              </a:rPr>
              <a:t>Forbes</a:t>
            </a:r>
            <a:endParaRPr lang="ru-RU" sz="11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798308" y="1945059"/>
            <a:ext cx="45719" cy="773102"/>
          </a:xfrm>
          <a:prstGeom prst="rect">
            <a:avLst/>
          </a:prstGeom>
          <a:solidFill>
            <a:srgbClr val="C89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829861" y="3286347"/>
            <a:ext cx="45719" cy="773102"/>
          </a:xfrm>
          <a:prstGeom prst="rect">
            <a:avLst/>
          </a:prstGeom>
          <a:solidFill>
            <a:srgbClr val="C89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849068" y="4666057"/>
            <a:ext cx="45719" cy="773102"/>
          </a:xfrm>
          <a:prstGeom prst="rect">
            <a:avLst/>
          </a:prstGeom>
          <a:solidFill>
            <a:srgbClr val="C89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135993" y="1945312"/>
            <a:ext cx="45719" cy="773102"/>
          </a:xfrm>
          <a:prstGeom prst="rect">
            <a:avLst/>
          </a:prstGeom>
          <a:solidFill>
            <a:srgbClr val="C89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167372" y="3308871"/>
            <a:ext cx="45719" cy="773102"/>
          </a:xfrm>
          <a:prstGeom prst="rect">
            <a:avLst/>
          </a:prstGeom>
          <a:solidFill>
            <a:srgbClr val="C89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169279" y="4702011"/>
            <a:ext cx="45719" cy="773102"/>
          </a:xfrm>
          <a:prstGeom prst="rect">
            <a:avLst/>
          </a:prstGeom>
          <a:solidFill>
            <a:srgbClr val="C89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948397" y="3271236"/>
            <a:ext cx="16148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err="1">
                <a:solidFill>
                  <a:srgbClr val="FFFFFF"/>
                </a:solidFill>
                <a:latin typeface="Roboto"/>
              </a:rPr>
              <a:t>Привина</a:t>
            </a:r>
            <a:r>
              <a:rPr lang="ru-RU" sz="1200" b="1" dirty="0">
                <a:solidFill>
                  <a:srgbClr val="FFFFFF"/>
                </a:solidFill>
                <a:latin typeface="Roboto"/>
              </a:rPr>
              <a:t> Светлана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59294" y="3617017"/>
            <a:ext cx="356657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rgbClr val="FFFFFF"/>
                </a:solidFill>
                <a:latin typeface="Roboto"/>
              </a:rPr>
              <a:t>Сертифицированный </a:t>
            </a:r>
            <a:r>
              <a:rPr lang="ru-RU" sz="1050" dirty="0" err="1">
                <a:solidFill>
                  <a:srgbClr val="FFFFFF"/>
                </a:solidFill>
                <a:latin typeface="Roboto"/>
              </a:rPr>
              <a:t>коуч</a:t>
            </a:r>
            <a:r>
              <a:rPr lang="ru-RU" sz="1050" dirty="0">
                <a:solidFill>
                  <a:srgbClr val="FFFFFF"/>
                </a:solidFill>
                <a:latin typeface="Roboto"/>
              </a:rPr>
              <a:t> PCC ICF, HR консультант, ментор проектов</a:t>
            </a:r>
            <a:endParaRPr lang="ru-RU" sz="105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047981" y="4626426"/>
            <a:ext cx="11973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err="1">
                <a:solidFill>
                  <a:srgbClr val="FFFFFF"/>
                </a:solidFill>
                <a:latin typeface="Roboto"/>
              </a:rPr>
              <a:t>Ракова</a:t>
            </a:r>
            <a:r>
              <a:rPr lang="ru-RU" sz="1200" b="1" dirty="0">
                <a:solidFill>
                  <a:srgbClr val="FFFFFF"/>
                </a:solidFill>
                <a:latin typeface="Roboto"/>
              </a:rPr>
              <a:t> Юлия</a:t>
            </a:r>
            <a:endParaRPr lang="ru-RU" sz="12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040705" y="4894131"/>
            <a:ext cx="377800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FFFFFF"/>
                </a:solidFill>
                <a:latin typeface="Roboto"/>
              </a:rPr>
              <a:t>Эксперт в области </a:t>
            </a:r>
            <a:r>
              <a:rPr lang="ru-RU" sz="1100" dirty="0" err="1">
                <a:solidFill>
                  <a:srgbClr val="FFFFFF"/>
                </a:solidFill>
                <a:latin typeface="Roboto"/>
              </a:rPr>
              <a:t>digital</a:t>
            </a:r>
            <a:r>
              <a:rPr lang="ru-RU" sz="1100" dirty="0">
                <a:solidFill>
                  <a:srgbClr val="FFFFFF"/>
                </a:solidFill>
                <a:latin typeface="Roboto"/>
              </a:rPr>
              <a:t> маркетинга и продаж. Вице-президент по обучению и маркетингу бренда платформы автоматизации маркетинга </a:t>
            </a:r>
            <a:r>
              <a:rPr lang="ru-RU" sz="1100" dirty="0" err="1">
                <a:solidFill>
                  <a:srgbClr val="FFFFFF"/>
                </a:solidFill>
                <a:latin typeface="Roboto"/>
              </a:rPr>
              <a:t>GetResponse</a:t>
            </a:r>
            <a:endParaRPr lang="ru-RU" sz="11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316167" y="1932078"/>
            <a:ext cx="17740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err="1">
                <a:solidFill>
                  <a:srgbClr val="FFFFFF"/>
                </a:solidFill>
                <a:latin typeface="Roboto"/>
              </a:rPr>
              <a:t>Сафиулина</a:t>
            </a:r>
            <a:r>
              <a:rPr lang="ru-RU" sz="1200" b="1" dirty="0">
                <a:solidFill>
                  <a:srgbClr val="FFFFFF"/>
                </a:solidFill>
                <a:latin typeface="Roboto"/>
              </a:rPr>
              <a:t> Эльвира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316167" y="2247884"/>
            <a:ext cx="401223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FFFFFF"/>
                </a:solidFill>
                <a:latin typeface="Roboto"/>
              </a:rPr>
              <a:t>Евангелист агентства R-брокер, эксперт-практик в области интернет-рекламы и маркетинга</a:t>
            </a:r>
            <a:endParaRPr lang="ru-RU" sz="11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404741" y="3230511"/>
            <a:ext cx="15585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FFFFFF"/>
                </a:solidFill>
                <a:latin typeface="Roboto"/>
              </a:rPr>
              <a:t>Морозова Нинель</a:t>
            </a:r>
            <a:endParaRPr lang="ru-RU" sz="12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386542" y="3495636"/>
            <a:ext cx="41337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FFFFFF"/>
                </a:solidFill>
                <a:latin typeface="Roboto"/>
              </a:rPr>
              <a:t>Бизнес-продюсер, федеральный эксперт в области маркетинга и монетизации бизнес-проектов. Основатель Первого в России центра бизнес-</a:t>
            </a:r>
            <a:r>
              <a:rPr lang="ru-RU" sz="1100" dirty="0" err="1">
                <a:solidFill>
                  <a:srgbClr val="FFFFFF"/>
                </a:solidFill>
                <a:latin typeface="Roboto"/>
              </a:rPr>
              <a:t>продюсирования</a:t>
            </a:r>
            <a:r>
              <a:rPr lang="ru-RU" sz="1100" dirty="0">
                <a:solidFill>
                  <a:srgbClr val="FFFFFF"/>
                </a:solidFill>
                <a:latin typeface="Roboto"/>
              </a:rPr>
              <a:t> «Альфа Лица»</a:t>
            </a:r>
            <a:endParaRPr lang="ru-RU" sz="11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316167" y="4613249"/>
            <a:ext cx="131664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FFFFFF"/>
                </a:solidFill>
                <a:latin typeface="Roboto"/>
              </a:rPr>
              <a:t>Стрелкова Зоя</a:t>
            </a:r>
            <a:endParaRPr lang="ru-RU" sz="12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7311243" y="4866852"/>
            <a:ext cx="43582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FFFFFF"/>
                </a:solidFill>
                <a:latin typeface="Roboto"/>
              </a:rPr>
              <a:t>Эксперт в области управленческого учета и бизнес-моделирования, Руководитель направления «Экономика компании» и ведущий финансовый аналитик ГК «Институт Тренинга — АРБ Про»</a:t>
            </a:r>
            <a:endParaRPr lang="ru-RU" sz="1100" dirty="0"/>
          </a:p>
        </p:txBody>
      </p:sp>
      <p:pic>
        <p:nvPicPr>
          <p:cNvPr id="39" name="Рисунок 38"/>
          <p:cNvPicPr>
            <a:picLocks noChangeAspect="1"/>
          </p:cNvPicPr>
          <p:nvPr/>
        </p:nvPicPr>
        <p:blipFill rotWithShape="1">
          <a:blip r:embed="rId3"/>
          <a:srcRect l="828" t="13513" r="85862" b="61177"/>
          <a:stretch/>
        </p:blipFill>
        <p:spPr>
          <a:xfrm>
            <a:off x="766763" y="1881188"/>
            <a:ext cx="841402" cy="90000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3"/>
          <a:srcRect l="714" t="41464" r="85853" b="34431"/>
          <a:stretch/>
        </p:blipFill>
        <p:spPr>
          <a:xfrm>
            <a:off x="741593" y="3308871"/>
            <a:ext cx="891742" cy="900000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3"/>
          <a:srcRect l="884" t="68886" r="85931" b="7452"/>
          <a:stretch/>
        </p:blipFill>
        <p:spPr>
          <a:xfrm>
            <a:off x="804285" y="4571489"/>
            <a:ext cx="891589" cy="9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915829"/>
            <a:ext cx="890093" cy="902286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5"/>
          <a:srcRect l="890" t="67743" r="85714" b="8208"/>
          <a:stretch/>
        </p:blipFill>
        <p:spPr>
          <a:xfrm>
            <a:off x="6166184" y="4666057"/>
            <a:ext cx="891245" cy="9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7327" y="639039"/>
            <a:ext cx="1652159" cy="6950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89469" y="759632"/>
            <a:ext cx="1127858" cy="41456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9931" y="866075"/>
            <a:ext cx="1621677" cy="32921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25899" y="3221720"/>
            <a:ext cx="1076831" cy="107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30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9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2594366" y="2209973"/>
            <a:ext cx="670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СПАСИБО, что вы с нами!</a:t>
            </a:r>
          </a:p>
        </p:txBody>
      </p:sp>
      <p:graphicFrame>
        <p:nvGraphicFramePr>
          <p:cNvPr id="15" name="Объект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1269455"/>
              </p:ext>
            </p:extLst>
          </p:nvPr>
        </p:nvGraphicFramePr>
        <p:xfrm>
          <a:off x="3715869" y="3973024"/>
          <a:ext cx="460580" cy="421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CorelDRAW Home &amp; Students" r:id="rId3" imgW="265099" imgH="242589" progId="CorelDRAWHome.Graphic.18">
                  <p:embed/>
                </p:oleObj>
              </mc:Choice>
              <mc:Fallback>
                <p:oleObj name="CorelDRAW Home &amp; Students" r:id="rId3" imgW="265099" imgH="242589" progId="CorelDRAWHome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715869" y="3973024"/>
                        <a:ext cx="460580" cy="4219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443" y="4806300"/>
            <a:ext cx="433006" cy="43300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4720146" y="3891619"/>
            <a:ext cx="3031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info@ruslady.org</a:t>
            </a:r>
            <a:endParaRPr lang="ru-RU" sz="32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553" y="3215632"/>
            <a:ext cx="509213" cy="509213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4601544" y="3177850"/>
            <a:ext cx="4571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www.ruslady007.ru/home</a:t>
            </a:r>
            <a:endParaRPr lang="ru-RU" sz="32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720146" y="4654531"/>
            <a:ext cx="24128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/>
              <a:t>@Lady007.ru</a:t>
            </a: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085" y="422218"/>
            <a:ext cx="4804704" cy="11985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6036" y="5543074"/>
            <a:ext cx="2411040" cy="1014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690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73594" y="1387871"/>
            <a:ext cx="888195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Roboto"/>
              </a:rPr>
              <a:t>Бесплатный онлайн бизнес-акселератор «LADY 007» организован Общероссийской общественной организацией «ЖЕНЩИНЫ БИЗНЕСА» </a:t>
            </a:r>
          </a:p>
          <a:p>
            <a:pPr>
              <a:spcAft>
                <a:spcPts val="1200"/>
              </a:spcAft>
            </a:pPr>
            <a:endParaRPr lang="ru-RU" sz="800" dirty="0">
              <a:solidFill>
                <a:schemeClr val="bg1"/>
              </a:solidFill>
              <a:latin typeface="Roboto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Roboto"/>
              </a:rPr>
              <a:t>Проект реализуется при поддержке генерального партнёра ПАО «МТС», информационной поддержке АО «Корпорация МСП», Общероссийского государственного информационного телеканала «Россия-24» 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54" name="Рисунок 53"/>
          <p:cNvPicPr>
            <a:picLocks noChangeAspect="1"/>
          </p:cNvPicPr>
          <p:nvPr/>
        </p:nvPicPr>
        <p:blipFill rotWithShape="1">
          <a:blip r:embed="rId2"/>
          <a:srcRect l="937" t="56123" r="59120" b="24406"/>
          <a:stretch/>
        </p:blipFill>
        <p:spPr>
          <a:xfrm>
            <a:off x="1733649" y="4939359"/>
            <a:ext cx="4857534" cy="1331939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19" y="232082"/>
            <a:ext cx="3565495" cy="8913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6049" y="5037689"/>
            <a:ext cx="1658675" cy="43072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8565" y="5019934"/>
            <a:ext cx="1591903" cy="10612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7950" y="5635172"/>
            <a:ext cx="1058035" cy="4778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7891" y="5075092"/>
            <a:ext cx="1646971" cy="38218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B5A76F5-2CCC-4DBC-9A1A-7F79EF811E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3931" y="150641"/>
            <a:ext cx="2310584" cy="981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713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0" y="6229350"/>
            <a:ext cx="12192000" cy="665553"/>
            <a:chOff x="0" y="6229350"/>
            <a:chExt cx="12192000" cy="665553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229350"/>
              <a:ext cx="12192000" cy="665553"/>
            </a:xfrm>
            <a:prstGeom prst="rect">
              <a:avLst/>
            </a:prstGeom>
            <a:solidFill>
              <a:schemeClr val="bg1">
                <a:lumMod val="50000"/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53110" y="6441764"/>
              <a:ext cx="286186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>
                  <a:solidFill>
                    <a:schemeClr val="bg1"/>
                  </a:solidFill>
                </a:rPr>
                <a:t>ПРОФЕССИОНАЛЬНЫЙ И ЛИЧНОСТНЫЙ РОСТ</a:t>
              </a: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551" y="6389604"/>
              <a:ext cx="1491002" cy="37275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307188" y="6438996"/>
              <a:ext cx="18577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chemeClr val="bg1"/>
                  </a:solidFill>
                </a:rPr>
                <a:t>НАЦИОНАЛЬНОЕ ПРИЗНАНИЕ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985601" y="6438996"/>
              <a:ext cx="25587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chemeClr val="bg1"/>
                  </a:solidFill>
                </a:rPr>
                <a:t>ВОЗМОЖНОСТИ ДЛЯ РАЗВИТИЯ БИЗНЕСА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429699" y="6472541"/>
              <a:ext cx="205614" cy="179127"/>
            </a:xfrm>
            <a:prstGeom prst="rect">
              <a:avLst/>
            </a:prstGeom>
            <a:solidFill>
              <a:srgbClr val="C89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025899" y="6506090"/>
              <a:ext cx="205614" cy="179127"/>
            </a:xfrm>
            <a:prstGeom prst="rect">
              <a:avLst/>
            </a:prstGeom>
            <a:solidFill>
              <a:srgbClr val="C89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8779987" y="6479158"/>
              <a:ext cx="205614" cy="179127"/>
            </a:xfrm>
            <a:prstGeom prst="rect">
              <a:avLst/>
            </a:prstGeom>
            <a:solidFill>
              <a:srgbClr val="C89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52475" y="639039"/>
            <a:ext cx="2248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ОРГАНИЗАТОР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24551" y="1373332"/>
            <a:ext cx="5381186" cy="2385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/>
              <a:t>ОБЩЕРОССИЙСКАЯ ОБЩЕСТВЕННАЯ ОРГАНИЗАЦИЯ </a:t>
            </a:r>
            <a:r>
              <a:rPr lang="ru-RU" b="1" dirty="0"/>
              <a:t>"Женщины бизнеса"</a:t>
            </a:r>
          </a:p>
          <a:p>
            <a:endParaRPr lang="ru-RU" sz="1200" dirty="0"/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Существует в России уже 20 лет и объединяет в своей деятельности ряд профильных организаций, представляющих интересы женщин предпринимателей  различных регионов России. 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1600" dirty="0"/>
              <a:t>Организация имеет региональную сеть своих отделений практически во всех субъектах РФ.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609082" y="3882093"/>
            <a:ext cx="5344096" cy="2194469"/>
            <a:chOff x="315069" y="3785077"/>
            <a:chExt cx="4486491" cy="1416188"/>
          </a:xfrm>
        </p:grpSpPr>
        <p:grpSp>
          <p:nvGrpSpPr>
            <p:cNvPr id="29" name="Группа 28"/>
            <p:cNvGrpSpPr/>
            <p:nvPr/>
          </p:nvGrpSpPr>
          <p:grpSpPr>
            <a:xfrm>
              <a:off x="315069" y="3785077"/>
              <a:ext cx="4221908" cy="488112"/>
              <a:chOff x="614931" y="3751912"/>
              <a:chExt cx="4221908" cy="488112"/>
            </a:xfrm>
          </p:grpSpPr>
          <p:sp>
            <p:nvSpPr>
              <p:cNvPr id="20" name="Прямоугольник 19"/>
              <p:cNvSpPr/>
              <p:nvPr/>
            </p:nvSpPr>
            <p:spPr>
              <a:xfrm>
                <a:off x="614931" y="3870692"/>
                <a:ext cx="14390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ru-RU" b="1" dirty="0">
                    <a:solidFill>
                      <a:srgbClr val="DFA941"/>
                    </a:solidFill>
                    <a:latin typeface="Roboto"/>
                  </a:rPr>
                  <a:t>б</a:t>
                </a:r>
                <a:r>
                  <a:rPr lang="ru-RU" b="1" i="0" dirty="0">
                    <a:solidFill>
                      <a:srgbClr val="DFA941"/>
                    </a:solidFill>
                    <a:effectLst/>
                    <a:latin typeface="Roboto"/>
                  </a:rPr>
                  <a:t>олее</a:t>
                </a:r>
                <a:r>
                  <a:rPr lang="ru-RU" b="1" dirty="0">
                    <a:solidFill>
                      <a:srgbClr val="DFA941"/>
                    </a:solidFill>
                    <a:latin typeface="Roboto"/>
                  </a:rPr>
                  <a:t> </a:t>
                </a:r>
                <a:r>
                  <a:rPr lang="ru-RU" b="1" i="0" dirty="0">
                    <a:solidFill>
                      <a:srgbClr val="DFA941"/>
                    </a:solidFill>
                    <a:effectLst/>
                    <a:latin typeface="Roboto"/>
                  </a:rPr>
                  <a:t>3000</a:t>
                </a:r>
                <a:endParaRPr lang="ru-RU" dirty="0"/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>
                <a:off x="2275378" y="3779298"/>
                <a:ext cx="2561461" cy="3376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400" b="0" i="0" dirty="0">
                    <a:solidFill>
                      <a:srgbClr val="000000"/>
                    </a:solidFill>
                    <a:effectLst/>
                    <a:latin typeface="Roboto"/>
                  </a:rPr>
                  <a:t>Членов-участников </a:t>
                </a:r>
              </a:p>
              <a:p>
                <a:r>
                  <a:rPr lang="ru-RU" sz="1400" b="0" i="0" dirty="0">
                    <a:solidFill>
                      <a:srgbClr val="000000"/>
                    </a:solidFill>
                    <a:effectLst/>
                    <a:latin typeface="Roboto"/>
                  </a:rPr>
                  <a:t>организации </a:t>
                </a:r>
                <a:r>
                  <a:rPr lang="ru-RU" sz="1400" dirty="0">
                    <a:solidFill>
                      <a:srgbClr val="000000"/>
                    </a:solidFill>
                    <a:latin typeface="Roboto"/>
                  </a:rPr>
                  <a:t>«</a:t>
                </a:r>
                <a:r>
                  <a:rPr lang="ru-RU" sz="1400" b="0" i="0" dirty="0">
                    <a:solidFill>
                      <a:srgbClr val="000000"/>
                    </a:solidFill>
                    <a:effectLst/>
                    <a:latin typeface="Roboto"/>
                  </a:rPr>
                  <a:t>Женщины-бизнеса</a:t>
                </a:r>
                <a:r>
                  <a:rPr lang="ru-RU" sz="1400" dirty="0">
                    <a:solidFill>
                      <a:srgbClr val="000000"/>
                    </a:solidFill>
                    <a:latin typeface="Roboto"/>
                  </a:rPr>
                  <a:t>»</a:t>
                </a:r>
                <a:endParaRPr lang="ru-RU" sz="1400" dirty="0"/>
              </a:p>
            </p:txBody>
          </p:sp>
          <p:sp>
            <p:nvSpPr>
              <p:cNvPr id="26" name="Прямоугольник 25"/>
              <p:cNvSpPr/>
              <p:nvPr/>
            </p:nvSpPr>
            <p:spPr>
              <a:xfrm flipH="1">
                <a:off x="2192589" y="3751912"/>
                <a:ext cx="45719" cy="392430"/>
              </a:xfrm>
              <a:prstGeom prst="rect">
                <a:avLst/>
              </a:prstGeom>
              <a:solidFill>
                <a:srgbClr val="C89C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30" name="Группа 29"/>
            <p:cNvGrpSpPr/>
            <p:nvPr/>
          </p:nvGrpSpPr>
          <p:grpSpPr>
            <a:xfrm>
              <a:off x="434308" y="4271233"/>
              <a:ext cx="4367252" cy="460111"/>
              <a:chOff x="749954" y="4399598"/>
              <a:chExt cx="4367252" cy="460111"/>
            </a:xfrm>
          </p:grpSpPr>
          <p:sp>
            <p:nvSpPr>
              <p:cNvPr id="22" name="Прямоугольник 21"/>
              <p:cNvSpPr/>
              <p:nvPr/>
            </p:nvSpPr>
            <p:spPr>
              <a:xfrm>
                <a:off x="749954" y="4490377"/>
                <a:ext cx="131080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r"/>
                <a:r>
                  <a:rPr lang="ru-RU" b="1" dirty="0">
                    <a:solidFill>
                      <a:srgbClr val="DFA941"/>
                    </a:solidFill>
                    <a:latin typeface="Roboto"/>
                  </a:rPr>
                  <a:t>б</a:t>
                </a:r>
                <a:r>
                  <a:rPr lang="ru-RU" b="1" i="0" dirty="0">
                    <a:solidFill>
                      <a:srgbClr val="DFA941"/>
                    </a:solidFill>
                    <a:effectLst/>
                    <a:latin typeface="Roboto"/>
                  </a:rPr>
                  <a:t>олее</a:t>
                </a:r>
                <a:r>
                  <a:rPr lang="ru-RU" b="1" dirty="0">
                    <a:solidFill>
                      <a:srgbClr val="DFA941"/>
                    </a:solidFill>
                    <a:latin typeface="Roboto"/>
                  </a:rPr>
                  <a:t> </a:t>
                </a:r>
                <a:r>
                  <a:rPr lang="ru-RU" b="1" i="0" dirty="0">
                    <a:solidFill>
                      <a:srgbClr val="DFA941"/>
                    </a:solidFill>
                    <a:effectLst/>
                    <a:latin typeface="Roboto"/>
                  </a:rPr>
                  <a:t>200</a:t>
                </a:r>
                <a:endParaRPr lang="ru-RU" dirty="0"/>
              </a:p>
            </p:txBody>
          </p:sp>
          <p:sp>
            <p:nvSpPr>
              <p:cNvPr id="23" name="Прямоугольник 22"/>
              <p:cNvSpPr/>
              <p:nvPr/>
            </p:nvSpPr>
            <p:spPr>
              <a:xfrm>
                <a:off x="2305003" y="4419425"/>
                <a:ext cx="2812203" cy="3376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400" dirty="0">
                    <a:solidFill>
                      <a:srgbClr val="000000"/>
                    </a:solidFill>
                    <a:latin typeface="Roboto"/>
                  </a:rPr>
                  <a:t>Мероприятий для ч</a:t>
                </a:r>
                <a:r>
                  <a:rPr lang="ru-RU" sz="1400" b="0" i="0" dirty="0">
                    <a:solidFill>
                      <a:srgbClr val="000000"/>
                    </a:solidFill>
                    <a:effectLst/>
                    <a:latin typeface="Roboto"/>
                  </a:rPr>
                  <a:t>ленов-участников </a:t>
                </a:r>
              </a:p>
              <a:p>
                <a:r>
                  <a:rPr lang="ru-RU" sz="1400" b="0" i="0" dirty="0">
                    <a:solidFill>
                      <a:srgbClr val="000000"/>
                    </a:solidFill>
                    <a:effectLst/>
                    <a:latin typeface="Roboto"/>
                  </a:rPr>
                  <a:t>организации </a:t>
                </a:r>
                <a:r>
                  <a:rPr lang="ru-RU" sz="1400" dirty="0">
                    <a:solidFill>
                      <a:srgbClr val="000000"/>
                    </a:solidFill>
                    <a:latin typeface="Roboto"/>
                  </a:rPr>
                  <a:t>«</a:t>
                </a:r>
                <a:r>
                  <a:rPr lang="ru-RU" sz="1400" b="0" i="0" dirty="0">
                    <a:solidFill>
                      <a:srgbClr val="000000"/>
                    </a:solidFill>
                    <a:effectLst/>
                    <a:latin typeface="Roboto"/>
                  </a:rPr>
                  <a:t>Женщины-бизнеса»</a:t>
                </a:r>
                <a:endParaRPr lang="ru-RU" sz="1400" dirty="0"/>
              </a:p>
            </p:txBody>
          </p:sp>
          <p:sp>
            <p:nvSpPr>
              <p:cNvPr id="27" name="Прямоугольник 26"/>
              <p:cNvSpPr/>
              <p:nvPr/>
            </p:nvSpPr>
            <p:spPr>
              <a:xfrm flipH="1">
                <a:off x="2206048" y="4399598"/>
                <a:ext cx="45719" cy="392430"/>
              </a:xfrm>
              <a:prstGeom prst="rect">
                <a:avLst/>
              </a:prstGeom>
              <a:solidFill>
                <a:srgbClr val="C89C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4" name="Прямоугольник 23"/>
            <p:cNvSpPr/>
            <p:nvPr/>
          </p:nvSpPr>
          <p:spPr>
            <a:xfrm>
              <a:off x="1975516" y="4879680"/>
              <a:ext cx="2458162" cy="19862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dirty="0">
                  <a:solidFill>
                    <a:srgbClr val="000000"/>
                  </a:solidFill>
                  <a:latin typeface="Roboto"/>
                </a:rPr>
                <a:t>Региональных представительств</a:t>
              </a:r>
              <a:endParaRPr lang="ru-RU" sz="1400" dirty="0"/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545058" y="4831933"/>
              <a:ext cx="120005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ru-RU" b="1" dirty="0">
                  <a:solidFill>
                    <a:srgbClr val="DFA941"/>
                  </a:solidFill>
                  <a:latin typeface="Roboto"/>
                </a:rPr>
                <a:t>б</a:t>
              </a:r>
              <a:r>
                <a:rPr lang="ru-RU" b="1" i="0" dirty="0">
                  <a:solidFill>
                    <a:srgbClr val="DFA941"/>
                  </a:solidFill>
                  <a:effectLst/>
                  <a:latin typeface="Roboto"/>
                </a:rPr>
                <a:t>олее 50</a:t>
              </a:r>
              <a:endParaRPr lang="ru-RU" dirty="0"/>
            </a:p>
          </p:txBody>
        </p:sp>
        <p:sp>
          <p:nvSpPr>
            <p:cNvPr id="28" name="Прямоугольник 27"/>
            <p:cNvSpPr/>
            <p:nvPr/>
          </p:nvSpPr>
          <p:spPr>
            <a:xfrm flipH="1">
              <a:off x="1881401" y="4782776"/>
              <a:ext cx="45719" cy="392430"/>
            </a:xfrm>
            <a:prstGeom prst="rect">
              <a:avLst/>
            </a:prstGeom>
            <a:solidFill>
              <a:srgbClr val="C89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1" name="Прямоугольник 50"/>
          <p:cNvSpPr/>
          <p:nvPr/>
        </p:nvSpPr>
        <p:spPr>
          <a:xfrm>
            <a:off x="398441" y="517313"/>
            <a:ext cx="157036" cy="773102"/>
          </a:xfrm>
          <a:prstGeom prst="rect">
            <a:avLst/>
          </a:prstGeom>
          <a:solidFill>
            <a:srgbClr val="C89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2690" y="0"/>
            <a:ext cx="6229310" cy="622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66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95151" y="1681270"/>
            <a:ext cx="8718356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Roboto"/>
              </a:rPr>
              <a:t>«</a:t>
            </a:r>
            <a:r>
              <a:rPr lang="en-US" sz="2400" dirty="0">
                <a:solidFill>
                  <a:schemeClr val="bg1"/>
                </a:solidFill>
                <a:latin typeface="Roboto"/>
              </a:rPr>
              <a:t>LADY 007</a:t>
            </a:r>
            <a:r>
              <a:rPr lang="ru-RU" sz="2400" dirty="0">
                <a:solidFill>
                  <a:schemeClr val="bg1"/>
                </a:solidFill>
                <a:latin typeface="Roboto"/>
              </a:rPr>
              <a:t>»</a:t>
            </a:r>
            <a:r>
              <a:rPr lang="en-US" sz="2400" dirty="0">
                <a:solidFill>
                  <a:schemeClr val="bg1"/>
                </a:solidFill>
                <a:latin typeface="Roboto"/>
              </a:rPr>
              <a:t> - </a:t>
            </a:r>
            <a:r>
              <a:rPr lang="ru-RU" sz="2400" dirty="0">
                <a:solidFill>
                  <a:schemeClr val="bg1"/>
                </a:solidFill>
                <a:latin typeface="Roboto"/>
              </a:rPr>
              <a:t>практический курс с приглашенными экспертами из области финансов, права, маркетинга и управления ресурсами.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2400" dirty="0">
              <a:solidFill>
                <a:schemeClr val="bg1"/>
              </a:solidFill>
              <a:latin typeface="Roboto"/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bg1"/>
                </a:solidFill>
                <a:latin typeface="Roboto"/>
              </a:rPr>
              <a:t>Программа рассчитана на действующих женщин-предпринимательниц, которые уже реализуют свои бизнес-проекты, но в условиях нестабильной экономической ситуации столкнулись с определёнными трудностями в развитии своего бизнеса.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ru-RU" sz="2000" dirty="0">
              <a:solidFill>
                <a:schemeClr val="bg1"/>
              </a:solidFill>
              <a:latin typeface="Roboto"/>
            </a:endParaRPr>
          </a:p>
          <a:p>
            <a:pPr>
              <a:spcAft>
                <a:spcPts val="1200"/>
              </a:spcAft>
            </a:pP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56" name="Рисунок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10" y="348168"/>
            <a:ext cx="2760975" cy="6902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7229" y="348167"/>
            <a:ext cx="1894744" cy="797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00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Прямоугольник 66"/>
          <p:cNvSpPr/>
          <p:nvPr/>
        </p:nvSpPr>
        <p:spPr>
          <a:xfrm>
            <a:off x="1915553" y="737105"/>
            <a:ext cx="9086276" cy="3511980"/>
          </a:xfrm>
          <a:prstGeom prst="rect">
            <a:avLst/>
          </a:prstGeom>
          <a:solidFill>
            <a:srgbClr val="D3994B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48229" y="2285375"/>
            <a:ext cx="9209328" cy="3511980"/>
          </a:xfrm>
          <a:prstGeom prst="rect">
            <a:avLst/>
          </a:prstGeom>
          <a:solidFill>
            <a:srgbClr val="D3994B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2653110" y="3455656"/>
            <a:ext cx="1328435" cy="478862"/>
          </a:xfrm>
          <a:prstGeom prst="rect">
            <a:avLst/>
          </a:prstGeom>
          <a:solidFill>
            <a:srgbClr val="D3994B">
              <a:alpha val="86000"/>
            </a:srgbClr>
          </a:solidFill>
          <a:ln>
            <a:noFill/>
          </a:ln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TextBox 65"/>
          <p:cNvSpPr txBox="1"/>
          <p:nvPr/>
        </p:nvSpPr>
        <p:spPr>
          <a:xfrm>
            <a:off x="2653110" y="3141089"/>
            <a:ext cx="13147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solidFill>
                  <a:schemeClr val="bg1"/>
                </a:solidFill>
                <a:latin typeface="Franklin Gothic Heavy" panose="020B0903020102020204" pitchFamily="34" charset="0"/>
              </a:rPr>
              <a:t>О3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2653110" y="2473801"/>
            <a:ext cx="1328435" cy="478862"/>
          </a:xfrm>
          <a:prstGeom prst="rect">
            <a:avLst/>
          </a:prstGeom>
          <a:solidFill>
            <a:srgbClr val="D3994B">
              <a:alpha val="86000"/>
            </a:srgbClr>
          </a:solidFill>
          <a:ln>
            <a:noFill/>
          </a:ln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TextBox 55"/>
          <p:cNvSpPr txBox="1"/>
          <p:nvPr/>
        </p:nvSpPr>
        <p:spPr>
          <a:xfrm>
            <a:off x="2653110" y="2159234"/>
            <a:ext cx="13147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solidFill>
                  <a:schemeClr val="bg1"/>
                </a:solidFill>
                <a:latin typeface="Franklin Gothic Heavy" panose="020B0903020102020204" pitchFamily="34" charset="0"/>
              </a:rPr>
              <a:t>О2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2653110" y="1491946"/>
            <a:ext cx="1328435" cy="478862"/>
          </a:xfrm>
          <a:prstGeom prst="rect">
            <a:avLst/>
          </a:prstGeom>
          <a:solidFill>
            <a:srgbClr val="D3994B">
              <a:alpha val="86000"/>
            </a:srgbClr>
          </a:solidFill>
          <a:ln>
            <a:noFill/>
          </a:ln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TextBox 49"/>
          <p:cNvSpPr txBox="1"/>
          <p:nvPr/>
        </p:nvSpPr>
        <p:spPr>
          <a:xfrm>
            <a:off x="2653110" y="1177379"/>
            <a:ext cx="131478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6600" b="1" dirty="0">
                <a:solidFill>
                  <a:schemeClr val="bg1"/>
                </a:solidFill>
                <a:latin typeface="Franklin Gothic Heavy" panose="020B0903020102020204" pitchFamily="34" charset="0"/>
              </a:rPr>
              <a:t>О1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0" y="6229350"/>
            <a:ext cx="12192000" cy="665553"/>
            <a:chOff x="0" y="6229350"/>
            <a:chExt cx="12192000" cy="665553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229350"/>
              <a:ext cx="12192000" cy="665553"/>
            </a:xfrm>
            <a:prstGeom prst="rect">
              <a:avLst/>
            </a:prstGeom>
            <a:solidFill>
              <a:schemeClr val="bg1">
                <a:lumMod val="50000"/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53110" y="6441764"/>
              <a:ext cx="286186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>
                  <a:solidFill>
                    <a:schemeClr val="bg1"/>
                  </a:solidFill>
                </a:rPr>
                <a:t>ПРОФЕССИОНАЛЬНЫЙ И ЛИЧНОСТНЫЙ РОСТ</a:t>
              </a: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551" y="6389604"/>
              <a:ext cx="1491002" cy="37275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307188" y="6438996"/>
              <a:ext cx="18577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chemeClr val="bg1"/>
                  </a:solidFill>
                </a:rPr>
                <a:t>НАЦИОНАЛЬНОЕ ПРИЗНАНИЕ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985601" y="6438996"/>
              <a:ext cx="25587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chemeClr val="bg1"/>
                  </a:solidFill>
                </a:rPr>
                <a:t>ВОЗМОЖНОСТИ ДЛЯ РАЗВИТИЯ БИЗНЕСА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429699" y="6472541"/>
              <a:ext cx="205614" cy="179127"/>
            </a:xfrm>
            <a:prstGeom prst="rect">
              <a:avLst/>
            </a:prstGeom>
            <a:solidFill>
              <a:srgbClr val="C89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025899" y="6506090"/>
              <a:ext cx="205614" cy="179127"/>
            </a:xfrm>
            <a:prstGeom prst="rect">
              <a:avLst/>
            </a:prstGeom>
            <a:solidFill>
              <a:srgbClr val="C89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8779987" y="6479158"/>
              <a:ext cx="205614" cy="179127"/>
            </a:xfrm>
            <a:prstGeom prst="rect">
              <a:avLst/>
            </a:prstGeom>
            <a:solidFill>
              <a:srgbClr val="C89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220484" y="1546711"/>
            <a:ext cx="5041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>
                <a:solidFill>
                  <a:srgbClr val="141414"/>
                </a:solidFill>
              </a:rPr>
              <a:t>ЧЕТЫРЕХНЕДЕЛЬНЫЙ ПРАКТИЧЕСКИЙ КУРС</a:t>
            </a:r>
            <a:endParaRPr lang="ru-RU" b="1" dirty="0">
              <a:solidFill>
                <a:srgbClr val="141414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220484" y="2528566"/>
            <a:ext cx="6365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>
                <a:solidFill>
                  <a:srgbClr val="141414"/>
                </a:solidFill>
              </a:rPr>
              <a:t>БЕСПЛАТНОЕ ОБУЧЕНИЕ ЖЕНЩИН-ПРЕДПРИНИМАТЕЛЕЙ</a:t>
            </a:r>
            <a:endParaRPr lang="ru-RU" b="1" dirty="0">
              <a:solidFill>
                <a:srgbClr val="141414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20484" y="3510421"/>
            <a:ext cx="6219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cap="all" dirty="0">
                <a:solidFill>
                  <a:srgbClr val="141414"/>
                </a:solidFill>
              </a:rPr>
              <a:t>ДЛЯ </a:t>
            </a:r>
            <a:r>
              <a:rPr lang="ru-RU" b="1" cap="all" dirty="0" smtClean="0">
                <a:solidFill>
                  <a:srgbClr val="141414"/>
                </a:solidFill>
              </a:rPr>
              <a:t>СУБЪЕКТОВ </a:t>
            </a:r>
            <a:r>
              <a:rPr lang="ru-RU" b="1" cap="all" dirty="0">
                <a:solidFill>
                  <a:srgbClr val="141414"/>
                </a:solidFill>
              </a:rPr>
              <a:t>МИКРО, МАЛОГО И СРЕДНЕГО БИЗНЕСА</a:t>
            </a:r>
            <a:endParaRPr lang="ru-RU" b="1" dirty="0">
              <a:solidFill>
                <a:srgbClr val="141414"/>
              </a:solidFill>
            </a:endParaRPr>
          </a:p>
        </p:txBody>
      </p:sp>
      <p:sp>
        <p:nvSpPr>
          <p:cNvPr id="69" name="Прямоугольник 68"/>
          <p:cNvSpPr/>
          <p:nvPr/>
        </p:nvSpPr>
        <p:spPr>
          <a:xfrm>
            <a:off x="2027660" y="4994598"/>
            <a:ext cx="1328435" cy="478862"/>
          </a:xfrm>
          <a:prstGeom prst="rect">
            <a:avLst/>
          </a:prstGeom>
          <a:solidFill>
            <a:srgbClr val="D3994B">
              <a:alpha val="86000"/>
            </a:srgbClr>
          </a:solidFill>
          <a:ln>
            <a:noFill/>
          </a:ln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Прямоугольник 69"/>
          <p:cNvSpPr/>
          <p:nvPr/>
        </p:nvSpPr>
        <p:spPr>
          <a:xfrm>
            <a:off x="2027660" y="5185454"/>
            <a:ext cx="138941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latin typeface="Roboto"/>
              </a:rPr>
              <a:t>УЧАСТНИКОВ</a:t>
            </a:r>
            <a:endParaRPr lang="ru-RU" sz="1400" b="0" i="0" dirty="0">
              <a:effectLst/>
              <a:latin typeface="Roboto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904769" y="4540005"/>
            <a:ext cx="1592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Franklin Gothic Heavy" panose="020B0903020102020204" pitchFamily="34" charset="0"/>
              </a:rPr>
              <a:t>2 500 +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5243724" y="4986842"/>
            <a:ext cx="1328435" cy="478862"/>
          </a:xfrm>
          <a:prstGeom prst="rect">
            <a:avLst/>
          </a:prstGeom>
          <a:solidFill>
            <a:srgbClr val="D3994B">
              <a:alpha val="86000"/>
            </a:srgbClr>
          </a:solidFill>
          <a:ln>
            <a:noFill/>
          </a:ln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Прямоугольник 73"/>
          <p:cNvSpPr/>
          <p:nvPr/>
        </p:nvSpPr>
        <p:spPr>
          <a:xfrm>
            <a:off x="5588049" y="5200844"/>
            <a:ext cx="10450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latin typeface="Roboto"/>
              </a:rPr>
              <a:t>ГОРОДОВ</a:t>
            </a:r>
            <a:endParaRPr lang="ru-RU" sz="1400" b="0" i="0" dirty="0">
              <a:effectLst/>
              <a:latin typeface="Roboto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981233" y="4540005"/>
            <a:ext cx="6519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Franklin Gothic Heavy" panose="020B0903020102020204" pitchFamily="34" charset="0"/>
              </a:rPr>
              <a:t>47</a:t>
            </a:r>
          </a:p>
        </p:txBody>
      </p:sp>
      <p:sp>
        <p:nvSpPr>
          <p:cNvPr id="77" name="Прямоугольник 76"/>
          <p:cNvSpPr/>
          <p:nvPr/>
        </p:nvSpPr>
        <p:spPr>
          <a:xfrm>
            <a:off x="8336434" y="4932345"/>
            <a:ext cx="1328435" cy="478862"/>
          </a:xfrm>
          <a:prstGeom prst="rect">
            <a:avLst/>
          </a:prstGeom>
          <a:solidFill>
            <a:srgbClr val="D3994B">
              <a:alpha val="86000"/>
            </a:srgbClr>
          </a:solidFill>
          <a:ln>
            <a:noFill/>
          </a:ln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8" name="Прямоугольник 77"/>
          <p:cNvSpPr/>
          <p:nvPr/>
        </p:nvSpPr>
        <p:spPr>
          <a:xfrm>
            <a:off x="8645303" y="5146347"/>
            <a:ext cx="1116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>
                <a:latin typeface="Roboto"/>
              </a:rPr>
              <a:t>РЕГИОНОВ</a:t>
            </a:r>
            <a:endParaRPr lang="ru-RU" sz="1400" b="0" i="0" dirty="0">
              <a:effectLst/>
              <a:latin typeface="Roboto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9244362" y="4492276"/>
            <a:ext cx="425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latin typeface="Franklin Gothic Heavy" panose="020B09030201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31171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99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0" y="6229350"/>
            <a:ext cx="12192000" cy="665553"/>
            <a:chOff x="0" y="6229350"/>
            <a:chExt cx="12192000" cy="665553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229350"/>
              <a:ext cx="12192000" cy="665553"/>
            </a:xfrm>
            <a:prstGeom prst="rect">
              <a:avLst/>
            </a:prstGeom>
            <a:solidFill>
              <a:schemeClr val="bg1">
                <a:lumMod val="50000"/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53110" y="6441764"/>
              <a:ext cx="286186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>
                  <a:solidFill>
                    <a:schemeClr val="bg1"/>
                  </a:solidFill>
                </a:rPr>
                <a:t>ПРОФЕССИОНАЛЬНЫЙ И ЛИЧНОСТНЫЙ РОСТ</a:t>
              </a: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551" y="6389604"/>
              <a:ext cx="1491002" cy="37275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307188" y="6438996"/>
              <a:ext cx="18577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chemeClr val="bg1"/>
                  </a:solidFill>
                </a:rPr>
                <a:t>НАЦИОНАЛЬНОЕ ПРИЗНАНИЕ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985601" y="6438996"/>
              <a:ext cx="25587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chemeClr val="bg1"/>
                  </a:solidFill>
                </a:rPr>
                <a:t>ВОЗМОЖНОСТИ ДЛЯ РАЗВИТИЯ БИЗНЕСА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429699" y="6472541"/>
              <a:ext cx="205614" cy="179127"/>
            </a:xfrm>
            <a:prstGeom prst="rect">
              <a:avLst/>
            </a:prstGeom>
            <a:solidFill>
              <a:srgbClr val="C89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025899" y="6506090"/>
              <a:ext cx="205614" cy="179127"/>
            </a:xfrm>
            <a:prstGeom prst="rect">
              <a:avLst/>
            </a:prstGeom>
            <a:solidFill>
              <a:srgbClr val="C89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8779987" y="6479158"/>
              <a:ext cx="205614" cy="179127"/>
            </a:xfrm>
            <a:prstGeom prst="rect">
              <a:avLst/>
            </a:prstGeom>
            <a:solidFill>
              <a:srgbClr val="C89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5873" t="19245" r="86882" b="43341"/>
          <a:stretch/>
        </p:blipFill>
        <p:spPr>
          <a:xfrm>
            <a:off x="214789" y="1469175"/>
            <a:ext cx="1541810" cy="447918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52693" y="585197"/>
            <a:ext cx="3354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ПРОГРАММА КУРСА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LADY007</a:t>
            </a:r>
            <a:r>
              <a:rPr lang="ru-RU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98441" y="517313"/>
            <a:ext cx="157036" cy="7731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756599" y="1803400"/>
            <a:ext cx="322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Глобальные тренды в бизнесе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56599" y="2232898"/>
            <a:ext cx="426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Эффективные ключи управления бизнесом в кризис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56599" y="2851826"/>
            <a:ext cx="42679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Правовые основы бизнеса в условиях цифровой экономики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756599" y="3573640"/>
            <a:ext cx="4267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Искусство ведения переговоров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756599" y="4153901"/>
            <a:ext cx="4267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Целеполагание. Развитие. Путь к успеху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56599" y="4760152"/>
            <a:ext cx="4267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Новейшие тренды в маркетинге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56599" y="5269978"/>
            <a:ext cx="4474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Лучшие инструменты современного интернет-маркетинга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618362" y="1664900"/>
            <a:ext cx="32205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Построение эффективных бизнес-моделей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618362" y="2385656"/>
            <a:ext cx="3826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Финансовый анализ отчетности </a:t>
            </a:r>
            <a:r>
              <a:rPr lang="en-US" dirty="0"/>
              <a:t>P&amp;L</a:t>
            </a:r>
            <a:r>
              <a:rPr lang="ru-RU" dirty="0"/>
              <a:t>. Расчет </a:t>
            </a:r>
            <a:r>
              <a:rPr lang="ru-RU" dirty="0" err="1"/>
              <a:t>маржинальности</a:t>
            </a:r>
            <a:r>
              <a:rPr lang="ru-RU" dirty="0"/>
              <a:t> бизнеса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/>
          <a:srcRect l="5874" t="56459" r="86973" b="5989"/>
          <a:stretch/>
        </p:blipFill>
        <p:spPr>
          <a:xfrm>
            <a:off x="6096000" y="1717921"/>
            <a:ext cx="1522362" cy="44958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639695" y="3022273"/>
            <a:ext cx="35732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Искусство коммуникации и </a:t>
            </a:r>
            <a:r>
              <a:rPr lang="ru-RU" dirty="0" err="1"/>
              <a:t>самопрезентации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639695" y="3724302"/>
            <a:ext cx="322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Нетворкинг</a:t>
            </a:r>
            <a:r>
              <a:rPr lang="ru-RU" dirty="0"/>
              <a:t> и личный бренд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639695" y="4292732"/>
            <a:ext cx="3573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Секреты успешных продаж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639695" y="4922279"/>
            <a:ext cx="34494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Истории личного бизнес-успеха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7618362" y="5476254"/>
            <a:ext cx="3826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Подготовка презентаций проекта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7451" y="517313"/>
            <a:ext cx="2761727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84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Прямоугольник 82"/>
          <p:cNvSpPr/>
          <p:nvPr/>
        </p:nvSpPr>
        <p:spPr>
          <a:xfrm>
            <a:off x="11735749" y="0"/>
            <a:ext cx="471802" cy="6229350"/>
          </a:xfrm>
          <a:prstGeom prst="rect">
            <a:avLst/>
          </a:prstGeom>
          <a:solidFill>
            <a:srgbClr val="D39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6" name="Группа 15"/>
          <p:cNvGrpSpPr/>
          <p:nvPr/>
        </p:nvGrpSpPr>
        <p:grpSpPr>
          <a:xfrm>
            <a:off x="0" y="6229350"/>
            <a:ext cx="12192000" cy="665553"/>
            <a:chOff x="0" y="6229350"/>
            <a:chExt cx="12192000" cy="665553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229350"/>
              <a:ext cx="12192000" cy="665553"/>
            </a:xfrm>
            <a:prstGeom prst="rect">
              <a:avLst/>
            </a:prstGeom>
            <a:solidFill>
              <a:schemeClr val="bg1">
                <a:lumMod val="50000"/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53110" y="6441764"/>
              <a:ext cx="286186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>
                  <a:solidFill>
                    <a:schemeClr val="bg1"/>
                  </a:solidFill>
                </a:rPr>
                <a:t>ПРОФЕССИОНАЛЬНЫЙ И ЛИЧНОСТНЫЙ РОСТ</a:t>
              </a: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551" y="6389604"/>
              <a:ext cx="1491002" cy="37275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307188" y="6438996"/>
              <a:ext cx="18577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chemeClr val="bg1"/>
                  </a:solidFill>
                </a:rPr>
                <a:t>НАЦИОНАЛЬНОЕ ПРИЗНАНИЕ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985601" y="6438996"/>
              <a:ext cx="25587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chemeClr val="bg1"/>
                  </a:solidFill>
                </a:rPr>
                <a:t>ВОЗМОЖНОСТИ ДЛЯ РАЗВИТИЯ БИЗНЕСА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429699" y="6472541"/>
              <a:ext cx="205614" cy="179127"/>
            </a:xfrm>
            <a:prstGeom prst="rect">
              <a:avLst/>
            </a:prstGeom>
            <a:solidFill>
              <a:srgbClr val="C89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025899" y="6506090"/>
              <a:ext cx="205614" cy="179127"/>
            </a:xfrm>
            <a:prstGeom prst="rect">
              <a:avLst/>
            </a:prstGeom>
            <a:solidFill>
              <a:srgbClr val="C89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8779987" y="6479158"/>
              <a:ext cx="205614" cy="179127"/>
            </a:xfrm>
            <a:prstGeom prst="rect">
              <a:avLst/>
            </a:prstGeom>
            <a:solidFill>
              <a:srgbClr val="C89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752474" y="639039"/>
            <a:ext cx="3692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ФОРМАТ БИЗНЕС-АКСЕЛЕРАТОРА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98441" y="517313"/>
            <a:ext cx="157036" cy="773102"/>
          </a:xfrm>
          <a:prstGeom prst="rect">
            <a:avLst/>
          </a:prstGeom>
          <a:solidFill>
            <a:srgbClr val="D39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/>
          <p:cNvSpPr/>
          <p:nvPr/>
        </p:nvSpPr>
        <p:spPr>
          <a:xfrm>
            <a:off x="373972" y="1681964"/>
            <a:ext cx="5317425" cy="4348163"/>
          </a:xfrm>
          <a:prstGeom prst="rect">
            <a:avLst/>
          </a:prstGeom>
          <a:solidFill>
            <a:schemeClr val="bg1">
              <a:lumMod val="95000"/>
              <a:alpha val="86000"/>
            </a:schemeClr>
          </a:solidFill>
          <a:ln>
            <a:noFill/>
          </a:ln>
          <a:effectLst>
            <a:outerShdw blurRad="76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799849" y="1767776"/>
            <a:ext cx="4267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обучение</a:t>
            </a:r>
            <a:r>
              <a:rPr lang="en-US" dirty="0"/>
              <a:t> </a:t>
            </a:r>
            <a:r>
              <a:rPr lang="ru-RU" dirty="0"/>
              <a:t>на платформе GetCourse.ru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99849" y="2384999"/>
            <a:ext cx="4796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доступ к урокам открывается постепенно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95498" y="2971977"/>
            <a:ext cx="4267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группы с куратором по 30 человек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82679" y="3594490"/>
            <a:ext cx="4267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еженедельные мастер-</a:t>
            </a:r>
            <a:r>
              <a:rPr lang="ru-RU" dirty="0" err="1"/>
              <a:t>майнды</a:t>
            </a:r>
            <a:r>
              <a:rPr lang="ru-RU" dirty="0"/>
              <a:t> с </a:t>
            </a:r>
            <a:r>
              <a:rPr lang="ru-RU" dirty="0" err="1"/>
              <a:t>коучами</a:t>
            </a:r>
            <a:endParaRPr lang="ru-RU" dirty="0"/>
          </a:p>
        </p:txBody>
      </p:sp>
      <p:sp>
        <p:nvSpPr>
          <p:cNvPr id="29" name="TextBox 28"/>
          <p:cNvSpPr txBox="1"/>
          <p:nvPr/>
        </p:nvSpPr>
        <p:spPr>
          <a:xfrm>
            <a:off x="759787" y="4198546"/>
            <a:ext cx="4267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запись интервью с участницами проекта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66764" y="4797978"/>
            <a:ext cx="4267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живые встречи с предпринимателями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59787" y="5387167"/>
            <a:ext cx="4880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вступление в Ассоциацию «Женщины бизнеса»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555477" y="2023850"/>
            <a:ext cx="936000" cy="216000"/>
            <a:chOff x="5880000" y="1773188"/>
            <a:chExt cx="936000" cy="216000"/>
          </a:xfrm>
        </p:grpSpPr>
        <p:cxnSp>
          <p:nvCxnSpPr>
            <p:cNvPr id="15" name="Прямая соединительная линия 14"/>
            <p:cNvCxnSpPr/>
            <p:nvPr/>
          </p:nvCxnSpPr>
          <p:spPr>
            <a:xfrm>
              <a:off x="6096000" y="1881188"/>
              <a:ext cx="720000" cy="0"/>
            </a:xfrm>
            <a:prstGeom prst="line">
              <a:avLst/>
            </a:prstGeom>
            <a:ln w="28575">
              <a:solidFill>
                <a:srgbClr val="D39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" name="Группа 17"/>
            <p:cNvGrpSpPr/>
            <p:nvPr/>
          </p:nvGrpSpPr>
          <p:grpSpPr>
            <a:xfrm>
              <a:off x="5880000" y="1773188"/>
              <a:ext cx="216000" cy="216000"/>
              <a:chOff x="6620265" y="1827188"/>
              <a:chExt cx="216000" cy="216000"/>
            </a:xfrm>
          </p:grpSpPr>
          <p:sp>
            <p:nvSpPr>
              <p:cNvPr id="17" name="Овал 16"/>
              <p:cNvSpPr/>
              <p:nvPr/>
            </p:nvSpPr>
            <p:spPr>
              <a:xfrm>
                <a:off x="6674265" y="1881188"/>
                <a:ext cx="108000" cy="108000"/>
              </a:xfrm>
              <a:prstGeom prst="ellipse">
                <a:avLst/>
              </a:prstGeom>
              <a:solidFill>
                <a:srgbClr val="D399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0" name="Овал 39"/>
              <p:cNvSpPr/>
              <p:nvPr/>
            </p:nvSpPr>
            <p:spPr>
              <a:xfrm>
                <a:off x="6620265" y="1827188"/>
                <a:ext cx="216000" cy="216000"/>
              </a:xfrm>
              <a:prstGeom prst="ellipse">
                <a:avLst/>
              </a:prstGeom>
              <a:noFill/>
              <a:ln w="19050">
                <a:solidFill>
                  <a:srgbClr val="D399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41" name="Группа 40"/>
          <p:cNvGrpSpPr/>
          <p:nvPr/>
        </p:nvGrpSpPr>
        <p:grpSpPr>
          <a:xfrm>
            <a:off x="555477" y="2645197"/>
            <a:ext cx="936000" cy="216000"/>
            <a:chOff x="5880000" y="1773188"/>
            <a:chExt cx="936000" cy="216000"/>
          </a:xfrm>
        </p:grpSpPr>
        <p:cxnSp>
          <p:nvCxnSpPr>
            <p:cNvPr id="42" name="Прямая соединительная линия 41"/>
            <p:cNvCxnSpPr/>
            <p:nvPr/>
          </p:nvCxnSpPr>
          <p:spPr>
            <a:xfrm>
              <a:off x="6096000" y="1881188"/>
              <a:ext cx="720000" cy="0"/>
            </a:xfrm>
            <a:prstGeom prst="line">
              <a:avLst/>
            </a:prstGeom>
            <a:ln w="28575">
              <a:solidFill>
                <a:srgbClr val="D39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3" name="Группа 42"/>
            <p:cNvGrpSpPr/>
            <p:nvPr/>
          </p:nvGrpSpPr>
          <p:grpSpPr>
            <a:xfrm>
              <a:off x="5880000" y="1773188"/>
              <a:ext cx="216000" cy="216000"/>
              <a:chOff x="6620265" y="1827188"/>
              <a:chExt cx="216000" cy="216000"/>
            </a:xfrm>
          </p:grpSpPr>
          <p:sp>
            <p:nvSpPr>
              <p:cNvPr id="44" name="Овал 43"/>
              <p:cNvSpPr/>
              <p:nvPr/>
            </p:nvSpPr>
            <p:spPr>
              <a:xfrm>
                <a:off x="6674265" y="1881188"/>
                <a:ext cx="108000" cy="108000"/>
              </a:xfrm>
              <a:prstGeom prst="ellipse">
                <a:avLst/>
              </a:prstGeom>
              <a:solidFill>
                <a:srgbClr val="D399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45" name="Овал 44"/>
              <p:cNvSpPr/>
              <p:nvPr/>
            </p:nvSpPr>
            <p:spPr>
              <a:xfrm>
                <a:off x="6620265" y="1827188"/>
                <a:ext cx="216000" cy="216000"/>
              </a:xfrm>
              <a:prstGeom prst="ellipse">
                <a:avLst/>
              </a:prstGeom>
              <a:noFill/>
              <a:ln w="19050">
                <a:solidFill>
                  <a:srgbClr val="D399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46" name="Группа 45"/>
          <p:cNvGrpSpPr/>
          <p:nvPr/>
        </p:nvGrpSpPr>
        <p:grpSpPr>
          <a:xfrm>
            <a:off x="555477" y="3267217"/>
            <a:ext cx="936000" cy="216000"/>
            <a:chOff x="5880000" y="1773188"/>
            <a:chExt cx="936000" cy="216000"/>
          </a:xfrm>
        </p:grpSpPr>
        <p:cxnSp>
          <p:nvCxnSpPr>
            <p:cNvPr id="47" name="Прямая соединительная линия 46"/>
            <p:cNvCxnSpPr/>
            <p:nvPr/>
          </p:nvCxnSpPr>
          <p:spPr>
            <a:xfrm>
              <a:off x="6096000" y="1881188"/>
              <a:ext cx="720000" cy="0"/>
            </a:xfrm>
            <a:prstGeom prst="line">
              <a:avLst/>
            </a:prstGeom>
            <a:ln w="28575">
              <a:solidFill>
                <a:srgbClr val="D39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Группа 47"/>
            <p:cNvGrpSpPr/>
            <p:nvPr/>
          </p:nvGrpSpPr>
          <p:grpSpPr>
            <a:xfrm>
              <a:off x="5880000" y="1773188"/>
              <a:ext cx="216000" cy="216000"/>
              <a:chOff x="6620265" y="1827188"/>
              <a:chExt cx="216000" cy="216000"/>
            </a:xfrm>
          </p:grpSpPr>
          <p:sp>
            <p:nvSpPr>
              <p:cNvPr id="49" name="Овал 48"/>
              <p:cNvSpPr/>
              <p:nvPr/>
            </p:nvSpPr>
            <p:spPr>
              <a:xfrm>
                <a:off x="6674265" y="1881188"/>
                <a:ext cx="108000" cy="108000"/>
              </a:xfrm>
              <a:prstGeom prst="ellipse">
                <a:avLst/>
              </a:prstGeom>
              <a:solidFill>
                <a:srgbClr val="D399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0" name="Овал 49"/>
              <p:cNvSpPr/>
              <p:nvPr/>
            </p:nvSpPr>
            <p:spPr>
              <a:xfrm>
                <a:off x="6620265" y="1827188"/>
                <a:ext cx="216000" cy="216000"/>
              </a:xfrm>
              <a:prstGeom prst="ellipse">
                <a:avLst/>
              </a:prstGeom>
              <a:noFill/>
              <a:ln w="19050">
                <a:solidFill>
                  <a:srgbClr val="D399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51" name="Группа 50"/>
          <p:cNvGrpSpPr/>
          <p:nvPr/>
        </p:nvGrpSpPr>
        <p:grpSpPr>
          <a:xfrm>
            <a:off x="552047" y="3889421"/>
            <a:ext cx="936000" cy="216000"/>
            <a:chOff x="5880000" y="1773188"/>
            <a:chExt cx="936000" cy="216000"/>
          </a:xfrm>
        </p:grpSpPr>
        <p:cxnSp>
          <p:nvCxnSpPr>
            <p:cNvPr id="52" name="Прямая соединительная линия 51"/>
            <p:cNvCxnSpPr/>
            <p:nvPr/>
          </p:nvCxnSpPr>
          <p:spPr>
            <a:xfrm>
              <a:off x="6096000" y="1881188"/>
              <a:ext cx="720000" cy="0"/>
            </a:xfrm>
            <a:prstGeom prst="line">
              <a:avLst/>
            </a:prstGeom>
            <a:ln w="28575">
              <a:solidFill>
                <a:srgbClr val="D39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3" name="Группа 52"/>
            <p:cNvGrpSpPr/>
            <p:nvPr/>
          </p:nvGrpSpPr>
          <p:grpSpPr>
            <a:xfrm>
              <a:off x="5880000" y="1773188"/>
              <a:ext cx="216000" cy="216000"/>
              <a:chOff x="6620265" y="1827188"/>
              <a:chExt cx="216000" cy="216000"/>
            </a:xfrm>
          </p:grpSpPr>
          <p:sp>
            <p:nvSpPr>
              <p:cNvPr id="54" name="Овал 53"/>
              <p:cNvSpPr/>
              <p:nvPr/>
            </p:nvSpPr>
            <p:spPr>
              <a:xfrm>
                <a:off x="6674265" y="1881188"/>
                <a:ext cx="108000" cy="108000"/>
              </a:xfrm>
              <a:prstGeom prst="ellipse">
                <a:avLst/>
              </a:prstGeom>
              <a:solidFill>
                <a:srgbClr val="D399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55" name="Овал 54"/>
              <p:cNvSpPr/>
              <p:nvPr/>
            </p:nvSpPr>
            <p:spPr>
              <a:xfrm>
                <a:off x="6620265" y="1827188"/>
                <a:ext cx="216000" cy="216000"/>
              </a:xfrm>
              <a:prstGeom prst="ellipse">
                <a:avLst/>
              </a:prstGeom>
              <a:noFill/>
              <a:ln w="19050">
                <a:solidFill>
                  <a:srgbClr val="D399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56" name="Группа 55"/>
          <p:cNvGrpSpPr/>
          <p:nvPr/>
        </p:nvGrpSpPr>
        <p:grpSpPr>
          <a:xfrm>
            <a:off x="555477" y="4461006"/>
            <a:ext cx="936000" cy="216000"/>
            <a:chOff x="5880000" y="1773188"/>
            <a:chExt cx="936000" cy="216000"/>
          </a:xfrm>
        </p:grpSpPr>
        <p:cxnSp>
          <p:nvCxnSpPr>
            <p:cNvPr id="57" name="Прямая соединительная линия 56"/>
            <p:cNvCxnSpPr/>
            <p:nvPr/>
          </p:nvCxnSpPr>
          <p:spPr>
            <a:xfrm>
              <a:off x="6096000" y="1881188"/>
              <a:ext cx="720000" cy="0"/>
            </a:xfrm>
            <a:prstGeom prst="line">
              <a:avLst/>
            </a:prstGeom>
            <a:ln w="28575">
              <a:solidFill>
                <a:srgbClr val="D39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8" name="Группа 57"/>
            <p:cNvGrpSpPr/>
            <p:nvPr/>
          </p:nvGrpSpPr>
          <p:grpSpPr>
            <a:xfrm>
              <a:off x="5880000" y="1773188"/>
              <a:ext cx="216000" cy="216000"/>
              <a:chOff x="6620265" y="1827188"/>
              <a:chExt cx="216000" cy="216000"/>
            </a:xfrm>
          </p:grpSpPr>
          <p:sp>
            <p:nvSpPr>
              <p:cNvPr id="59" name="Овал 58"/>
              <p:cNvSpPr/>
              <p:nvPr/>
            </p:nvSpPr>
            <p:spPr>
              <a:xfrm>
                <a:off x="6674265" y="1881188"/>
                <a:ext cx="108000" cy="108000"/>
              </a:xfrm>
              <a:prstGeom prst="ellipse">
                <a:avLst/>
              </a:prstGeom>
              <a:solidFill>
                <a:srgbClr val="D399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0" name="Овал 59"/>
              <p:cNvSpPr/>
              <p:nvPr/>
            </p:nvSpPr>
            <p:spPr>
              <a:xfrm>
                <a:off x="6620265" y="1827188"/>
                <a:ext cx="216000" cy="216000"/>
              </a:xfrm>
              <a:prstGeom prst="ellipse">
                <a:avLst/>
              </a:prstGeom>
              <a:noFill/>
              <a:ln w="19050">
                <a:solidFill>
                  <a:srgbClr val="D399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61" name="Группа 60"/>
          <p:cNvGrpSpPr/>
          <p:nvPr/>
        </p:nvGrpSpPr>
        <p:grpSpPr>
          <a:xfrm>
            <a:off x="555477" y="5072283"/>
            <a:ext cx="936000" cy="216000"/>
            <a:chOff x="5880000" y="1773188"/>
            <a:chExt cx="936000" cy="216000"/>
          </a:xfrm>
        </p:grpSpPr>
        <p:cxnSp>
          <p:nvCxnSpPr>
            <p:cNvPr id="62" name="Прямая соединительная линия 61"/>
            <p:cNvCxnSpPr/>
            <p:nvPr/>
          </p:nvCxnSpPr>
          <p:spPr>
            <a:xfrm>
              <a:off x="6096000" y="1881188"/>
              <a:ext cx="720000" cy="0"/>
            </a:xfrm>
            <a:prstGeom prst="line">
              <a:avLst/>
            </a:prstGeom>
            <a:ln w="28575">
              <a:solidFill>
                <a:srgbClr val="D39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Группа 62"/>
            <p:cNvGrpSpPr/>
            <p:nvPr/>
          </p:nvGrpSpPr>
          <p:grpSpPr>
            <a:xfrm>
              <a:off x="5880000" y="1773188"/>
              <a:ext cx="216000" cy="216000"/>
              <a:chOff x="6620265" y="1827188"/>
              <a:chExt cx="216000" cy="216000"/>
            </a:xfrm>
          </p:grpSpPr>
          <p:sp>
            <p:nvSpPr>
              <p:cNvPr id="64" name="Овал 63"/>
              <p:cNvSpPr/>
              <p:nvPr/>
            </p:nvSpPr>
            <p:spPr>
              <a:xfrm>
                <a:off x="6674265" y="1881188"/>
                <a:ext cx="108000" cy="108000"/>
              </a:xfrm>
              <a:prstGeom prst="ellipse">
                <a:avLst/>
              </a:prstGeom>
              <a:solidFill>
                <a:srgbClr val="D399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5" name="Овал 64"/>
              <p:cNvSpPr/>
              <p:nvPr/>
            </p:nvSpPr>
            <p:spPr>
              <a:xfrm>
                <a:off x="6620265" y="1827188"/>
                <a:ext cx="216000" cy="216000"/>
              </a:xfrm>
              <a:prstGeom prst="ellipse">
                <a:avLst/>
              </a:prstGeom>
              <a:noFill/>
              <a:ln w="19050">
                <a:solidFill>
                  <a:srgbClr val="D399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66" name="Группа 65"/>
          <p:cNvGrpSpPr/>
          <p:nvPr/>
        </p:nvGrpSpPr>
        <p:grpSpPr>
          <a:xfrm>
            <a:off x="555477" y="5663063"/>
            <a:ext cx="936000" cy="216000"/>
            <a:chOff x="5880000" y="1773188"/>
            <a:chExt cx="936000" cy="216000"/>
          </a:xfrm>
        </p:grpSpPr>
        <p:cxnSp>
          <p:nvCxnSpPr>
            <p:cNvPr id="67" name="Прямая соединительная линия 66"/>
            <p:cNvCxnSpPr/>
            <p:nvPr/>
          </p:nvCxnSpPr>
          <p:spPr>
            <a:xfrm>
              <a:off x="6096000" y="1881188"/>
              <a:ext cx="720000" cy="0"/>
            </a:xfrm>
            <a:prstGeom prst="line">
              <a:avLst/>
            </a:prstGeom>
            <a:ln w="28575">
              <a:solidFill>
                <a:srgbClr val="D3994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8" name="Группа 67"/>
            <p:cNvGrpSpPr/>
            <p:nvPr/>
          </p:nvGrpSpPr>
          <p:grpSpPr>
            <a:xfrm>
              <a:off x="5880000" y="1773188"/>
              <a:ext cx="216000" cy="216000"/>
              <a:chOff x="6620265" y="1827188"/>
              <a:chExt cx="216000" cy="216000"/>
            </a:xfrm>
          </p:grpSpPr>
          <p:sp>
            <p:nvSpPr>
              <p:cNvPr id="69" name="Овал 68"/>
              <p:cNvSpPr/>
              <p:nvPr/>
            </p:nvSpPr>
            <p:spPr>
              <a:xfrm>
                <a:off x="6674265" y="1881188"/>
                <a:ext cx="108000" cy="108000"/>
              </a:xfrm>
              <a:prstGeom prst="ellipse">
                <a:avLst/>
              </a:prstGeom>
              <a:solidFill>
                <a:srgbClr val="D3994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0" name="Овал 69"/>
              <p:cNvSpPr/>
              <p:nvPr/>
            </p:nvSpPr>
            <p:spPr>
              <a:xfrm>
                <a:off x="6620265" y="1827188"/>
                <a:ext cx="216000" cy="216000"/>
              </a:xfrm>
              <a:prstGeom prst="ellipse">
                <a:avLst/>
              </a:prstGeom>
              <a:noFill/>
              <a:ln w="19050">
                <a:solidFill>
                  <a:srgbClr val="D399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21" name="Группа 20"/>
          <p:cNvGrpSpPr/>
          <p:nvPr/>
        </p:nvGrpSpPr>
        <p:grpSpPr>
          <a:xfrm>
            <a:off x="5672816" y="1681964"/>
            <a:ext cx="713598" cy="4348163"/>
            <a:chOff x="6050187" y="1681964"/>
            <a:chExt cx="713598" cy="4348163"/>
          </a:xfrm>
        </p:grpSpPr>
        <p:sp>
          <p:nvSpPr>
            <p:cNvPr id="71" name="Прямоугольник 70"/>
            <p:cNvSpPr/>
            <p:nvPr/>
          </p:nvSpPr>
          <p:spPr>
            <a:xfrm>
              <a:off x="6050187" y="1681964"/>
              <a:ext cx="471802" cy="4348163"/>
            </a:xfrm>
            <a:prstGeom prst="rect">
              <a:avLst/>
            </a:prstGeom>
            <a:solidFill>
              <a:srgbClr val="D3994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Стрелка вправо 19"/>
            <p:cNvSpPr/>
            <p:nvPr/>
          </p:nvSpPr>
          <p:spPr>
            <a:xfrm>
              <a:off x="6148488" y="3357283"/>
              <a:ext cx="615297" cy="612297"/>
            </a:xfrm>
            <a:prstGeom prst="rightArrow">
              <a:avLst/>
            </a:prstGeom>
            <a:solidFill>
              <a:srgbClr val="D3994B"/>
            </a:solidFill>
            <a:ln>
              <a:solidFill>
                <a:srgbClr val="D399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640653" y="3293028"/>
            <a:ext cx="461665" cy="840936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ФИНАЛ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431778" y="1796566"/>
            <a:ext cx="3390214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Aft>
                <a:spcPts val="600"/>
              </a:spcAft>
              <a:buClr>
                <a:srgbClr val="D3994B"/>
              </a:buClr>
              <a:buFont typeface="Courier New" panose="02070309020205020404" pitchFamily="49" charset="0"/>
              <a:buChar char="o"/>
            </a:pPr>
            <a:r>
              <a:rPr lang="ru-RU" dirty="0">
                <a:latin typeface="Roboto"/>
              </a:rPr>
              <a:t>ТОП-10 бизнес-планов</a:t>
            </a:r>
          </a:p>
          <a:p>
            <a:pPr marL="171450" indent="-171450">
              <a:spcAft>
                <a:spcPts val="600"/>
              </a:spcAft>
              <a:buClr>
                <a:srgbClr val="D3994B"/>
              </a:buClr>
              <a:buFont typeface="Courier New" panose="02070309020205020404" pitchFamily="49" charset="0"/>
              <a:buChar char="o"/>
            </a:pPr>
            <a:r>
              <a:rPr lang="ru-RU" dirty="0">
                <a:latin typeface="Roboto"/>
              </a:rPr>
              <a:t>ТОП-3 победителей</a:t>
            </a:r>
          </a:p>
          <a:p>
            <a:pPr marL="171450" indent="-171450">
              <a:spcAft>
                <a:spcPts val="600"/>
              </a:spcAft>
              <a:buClr>
                <a:srgbClr val="D3994B"/>
              </a:buClr>
              <a:buFont typeface="Courier New" panose="02070309020205020404" pitchFamily="49" charset="0"/>
              <a:buChar char="o"/>
            </a:pPr>
            <a:r>
              <a:rPr lang="ru-RU" dirty="0">
                <a:latin typeface="Roboto"/>
              </a:rPr>
              <a:t>дополнительные номинации: социальное предпринимательство, инновационные проекты, зелёный бизнес</a:t>
            </a:r>
          </a:p>
          <a:p>
            <a:pPr marL="171450" indent="-171450">
              <a:spcAft>
                <a:spcPts val="600"/>
              </a:spcAft>
              <a:buClr>
                <a:srgbClr val="D3994B"/>
              </a:buClr>
              <a:buFont typeface="Courier New" panose="02070309020205020404" pitchFamily="49" charset="0"/>
              <a:buChar char="o"/>
            </a:pPr>
            <a:r>
              <a:rPr lang="ru-RU" dirty="0">
                <a:latin typeface="Roboto"/>
              </a:rPr>
              <a:t>жюри — собственники компаний, партнёры программы, инвесторы</a:t>
            </a:r>
          </a:p>
          <a:p>
            <a:pPr marL="171450" indent="-171450">
              <a:spcAft>
                <a:spcPts val="600"/>
              </a:spcAft>
              <a:buClr>
                <a:srgbClr val="D3994B"/>
              </a:buClr>
              <a:buFont typeface="Courier New" panose="02070309020205020404" pitchFamily="49" charset="0"/>
              <a:buChar char="o"/>
            </a:pPr>
            <a:r>
              <a:rPr lang="ru-RU" dirty="0">
                <a:latin typeface="Roboto"/>
              </a:rPr>
              <a:t>вручение призов, дипломов, грантов, поддержка развития проектов</a:t>
            </a:r>
            <a:endParaRPr lang="ru-RU" b="0" i="0" dirty="0">
              <a:effectLst/>
              <a:latin typeface="Roboto"/>
            </a:endParaRPr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 rotWithShape="1">
          <a:blip r:embed="rId3"/>
          <a:srcRect l="29861" t="32998" r="59237" b="52098"/>
          <a:stretch/>
        </p:blipFill>
        <p:spPr>
          <a:xfrm>
            <a:off x="10149554" y="-6415"/>
            <a:ext cx="2042445" cy="1635242"/>
          </a:xfrm>
          <a:prstGeom prst="rect">
            <a:avLst/>
          </a:prstGeom>
        </p:spPr>
      </p:pic>
      <p:pic>
        <p:nvPicPr>
          <p:cNvPr id="80" name="Рисунок 79"/>
          <p:cNvPicPr>
            <a:picLocks noChangeAspect="1"/>
          </p:cNvPicPr>
          <p:nvPr/>
        </p:nvPicPr>
        <p:blipFill rotWithShape="1">
          <a:blip r:embed="rId4"/>
          <a:srcRect l="5430" t="62067" r="68957" b="3311"/>
          <a:stretch/>
        </p:blipFill>
        <p:spPr>
          <a:xfrm>
            <a:off x="10149555" y="3095040"/>
            <a:ext cx="2042445" cy="1521831"/>
          </a:xfrm>
          <a:prstGeom prst="rect">
            <a:avLst/>
          </a:prstGeom>
        </p:spPr>
      </p:pic>
      <p:pic>
        <p:nvPicPr>
          <p:cNvPr id="81" name="Рисунок 80"/>
          <p:cNvPicPr>
            <a:picLocks noChangeAspect="1"/>
          </p:cNvPicPr>
          <p:nvPr/>
        </p:nvPicPr>
        <p:blipFill rotWithShape="1">
          <a:blip r:embed="rId5"/>
          <a:srcRect l="36354" r="37068" b="65019"/>
          <a:stretch/>
        </p:blipFill>
        <p:spPr>
          <a:xfrm>
            <a:off x="9920796" y="1606064"/>
            <a:ext cx="2048219" cy="1486024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5"/>
          <a:srcRect l="36913" t="61822" r="38152" b="4139"/>
          <a:stretch/>
        </p:blipFill>
        <p:spPr>
          <a:xfrm>
            <a:off x="9900498" y="4601029"/>
            <a:ext cx="2073282" cy="1634736"/>
          </a:xfrm>
          <a:prstGeom prst="rect">
            <a:avLst/>
          </a:prstGeom>
        </p:spPr>
      </p:pic>
      <p:sp>
        <p:nvSpPr>
          <p:cNvPr id="72" name="Прямоугольник 71"/>
          <p:cNvSpPr/>
          <p:nvPr/>
        </p:nvSpPr>
        <p:spPr>
          <a:xfrm>
            <a:off x="6545853" y="257695"/>
            <a:ext cx="3030409" cy="1032720"/>
          </a:xfrm>
          <a:prstGeom prst="rect">
            <a:avLst/>
          </a:prstGeom>
          <a:solidFill>
            <a:srgbClr val="D399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4729" y="375362"/>
            <a:ext cx="2761727" cy="68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442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0" y="6229350"/>
            <a:ext cx="12192000" cy="665553"/>
            <a:chOff x="0" y="6229350"/>
            <a:chExt cx="12192000" cy="665553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229350"/>
              <a:ext cx="12192000" cy="665553"/>
            </a:xfrm>
            <a:prstGeom prst="rect">
              <a:avLst/>
            </a:prstGeom>
            <a:solidFill>
              <a:schemeClr val="bg1">
                <a:lumMod val="50000"/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53110" y="6441764"/>
              <a:ext cx="286186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>
                  <a:solidFill>
                    <a:schemeClr val="bg1"/>
                  </a:solidFill>
                </a:rPr>
                <a:t>ПРОФЕССИОНАЛЬНЫЙ И ЛИЧНОСТНЫЙ РОСТ</a:t>
              </a: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551" y="6389604"/>
              <a:ext cx="1491002" cy="37275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307188" y="6438996"/>
              <a:ext cx="18577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chemeClr val="bg1"/>
                  </a:solidFill>
                </a:rPr>
                <a:t>НАЦИОНАЛЬНОЕ ПРИЗНАНИЕ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985601" y="6438996"/>
              <a:ext cx="25587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chemeClr val="bg1"/>
                  </a:solidFill>
                </a:rPr>
                <a:t>ВОЗМОЖНОСТИ ДЛЯ РАЗВИТИЯ БИЗНЕСА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429699" y="6472541"/>
              <a:ext cx="205614" cy="179127"/>
            </a:xfrm>
            <a:prstGeom prst="rect">
              <a:avLst/>
            </a:prstGeom>
            <a:solidFill>
              <a:srgbClr val="C89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025899" y="6506090"/>
              <a:ext cx="205614" cy="179127"/>
            </a:xfrm>
            <a:prstGeom prst="rect">
              <a:avLst/>
            </a:prstGeom>
            <a:solidFill>
              <a:srgbClr val="C89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8779987" y="6479158"/>
              <a:ext cx="205614" cy="179127"/>
            </a:xfrm>
            <a:prstGeom prst="rect">
              <a:avLst/>
            </a:prstGeom>
            <a:solidFill>
              <a:srgbClr val="C89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21697" y="539606"/>
            <a:ext cx="22480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СПИКЕРЫ КУРСА </a:t>
            </a:r>
          </a:p>
          <a:p>
            <a:r>
              <a:rPr lang="en-US" dirty="0">
                <a:solidFill>
                  <a:schemeClr val="bg1"/>
                </a:solidFill>
              </a:rPr>
              <a:t>LADY007 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98441" y="517313"/>
            <a:ext cx="157036" cy="773102"/>
          </a:xfrm>
          <a:prstGeom prst="rect">
            <a:avLst/>
          </a:prstGeom>
          <a:solidFill>
            <a:srgbClr val="C89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833" t="13738" r="86041" b="63582"/>
          <a:stretch/>
        </p:blipFill>
        <p:spPr>
          <a:xfrm>
            <a:off x="768351" y="1899848"/>
            <a:ext cx="925947" cy="900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5050" t="32745" r="4326" b="36763"/>
          <a:stretch/>
        </p:blipFill>
        <p:spPr>
          <a:xfrm>
            <a:off x="822104" y="3200356"/>
            <a:ext cx="872093" cy="90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3714" t="67018" r="1311" b="3672"/>
          <a:stretch/>
        </p:blipFill>
        <p:spPr>
          <a:xfrm>
            <a:off x="806542" y="4496172"/>
            <a:ext cx="950807" cy="90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l="7113" t="68253" r="943" b="1689"/>
          <a:stretch/>
        </p:blipFill>
        <p:spPr>
          <a:xfrm>
            <a:off x="6109385" y="4516532"/>
            <a:ext cx="889024" cy="900000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5"/>
          <a:srcRect l="5918" t="1012" r="-1268" b="69663"/>
          <a:stretch/>
        </p:blipFill>
        <p:spPr>
          <a:xfrm>
            <a:off x="6109385" y="1899848"/>
            <a:ext cx="945000" cy="900000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1931429" y="1913082"/>
            <a:ext cx="17593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FFFFFF"/>
                </a:solidFill>
                <a:latin typeface="Roboto"/>
              </a:rPr>
              <a:t>Белочкина Настасья</a:t>
            </a:r>
            <a:endParaRPr lang="ru-RU" sz="12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1931429" y="2167805"/>
            <a:ext cx="29321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FFFFFF"/>
                </a:solidFill>
                <a:latin typeface="Roboto"/>
              </a:rPr>
              <a:t>Ведущий эксперт по скриптам продаж, </a:t>
            </a:r>
            <a:r>
              <a:rPr lang="ru-RU" sz="1100" dirty="0" err="1">
                <a:solidFill>
                  <a:srgbClr val="FFFFFF"/>
                </a:solidFill>
                <a:latin typeface="Roboto"/>
              </a:rPr>
              <a:t>сооснователь</a:t>
            </a:r>
            <a:r>
              <a:rPr lang="ru-RU" sz="1100" dirty="0">
                <a:solidFill>
                  <a:srgbClr val="FFFFFF"/>
                </a:solidFill>
                <a:latin typeface="Roboto"/>
              </a:rPr>
              <a:t> компании Hyper-Script.ru</a:t>
            </a:r>
            <a:endParaRPr lang="ru-RU" sz="11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814184" y="1899848"/>
            <a:ext cx="45719" cy="773102"/>
          </a:xfrm>
          <a:prstGeom prst="rect">
            <a:avLst/>
          </a:prstGeom>
          <a:solidFill>
            <a:srgbClr val="C89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845737" y="3241136"/>
            <a:ext cx="45719" cy="773102"/>
          </a:xfrm>
          <a:prstGeom prst="rect">
            <a:avLst/>
          </a:prstGeom>
          <a:solidFill>
            <a:srgbClr val="C89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864944" y="4620846"/>
            <a:ext cx="45719" cy="773102"/>
          </a:xfrm>
          <a:prstGeom prst="rect">
            <a:avLst/>
          </a:prstGeom>
          <a:solidFill>
            <a:srgbClr val="C89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151869" y="1900101"/>
            <a:ext cx="45719" cy="773102"/>
          </a:xfrm>
          <a:prstGeom prst="rect">
            <a:avLst/>
          </a:prstGeom>
          <a:solidFill>
            <a:srgbClr val="C89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183248" y="3263660"/>
            <a:ext cx="45719" cy="773102"/>
          </a:xfrm>
          <a:prstGeom prst="rect">
            <a:avLst/>
          </a:prstGeom>
          <a:solidFill>
            <a:srgbClr val="C89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185155" y="4656800"/>
            <a:ext cx="45719" cy="773102"/>
          </a:xfrm>
          <a:prstGeom prst="rect">
            <a:avLst/>
          </a:prstGeom>
          <a:solidFill>
            <a:srgbClr val="C89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964273" y="3226025"/>
            <a:ext cx="140942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FFFFFF"/>
                </a:solidFill>
                <a:latin typeface="Roboto"/>
              </a:rPr>
              <a:t>Волгин Алексей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78257" y="3561401"/>
            <a:ext cx="287131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FFFFFF"/>
                </a:solidFill>
                <a:latin typeface="Roboto"/>
              </a:rPr>
              <a:t>Заместитель генерального директора «Малого бизнеса Москвы»</a:t>
            </a:r>
            <a:endParaRPr lang="ru-RU" sz="11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063857" y="4581215"/>
            <a:ext cx="133363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FFFFFF"/>
                </a:solidFill>
                <a:latin typeface="Roboto"/>
              </a:rPr>
              <a:t>Волкова Ольга</a:t>
            </a:r>
            <a:endParaRPr lang="ru-RU" sz="12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018258" y="4801323"/>
            <a:ext cx="422913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FFFFFF"/>
                </a:solidFill>
                <a:latin typeface="Roboto"/>
              </a:rPr>
              <a:t>Адвокат в МГКА «Правовая поддержка бизнеса», </a:t>
            </a:r>
            <a:r>
              <a:rPr lang="ru-RU" sz="1100" dirty="0" err="1">
                <a:solidFill>
                  <a:srgbClr val="FFFFFF"/>
                </a:solidFill>
                <a:latin typeface="Roboto"/>
              </a:rPr>
              <a:t>сооснователь</a:t>
            </a:r>
            <a:r>
              <a:rPr lang="ru-RU" sz="1100" dirty="0">
                <a:solidFill>
                  <a:srgbClr val="FFFFFF"/>
                </a:solidFill>
                <a:latin typeface="Roboto"/>
              </a:rPr>
              <a:t> первого в России проекта по защите прав женщин и детей в семейных спорах «Женщины </a:t>
            </a:r>
            <a:r>
              <a:rPr lang="ru-RU" sz="1100" dirty="0" err="1">
                <a:solidFill>
                  <a:srgbClr val="FFFFFF"/>
                </a:solidFill>
                <a:latin typeface="Roboto"/>
              </a:rPr>
              <a:t>Vправе</a:t>
            </a:r>
            <a:r>
              <a:rPr lang="ru-RU" sz="1100" dirty="0">
                <a:solidFill>
                  <a:srgbClr val="FFFFFF"/>
                </a:solidFill>
                <a:latin typeface="Roboto"/>
              </a:rPr>
              <a:t>»</a:t>
            </a:r>
            <a:endParaRPr lang="ru-RU" sz="11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332043" y="1886867"/>
            <a:ext cx="143686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FFFFFF"/>
                </a:solidFill>
                <a:latin typeface="Roboto"/>
              </a:rPr>
              <a:t>Данилова Ольга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332043" y="2202674"/>
            <a:ext cx="386035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FFFFFF"/>
                </a:solidFill>
                <a:latin typeface="Roboto"/>
              </a:rPr>
              <a:t>Руководитель Онлайн-школы Красоты Тины Канделаки</a:t>
            </a:r>
            <a:endParaRPr lang="ru-RU" sz="11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421106" y="3200356"/>
            <a:ext cx="181863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FFFFFF"/>
                </a:solidFill>
                <a:latin typeface="Roboto"/>
              </a:rPr>
              <a:t>Петрищев Александр</a:t>
            </a:r>
            <a:endParaRPr lang="ru-RU" sz="12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376792" y="3503024"/>
            <a:ext cx="413371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FFFFFF"/>
                </a:solidFill>
                <a:latin typeface="Roboto"/>
              </a:rPr>
              <a:t>Собственник компании «ИГРОКС», СЕО клуба предпринимателей, бизнес-тренер с 15 летним опытом, эксперт в психологии влияния и переговорах</a:t>
            </a:r>
            <a:endParaRPr lang="ru-RU" sz="11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467303" y="4592987"/>
            <a:ext cx="14151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FFFFFF"/>
                </a:solidFill>
                <a:latin typeface="Roboto"/>
              </a:rPr>
              <a:t>Индина Татьяна</a:t>
            </a:r>
            <a:endParaRPr lang="ru-RU" sz="12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7376792" y="4863457"/>
            <a:ext cx="41833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FFFFFF"/>
                </a:solidFill>
                <a:latin typeface="Roboto"/>
              </a:rPr>
              <a:t>Бизнес-консультант, тренер, </a:t>
            </a:r>
            <a:r>
              <a:rPr lang="ru-RU" sz="1100" dirty="0" err="1">
                <a:solidFill>
                  <a:srgbClr val="FFFFFF"/>
                </a:solidFill>
                <a:latin typeface="Roboto"/>
              </a:rPr>
              <a:t>коуч</a:t>
            </a:r>
            <a:r>
              <a:rPr lang="ru-RU" sz="1100" dirty="0">
                <a:solidFill>
                  <a:srgbClr val="FFFFFF"/>
                </a:solidFill>
                <a:latin typeface="Roboto"/>
              </a:rPr>
              <a:t> в области инновационного развития. Руководитель агентства бизнес-коммуникаций </a:t>
            </a:r>
            <a:r>
              <a:rPr lang="ru-RU" sz="1100" dirty="0" err="1">
                <a:solidFill>
                  <a:srgbClr val="FFFFFF"/>
                </a:solidFill>
                <a:latin typeface="Roboto"/>
              </a:rPr>
              <a:t>Indina-Consulting</a:t>
            </a:r>
            <a:r>
              <a:rPr lang="ru-RU" sz="1100" dirty="0">
                <a:solidFill>
                  <a:srgbClr val="FFFFFF"/>
                </a:solidFill>
                <a:latin typeface="Roboto"/>
              </a:rPr>
              <a:t>, автор и ведущий программ развития личной эффективности менеджеров и руководителей.</a:t>
            </a:r>
            <a:endParaRPr lang="ru-RU" sz="11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9862" y="556362"/>
            <a:ext cx="1652159" cy="69500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4385" y="770815"/>
            <a:ext cx="1621514" cy="324303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09712" y="3200511"/>
            <a:ext cx="944673" cy="99383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70459" y="669784"/>
            <a:ext cx="1129403" cy="41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6235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414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15"/>
          <p:cNvGrpSpPr/>
          <p:nvPr/>
        </p:nvGrpSpPr>
        <p:grpSpPr>
          <a:xfrm>
            <a:off x="0" y="6229350"/>
            <a:ext cx="12192000" cy="665553"/>
            <a:chOff x="0" y="6229350"/>
            <a:chExt cx="12192000" cy="665553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229350"/>
              <a:ext cx="12192000" cy="665553"/>
            </a:xfrm>
            <a:prstGeom prst="rect">
              <a:avLst/>
            </a:prstGeom>
            <a:solidFill>
              <a:schemeClr val="bg1">
                <a:lumMod val="50000"/>
                <a:alpha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653110" y="6441764"/>
              <a:ext cx="286186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50" dirty="0">
                  <a:solidFill>
                    <a:schemeClr val="bg1"/>
                  </a:solidFill>
                </a:rPr>
                <a:t>ПРОФЕССИОНАЛЬНЫЙ И ЛИЧНОСТНЫЙ РОСТ</a:t>
              </a:r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551" y="6389604"/>
              <a:ext cx="1491002" cy="37275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307188" y="6438996"/>
              <a:ext cx="1857795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chemeClr val="bg1"/>
                  </a:solidFill>
                </a:rPr>
                <a:t>НАЦИОНАЛЬНОЕ ПРИЗНАНИЕ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985601" y="6438996"/>
              <a:ext cx="25587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000" dirty="0">
                  <a:solidFill>
                    <a:schemeClr val="bg1"/>
                  </a:solidFill>
                </a:rPr>
                <a:t>ВОЗМОЖНОСТИ ДЛЯ РАЗВИТИЯ БИЗНЕСА</a:t>
              </a: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2429699" y="6472541"/>
              <a:ext cx="205614" cy="179127"/>
            </a:xfrm>
            <a:prstGeom prst="rect">
              <a:avLst/>
            </a:prstGeom>
            <a:solidFill>
              <a:srgbClr val="C89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025899" y="6506090"/>
              <a:ext cx="205614" cy="179127"/>
            </a:xfrm>
            <a:prstGeom prst="rect">
              <a:avLst/>
            </a:prstGeom>
            <a:solidFill>
              <a:srgbClr val="C89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8779987" y="6479158"/>
              <a:ext cx="205614" cy="179127"/>
            </a:xfrm>
            <a:prstGeom prst="rect">
              <a:avLst/>
            </a:prstGeom>
            <a:solidFill>
              <a:srgbClr val="C89C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728680" y="532809"/>
            <a:ext cx="224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СПИКЕРЫ КУРСА </a:t>
            </a:r>
          </a:p>
          <a:p>
            <a:r>
              <a:rPr lang="en-US" dirty="0">
                <a:solidFill>
                  <a:schemeClr val="bg1"/>
                </a:solidFill>
              </a:rPr>
              <a:t>LADY007 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398441" y="517313"/>
            <a:ext cx="157036" cy="773102"/>
          </a:xfrm>
          <a:prstGeom prst="rect">
            <a:avLst/>
          </a:prstGeom>
          <a:solidFill>
            <a:srgbClr val="C89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Прямоугольник 37"/>
          <p:cNvSpPr/>
          <p:nvPr/>
        </p:nvSpPr>
        <p:spPr>
          <a:xfrm>
            <a:off x="1915553" y="1958293"/>
            <a:ext cx="21914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FFFFFF"/>
                </a:solidFill>
                <a:latin typeface="Roboto"/>
              </a:rPr>
              <a:t>Константинова Маргарита</a:t>
            </a:r>
            <a:endParaRPr lang="ru-RU" sz="12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1915553" y="2213016"/>
            <a:ext cx="293212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FFFFFF"/>
                </a:solidFill>
                <a:latin typeface="Roboto"/>
              </a:rPr>
              <a:t>Руководитель портфеля продуктов МТС. Центр цифровых </a:t>
            </a:r>
            <a:r>
              <a:rPr lang="ru-RU" sz="1100" dirty="0" err="1">
                <a:solidFill>
                  <a:srgbClr val="FFFFFF"/>
                </a:solidFill>
                <a:latin typeface="Roboto"/>
              </a:rPr>
              <a:t>экосистемных</a:t>
            </a:r>
            <a:r>
              <a:rPr lang="ru-RU" sz="1100" dirty="0">
                <a:solidFill>
                  <a:srgbClr val="FFFFFF"/>
                </a:solidFill>
                <a:latin typeface="Roboto"/>
              </a:rPr>
              <a:t> продуктов для малого и микро бизнеса</a:t>
            </a:r>
            <a:endParaRPr lang="ru-RU" sz="11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798308" y="1945059"/>
            <a:ext cx="45719" cy="773102"/>
          </a:xfrm>
          <a:prstGeom prst="rect">
            <a:avLst/>
          </a:prstGeom>
          <a:solidFill>
            <a:srgbClr val="C89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829861" y="3286347"/>
            <a:ext cx="45719" cy="773102"/>
          </a:xfrm>
          <a:prstGeom prst="rect">
            <a:avLst/>
          </a:prstGeom>
          <a:solidFill>
            <a:srgbClr val="C89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849068" y="4666057"/>
            <a:ext cx="45719" cy="773102"/>
          </a:xfrm>
          <a:prstGeom prst="rect">
            <a:avLst/>
          </a:prstGeom>
          <a:solidFill>
            <a:srgbClr val="C89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7135993" y="1945312"/>
            <a:ext cx="45719" cy="773102"/>
          </a:xfrm>
          <a:prstGeom prst="rect">
            <a:avLst/>
          </a:prstGeom>
          <a:solidFill>
            <a:srgbClr val="C89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7167372" y="3308871"/>
            <a:ext cx="45719" cy="773102"/>
          </a:xfrm>
          <a:prstGeom prst="rect">
            <a:avLst/>
          </a:prstGeom>
          <a:solidFill>
            <a:srgbClr val="C89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7169279" y="4702011"/>
            <a:ext cx="45719" cy="773102"/>
          </a:xfrm>
          <a:prstGeom prst="rect">
            <a:avLst/>
          </a:prstGeom>
          <a:solidFill>
            <a:srgbClr val="C89C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948397" y="3271236"/>
            <a:ext cx="169937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FFFFFF"/>
                </a:solidFill>
                <a:latin typeface="Roboto"/>
              </a:rPr>
              <a:t>Котляренко Максим</a:t>
            </a:r>
            <a:endParaRPr lang="ru-RU" sz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48398" y="3463596"/>
            <a:ext cx="3566578" cy="900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solidFill>
                  <a:srgbClr val="FFFFFF"/>
                </a:solidFill>
                <a:latin typeface="Roboto"/>
              </a:rPr>
              <a:t>Действующий предприниматель, бизнес-консультант, психолог, </a:t>
            </a:r>
            <a:r>
              <a:rPr lang="ru-RU" sz="1050" dirty="0" err="1">
                <a:solidFill>
                  <a:srgbClr val="FFFFFF"/>
                </a:solidFill>
                <a:latin typeface="Roboto"/>
              </a:rPr>
              <a:t>коуч</a:t>
            </a:r>
            <a:r>
              <a:rPr lang="ru-RU" sz="1050" dirty="0">
                <a:solidFill>
                  <a:srgbClr val="FFFFFF"/>
                </a:solidFill>
                <a:latin typeface="Roboto"/>
              </a:rPr>
              <a:t> ICF, спикер. Управляющий партнер, генеральный директор «</a:t>
            </a:r>
            <a:r>
              <a:rPr lang="ru-RU" sz="1050" dirty="0" err="1">
                <a:solidFill>
                  <a:srgbClr val="FFFFFF"/>
                </a:solidFill>
                <a:latin typeface="Roboto"/>
              </a:rPr>
              <a:t>How</a:t>
            </a:r>
            <a:r>
              <a:rPr lang="ru-RU" sz="1050" dirty="0">
                <a:solidFill>
                  <a:srgbClr val="FFFFFF"/>
                </a:solidFill>
                <a:latin typeface="Roboto"/>
              </a:rPr>
              <a:t> </a:t>
            </a:r>
            <a:r>
              <a:rPr lang="ru-RU" sz="1050" dirty="0" err="1">
                <a:solidFill>
                  <a:srgbClr val="FFFFFF"/>
                </a:solidFill>
                <a:latin typeface="Roboto"/>
              </a:rPr>
              <a:t>to</a:t>
            </a:r>
            <a:r>
              <a:rPr lang="ru-RU" sz="1050" dirty="0">
                <a:solidFill>
                  <a:srgbClr val="FFFFFF"/>
                </a:solidFill>
                <a:latin typeface="Roboto"/>
              </a:rPr>
              <a:t> </a:t>
            </a:r>
            <a:r>
              <a:rPr lang="ru-RU" sz="1050" dirty="0" err="1">
                <a:solidFill>
                  <a:srgbClr val="FFFFFF"/>
                </a:solidFill>
                <a:latin typeface="Roboto"/>
              </a:rPr>
              <a:t>brain</a:t>
            </a:r>
            <a:r>
              <a:rPr lang="ru-RU" sz="1050" dirty="0">
                <a:solidFill>
                  <a:srgbClr val="FFFFFF"/>
                </a:solidFill>
                <a:latin typeface="Roboto"/>
              </a:rPr>
              <a:t>. </a:t>
            </a:r>
            <a:r>
              <a:rPr lang="ru-RU" sz="1050" dirty="0" err="1">
                <a:solidFill>
                  <a:srgbClr val="FFFFFF"/>
                </a:solidFill>
                <a:latin typeface="Roboto"/>
              </a:rPr>
              <a:t>Coaching</a:t>
            </a:r>
            <a:r>
              <a:rPr lang="ru-RU" sz="1050" dirty="0">
                <a:solidFill>
                  <a:srgbClr val="FFFFFF"/>
                </a:solidFill>
                <a:latin typeface="Roboto"/>
              </a:rPr>
              <a:t> &amp; </a:t>
            </a:r>
            <a:r>
              <a:rPr lang="ru-RU" sz="1050" dirty="0" err="1">
                <a:solidFill>
                  <a:srgbClr val="FFFFFF"/>
                </a:solidFill>
                <a:latin typeface="Roboto"/>
              </a:rPr>
              <a:t>Consulting</a:t>
            </a:r>
            <a:r>
              <a:rPr lang="ru-RU" sz="1050" dirty="0">
                <a:solidFill>
                  <a:srgbClr val="FFFFFF"/>
                </a:solidFill>
                <a:latin typeface="Roboto"/>
              </a:rPr>
              <a:t>». Основатель и генеральный директор  компании «</a:t>
            </a:r>
            <a:r>
              <a:rPr lang="ru-RU" sz="1050" dirty="0" err="1">
                <a:solidFill>
                  <a:srgbClr val="FFFFFF"/>
                </a:solidFill>
                <a:latin typeface="Roboto"/>
              </a:rPr>
              <a:t>Стартап</a:t>
            </a:r>
            <a:r>
              <a:rPr lang="ru-RU" sz="1050" dirty="0">
                <a:solidFill>
                  <a:srgbClr val="FFFFFF"/>
                </a:solidFill>
                <a:latin typeface="Roboto"/>
              </a:rPr>
              <a:t> под ключ»</a:t>
            </a:r>
            <a:endParaRPr lang="ru-RU" sz="105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047981" y="4626426"/>
            <a:ext cx="15342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FFFFFF"/>
                </a:solidFill>
                <a:latin typeface="Roboto"/>
              </a:rPr>
              <a:t>Леонтьева Мария</a:t>
            </a:r>
            <a:endParaRPr lang="ru-RU" sz="12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040705" y="5036130"/>
            <a:ext cx="292499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FFFF"/>
                </a:solidFill>
                <a:latin typeface="Roboto"/>
              </a:rPr>
              <a:t>Управляющий </a:t>
            </a:r>
            <a:r>
              <a:rPr lang="en-US" sz="1100" dirty="0" err="1">
                <a:solidFill>
                  <a:srgbClr val="FFFFFF"/>
                </a:solidFill>
                <a:latin typeface="Roboto"/>
              </a:rPr>
              <a:t>партнёр</a:t>
            </a:r>
            <a:r>
              <a:rPr lang="en-US" sz="1100" dirty="0">
                <a:solidFill>
                  <a:srgbClr val="FFFFFF"/>
                </a:solidFill>
                <a:latin typeface="Roboto"/>
              </a:rPr>
              <a:t> «How to brain. Coaching Consulting»</a:t>
            </a:r>
            <a:endParaRPr lang="ru-RU" sz="11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7316167" y="1932078"/>
            <a:ext cx="135601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FFFFFF"/>
                </a:solidFill>
                <a:latin typeface="Roboto"/>
              </a:rPr>
              <a:t>Лондарь Елена</a:t>
            </a:r>
            <a:endParaRPr lang="ru-RU" sz="12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7316167" y="2247884"/>
            <a:ext cx="401223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FFFFFF"/>
                </a:solidFill>
                <a:latin typeface="Roboto"/>
              </a:rPr>
              <a:t>Руководитель проекта в социальных медиа компании </a:t>
            </a:r>
            <a:r>
              <a:rPr lang="ru-RU" sz="1100" dirty="0" err="1">
                <a:solidFill>
                  <a:srgbClr val="FFFFFF"/>
                </a:solidFill>
                <a:latin typeface="Roboto"/>
              </a:rPr>
              <a:t>HeadHunter</a:t>
            </a:r>
            <a:r>
              <a:rPr lang="ru-RU" sz="1100" dirty="0">
                <a:solidFill>
                  <a:srgbClr val="FFFFFF"/>
                </a:solidFill>
                <a:latin typeface="Roboto"/>
              </a:rPr>
              <a:t>, консультант Премии HR-бренд и Рейтинга работодателей России</a:t>
            </a:r>
            <a:endParaRPr lang="ru-RU" sz="11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7405230" y="3245567"/>
            <a:ext cx="162692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FFFFFF"/>
                </a:solidFill>
                <a:latin typeface="Roboto"/>
              </a:rPr>
              <a:t>Мельник Виктория</a:t>
            </a:r>
            <a:endParaRPr lang="ru-RU" sz="1200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360916" y="3484649"/>
            <a:ext cx="413371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FFFFFF"/>
                </a:solidFill>
                <a:latin typeface="Roboto"/>
              </a:rPr>
              <a:t>Эксперт по управлению компаниями малого бизнеса</a:t>
            </a:r>
          </a:p>
          <a:p>
            <a:r>
              <a:rPr lang="ru-RU" sz="1100" dirty="0">
                <a:solidFill>
                  <a:srgbClr val="FFFFFF"/>
                </a:solidFill>
                <a:latin typeface="Roboto"/>
              </a:rPr>
              <a:t>Директор Центра обучения «Инструменты для бизнеса»</a:t>
            </a:r>
          </a:p>
          <a:p>
            <a:r>
              <a:rPr lang="ru-RU" sz="1100" dirty="0">
                <a:solidFill>
                  <a:srgbClr val="FFFFFF"/>
                </a:solidFill>
                <a:latin typeface="Roboto"/>
              </a:rPr>
              <a:t>Предприниматель, бизнес-консультант</a:t>
            </a:r>
            <a:endParaRPr lang="ru-RU" sz="11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7316167" y="4613249"/>
            <a:ext cx="14496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rgbClr val="FFFFFF"/>
                </a:solidFill>
                <a:latin typeface="Roboto"/>
              </a:rPr>
              <a:t>Плигина Марина</a:t>
            </a:r>
            <a:endParaRPr lang="ru-RU" sz="1200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7311243" y="4866852"/>
            <a:ext cx="418338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FFFFFF"/>
                </a:solidFill>
                <a:latin typeface="Roboto"/>
              </a:rPr>
              <a:t>Эксперт по финансам и бизнес-планированию, финансовый директор «Открытой инвестиционной компании» с 15-летним стажем, действующий спикер ГБУ Малый бизнес Москвы, автор онлайн-курсов на платформе </a:t>
            </a:r>
            <a:r>
              <a:rPr lang="ru-RU" sz="1100" dirty="0" err="1">
                <a:solidFill>
                  <a:srgbClr val="FFFFFF"/>
                </a:solidFill>
                <a:latin typeface="Roboto"/>
              </a:rPr>
              <a:t>Skillbox</a:t>
            </a:r>
            <a:endParaRPr lang="ru-RU" sz="1100" dirty="0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3"/>
          <a:srcRect l="632" t="13513" r="86066" b="63598"/>
          <a:stretch/>
        </p:blipFill>
        <p:spPr>
          <a:xfrm>
            <a:off x="766763" y="1883472"/>
            <a:ext cx="929885" cy="90000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3"/>
          <a:srcRect l="797" t="38950" r="86046" b="37921"/>
          <a:stretch/>
        </p:blipFill>
        <p:spPr>
          <a:xfrm>
            <a:off x="786535" y="3181973"/>
            <a:ext cx="910113" cy="90000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3"/>
          <a:srcRect l="1425" t="68398" r="86004" b="7348"/>
          <a:stretch/>
        </p:blipFill>
        <p:spPr>
          <a:xfrm>
            <a:off x="852770" y="4579403"/>
            <a:ext cx="829354" cy="900000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 rotWithShape="1">
          <a:blip r:embed="rId4"/>
          <a:srcRect l="821" t="13411" r="86158" b="65023"/>
          <a:stretch/>
        </p:blipFill>
        <p:spPr>
          <a:xfrm>
            <a:off x="6035482" y="1953308"/>
            <a:ext cx="966056" cy="90000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 rotWithShape="1">
          <a:blip r:embed="rId4"/>
          <a:srcRect l="802" t="38711" r="86177" b="38734"/>
          <a:stretch/>
        </p:blipFill>
        <p:spPr>
          <a:xfrm>
            <a:off x="6025899" y="3248399"/>
            <a:ext cx="923684" cy="900000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5"/>
          <a:srcRect l="5296" t="66039" r="6695" b="6800"/>
          <a:stretch/>
        </p:blipFill>
        <p:spPr>
          <a:xfrm>
            <a:off x="6062040" y="4623877"/>
            <a:ext cx="900000" cy="900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8174" y="595411"/>
            <a:ext cx="1652159" cy="6950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3843" y="721644"/>
            <a:ext cx="1127858" cy="4145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50502" y="830670"/>
            <a:ext cx="1621677" cy="32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17854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9336</TotalTime>
  <Words>766</Words>
  <Application>Microsoft Office PowerPoint</Application>
  <PresentationFormat>Произвольный</PresentationFormat>
  <Paragraphs>133</Paragraphs>
  <Slides>11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Тема Office</vt:lpstr>
      <vt:lpstr>CorelDRAW Home &amp; Students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Землянкина Жанна Викторовна</cp:lastModifiedBy>
  <cp:revision>266</cp:revision>
  <dcterms:created xsi:type="dcterms:W3CDTF">2021-04-03T09:17:33Z</dcterms:created>
  <dcterms:modified xsi:type="dcterms:W3CDTF">2021-09-27T10:43:47Z</dcterms:modified>
</cp:coreProperties>
</file>