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87" r:id="rId2"/>
  </p:sldMasterIdLst>
  <p:notesMasterIdLst>
    <p:notesMasterId r:id="rId17"/>
  </p:notesMasterIdLst>
  <p:handoutMasterIdLst>
    <p:handoutMasterId r:id="rId18"/>
  </p:handoutMasterIdLst>
  <p:sldIdLst>
    <p:sldId id="278" r:id="rId3"/>
    <p:sldId id="520" r:id="rId4"/>
    <p:sldId id="684" r:id="rId5"/>
    <p:sldId id="513" r:id="rId6"/>
    <p:sldId id="648" r:id="rId7"/>
    <p:sldId id="514" r:id="rId8"/>
    <p:sldId id="523" r:id="rId9"/>
    <p:sldId id="655" r:id="rId10"/>
    <p:sldId id="683" r:id="rId11"/>
    <p:sldId id="685" r:id="rId12"/>
    <p:sldId id="686" r:id="rId13"/>
    <p:sldId id="687" r:id="rId14"/>
    <p:sldId id="682" r:id="rId15"/>
    <p:sldId id="676" r:id="rId16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81F"/>
    <a:srgbClr val="A2C9F4"/>
    <a:srgbClr val="1888B9"/>
    <a:srgbClr val="E7F5FE"/>
    <a:srgbClr val="F8E9FB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7" autoAdjust="0"/>
    <p:restoredTop sz="97292" autoAdjust="0"/>
  </p:normalViewPr>
  <p:slideViewPr>
    <p:cSldViewPr snapToGrid="0">
      <p:cViewPr varScale="1">
        <p:scale>
          <a:sx n="68" d="100"/>
          <a:sy n="68" d="100"/>
        </p:scale>
        <p:origin x="-917" y="-62"/>
      </p:cViewPr>
      <p:guideLst>
        <p:guide orient="horz" pos="635"/>
        <p:guide orient="horz" pos="5218"/>
        <p:guide orient="horz" pos="181"/>
        <p:guide orient="horz" pos="23"/>
        <p:guide orient="horz" pos="5239"/>
        <p:guide orient="horz" pos="4695"/>
        <p:guide orient="horz" pos="3583"/>
        <p:guide pos="2488"/>
        <p:guide pos="7756"/>
        <p:guide pos="178"/>
        <p:guide pos="5488"/>
        <p:guide pos="77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5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60279209221482E-3"/>
          <c:y val="0.21962232970537382"/>
          <c:w val="0.6616141796212468"/>
          <c:h val="0.4291677108056044"/>
        </c:manualLayout>
      </c:layout>
      <c:pie3DChart>
        <c:varyColors val="1"/>
        <c:ser>
          <c:idx val="0"/>
          <c:order val="0"/>
          <c:tx>
            <c:strRef>
              <c:f>Лист1!$H$6</c:f>
              <c:strCache>
                <c:ptCount val="1"/>
                <c:pt idx="0">
                  <c:v>Информация об имуществе, содержащемся в перечнях государственного и муниципального имущества для субъектов МСП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0D-47C6-858F-9FF4A01A11D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0D-47C6-858F-9FF4A01A11D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0D-47C6-858F-9FF4A01A11DC}"/>
              </c:ext>
            </c:extLst>
          </c:dPt>
          <c:dLbls>
            <c:dLbl>
              <c:idx val="0"/>
              <c:layout>
                <c:manualLayout>
                  <c:x val="7.1886915801583948E-2"/>
                  <c:y val="5.7084970494810587E-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Федеральное имущество - </a:t>
                    </a:r>
                    <a:r>
                      <a:rPr lang="ru-RU" sz="1200" dirty="0" smtClean="0"/>
                      <a:t>719</a:t>
                    </a:r>
                    <a:endParaRPr lang="ru-RU" sz="1200" dirty="0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7712"/>
                        <a:gd name="adj2" fmla="val 238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0687107798805117"/>
                      <c:h val="0.140329048090378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C0D-47C6-858F-9FF4A01A11DC}"/>
                </c:ext>
              </c:extLst>
            </c:dLbl>
            <c:dLbl>
              <c:idx val="1"/>
              <c:layout>
                <c:manualLayout>
                  <c:x val="0.14919598790728114"/>
                  <c:y val="3.32157124929973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Государственное (субъектов РФ) имущество -  </a:t>
                    </a:r>
                    <a:r>
                      <a:rPr lang="ru-RU" sz="1200" dirty="0" smtClean="0"/>
                      <a:t>8</a:t>
                    </a:r>
                    <a:r>
                      <a:rPr lang="ru-RU" sz="1200" baseline="0" dirty="0" smtClean="0"/>
                      <a:t> 074</a:t>
                    </a:r>
                    <a:endParaRPr lang="ru-RU" sz="1200" dirty="0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5189"/>
                        <a:gd name="adj2" fmla="val -107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617206048742793"/>
                      <c:h val="0.213905124779037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C0D-47C6-858F-9FF4A01A11DC}"/>
                </c:ext>
              </c:extLst>
            </c:dLbl>
            <c:dLbl>
              <c:idx val="2"/>
              <c:layout>
                <c:manualLayout>
                  <c:x val="0.70126876671840188"/>
                  <c:y val="0.1997198321250348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Муниципальное имущество -  </a:t>
                    </a:r>
                    <a:r>
                      <a:rPr lang="ru-RU" sz="1200" dirty="0" smtClean="0"/>
                      <a:t>35 878</a:t>
                    </a:r>
                    <a:endParaRPr lang="ru-RU" sz="1200" dirty="0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8866"/>
                        <a:gd name="adj2" fmla="val -4101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439409323575004"/>
                      <c:h val="0.14744370599498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C0D-47C6-858F-9FF4A01A11D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Лист1!$F$7:$G$9</c:f>
              <c:multiLvlStrCache>
                <c:ptCount val="3"/>
                <c:lvl>
                  <c:pt idx="0">
                    <c:v>706;</c:v>
                  </c:pt>
                  <c:pt idx="1">
                    <c:v>7 929;</c:v>
                  </c:pt>
                  <c:pt idx="2">
                    <c:v>33 416;</c:v>
                  </c:pt>
                </c:lvl>
                <c:lvl>
                  <c:pt idx="0">
                    <c:v>Федеральное имущество - </c:v>
                  </c:pt>
                  <c:pt idx="1">
                    <c:v>Государственное имущество - </c:v>
                  </c:pt>
                  <c:pt idx="2">
                    <c:v>Муниципальное имущество - </c:v>
                  </c:pt>
                </c:lvl>
              </c:multiLvlStrCache>
            </c:multiLvlStrRef>
          </c:cat>
          <c:val>
            <c:numRef>
              <c:f>Лист1!$H$7:$H$9</c:f>
              <c:numCache>
                <c:formatCode>0%</c:formatCode>
                <c:ptCount val="3"/>
                <c:pt idx="0">
                  <c:v>0.02</c:v>
                </c:pt>
                <c:pt idx="1">
                  <c:v>0.19</c:v>
                </c:pt>
                <c:pt idx="2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C0D-47C6-858F-9FF4A01A1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72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43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6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5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E1577-3A23-435E-8456-B20EE4B5C2C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3849690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34C67-FE62-4AB2-B74E-CF3DBFFBEB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46125"/>
            <a:ext cx="5427662" cy="3721100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5953"/>
            <a:ext cx="5438775" cy="446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14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4637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83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43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8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13.09.2017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15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13.09.2017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13.09.2017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2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9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9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2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6872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13.09.2017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13.09.2017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13.09.2017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5307"/>
            <a:ext cx="12599988" cy="41029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Материалы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 ходе оказания мер поддержки</a:t>
            </a:r>
            <a:b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субъектам малого и среднего предпринимательства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Корпорацией МСП в 2017 году</a:t>
            </a:r>
            <a:endParaRPr lang="en-US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 состоянию на 01.09.2017)</a:t>
            </a:r>
            <a:endParaRPr lang="en-U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7462" y="7558267"/>
            <a:ext cx="190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Москва, 2017 г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265352" y="1845140"/>
            <a:ext cx="12051180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МСП 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участием гарантийной поддержки НГС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156,02 млрд руб.*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330" y="1498292"/>
            <a:ext cx="12039542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СОСТОЯНИЕ 2017 ГОДА: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выданных в 2017 г. гарантий и поручительств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89,39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руб.*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2426" y="2999977"/>
            <a:ext cx="521534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гарантийной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2014-2017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1 сентября  2017 г.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66915" y="3010368"/>
            <a:ext cx="6622957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поступившие в 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«Корпоративного канала» в 2016-2017 гг.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сентября 2017 г.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964009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xmlns="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выданных гарантий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104,8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106,8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108,8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0" y="6096864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показатели эффективности Программы на 2017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5218" y="348364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4571" y="643541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7425" y="41087"/>
            <a:ext cx="7207445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Ключевые показатели гарантийной поддержки субъектов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выдача независимых гарантий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поручительств)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292807" y="3915632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рублей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текущего портфеля Корпорации МСП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6 561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110,8**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866915" y="6097028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рассмотрения заявок по сегментам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(Корпорация МСП)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79825" y="3483648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91328" y="6435418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816726" y="6582306"/>
            <a:ext cx="6557837" cy="1515884"/>
            <a:chOff x="5816172" y="6474816"/>
            <a:chExt cx="4266262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41713"/>
              <a:ext cx="954044" cy="304210"/>
            </a:xfrm>
            <a:prstGeom prst="rect">
              <a:avLst/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&lt;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53042" y="7066406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–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50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5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587013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&gt; 50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10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5816172" y="7673418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Микро-сегмент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279933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Малый 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704195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Средний сегмент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 rot="5400000">
            <a:off x="6948596" y="3866284"/>
            <a:ext cx="1626626" cy="233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Isosceles Triangle 5"/>
          <p:cNvSpPr/>
          <p:nvPr/>
        </p:nvSpPr>
        <p:spPr>
          <a:xfrm rot="10800000">
            <a:off x="6193934" y="4140225"/>
            <a:ext cx="3135946" cy="1695220"/>
          </a:xfrm>
          <a:prstGeom prst="triangle">
            <a:avLst/>
          </a:prstGeom>
          <a:solidFill>
            <a:srgbClr val="65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 flipH="1">
            <a:off x="6376473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 flipH="1">
            <a:off x="6757169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 flipH="1">
            <a:off x="7137866" y="4935016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47"/>
          <p:cNvSpPr/>
          <p:nvPr/>
        </p:nvSpPr>
        <p:spPr>
          <a:xfrm rot="5400000">
            <a:off x="7482030" y="2938202"/>
            <a:ext cx="444811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принятые под «оферту»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Rectangle 48"/>
          <p:cNvSpPr/>
          <p:nvPr/>
        </p:nvSpPr>
        <p:spPr>
          <a:xfrm rot="5400000">
            <a:off x="7468503" y="3488363"/>
            <a:ext cx="466460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находящиеся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рассмотрении в банках-партнерах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06337" y="3548268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Проекты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7545489" y="4009874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Итого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6915" y="3505731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9457" y="8108015"/>
            <a:ext cx="1169018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объем гарантийной и финансовой поддержки предоставленной в 2017 г.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Корпорацией МСП, МСП Банком и РГО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(по состоянию на 1 сентября 2017 г.)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 - при этом объем выдачи гарантий и поручительств Корпорации нарастающим итогом с 2014 г., включая закрытые гарантии и поручительства, составил 140,5 млрд рублей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" y="22397"/>
            <a:ext cx="2163618" cy="984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118" y="971363"/>
            <a:ext cx="12050316" cy="643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5581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2575" y="868940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/>
          </p:nvPr>
        </p:nvGraphicFramePr>
        <p:xfrm>
          <a:off x="9421891" y="3563708"/>
          <a:ext cx="2872185" cy="2334999"/>
        </p:xfrm>
        <a:graphic>
          <a:graphicData uri="http://schemas.openxmlformats.org/drawingml/2006/table">
            <a:tbl>
              <a:tblPr/>
              <a:tblGrid>
                <a:gridCol w="469620">
                  <a:extLst>
                    <a:ext uri="{9D8B030D-6E8A-4147-A177-3AD203B41FA5}">
                      <a16:colId xmlns:a16="http://schemas.microsoft.com/office/drawing/2014/main" xmlns="" val="495193945"/>
                    </a:ext>
                  </a:extLst>
                </a:gridCol>
                <a:gridCol w="594967">
                  <a:extLst>
                    <a:ext uri="{9D8B030D-6E8A-4147-A177-3AD203B41FA5}">
                      <a16:colId xmlns:a16="http://schemas.microsoft.com/office/drawing/2014/main" xmlns="" val="1680857824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299551079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3524216336"/>
                    </a:ext>
                  </a:extLst>
                </a:gridCol>
              </a:tblGrid>
              <a:tr h="724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и 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55011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6,6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6,4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13,0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40119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15,9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19,2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35,1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855527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84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22,5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25,6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48,1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953685"/>
                  </a:ext>
                </a:extLst>
              </a:tr>
            </a:tbl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67" y="1041965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2016 год: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700" y="947332"/>
            <a:ext cx="1093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гарантий и поручительств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составил 100,08 млрд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МСП, полученный с участием гарантийной поддержки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-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172 млрд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3060" y="2174187"/>
            <a:ext cx="12051180" cy="52903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К концу 2017 года: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целевой показатель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185,00 млрд руб.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9595" y="2482452"/>
            <a:ext cx="12051180" cy="52903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концу 2018 года (нарастающим итогом за 2016 - 2018гг.)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целевой показатель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500,00 млрд руб.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7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3418" y="1618095"/>
            <a:ext cx="7094353" cy="502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условия Программы стимулирования кредитования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74" y="2118942"/>
            <a:ext cx="71996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Процентная ставка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10,6%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9,6%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 льготного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3 лет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(срок кредита может превышать срок льготного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Размер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кредита: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5 млн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млрд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 млрд руб.)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Приоритетные отрасли: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сельское хозяйство,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обрабатывающее производство,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производство и распределение электроэнергии, газа и воды,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строительство,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транспорт и связь,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туристская деятельность,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здравоохранение,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сбор, обработка и утилизация отходов,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17710" y="1617054"/>
            <a:ext cx="4693443" cy="4189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44000" tIns="72000" rIns="72000" bIns="720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реализации Программы стимулирования кредитования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состоянию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сентября 2017 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7744595" y="2496621"/>
          <a:ext cx="4441371" cy="319139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424411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16960">
                  <a:extLst>
                    <a:ext uri="{9D8B030D-6E8A-4147-A177-3AD203B41FA5}">
                      <a16:colId xmlns:a16="http://schemas.microsoft.com/office/drawing/2014/main" xmlns="" val="3077281128"/>
                    </a:ext>
                  </a:extLst>
                </a:gridCol>
              </a:tblGrid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               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 руб.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Лимит,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утвержденный Банком России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175,00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712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уполномоченными банками </a:t>
                      </a:r>
                    </a:p>
                    <a:p>
                      <a:pPr algn="l" fontAlgn="ctr"/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 поручительства Корпорации МСП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81,63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132913"/>
                  </a:ext>
                </a:extLst>
              </a:tr>
              <a:tr h="582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Выбрано МСП Банком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27,05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83519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 выбрано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Корпорацией МСП </a:t>
                      </a:r>
                    </a:p>
                    <a:p>
                      <a:pPr algn="l" fontAlgn="ctr"/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Банком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108,68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67702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3036" y="45337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Программа стимулирования кредитования субъектов МСП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(«Программа стимулирования кредитования»)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9337" y="5807048"/>
            <a:ext cx="450523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Реестр заявок, формируемый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ДСГО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ежедневной основе, оперативные данные МСП Банка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898" y="7743622"/>
            <a:ext cx="12035100" cy="546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Программе стимулирования кредитования участвует 39 уполномоченных банков-партнеров Корпорации МСП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965990"/>
            <a:ext cx="12153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7 июля 2017 года Банк России принял решение об увеличении лимита Программы стимулирования кредитования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со 125 до 175 млрд руб.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3559" y="6519400"/>
            <a:ext cx="12161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отрасли экономики, в которых реализуются приоритетные направления развития науки, технологий и техники в РФ, а также критические технологии РФ, перечень которых утвержден Указом Президента РФ от 07.07.2011 №899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60265" y="-70123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Предоставление услуг Корпорации МСП через МФЦ и в электронной форме.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Имущественная поддержка. Образовательные программы для предпринимателей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49" y="880623"/>
            <a:ext cx="5950059" cy="382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tIns="118800" bIns="1188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Услуги Корпорации МСП через МФЦ и ЕПГУ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6764131" y="1592563"/>
          <a:ext cx="5254315" cy="310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95426" y="870347"/>
            <a:ext cx="570648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об имуществе, содержащемся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перечнях государственного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муниципального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имущества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субъектов МСП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1419" y="4186985"/>
            <a:ext cx="5688945" cy="814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По состоянию на </a:t>
            </a:r>
            <a:r>
              <a:rPr lang="ru-RU" sz="1400" b="1" kern="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сентября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2017 года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44 </a:t>
            </a:r>
            <a:r>
              <a:rPr lang="ru-RU" sz="1400" b="1" kern="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671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объектов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имущества.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31 декабря 2015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года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рост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количества объектов имущества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составил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56%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TextBox 66"/>
          <p:cNvSpPr txBox="1">
            <a:spLocks noChangeArrowheads="1"/>
          </p:cNvSpPr>
          <p:nvPr/>
        </p:nvSpPr>
        <p:spPr bwMode="auto">
          <a:xfrm>
            <a:off x="1009463" y="6088636"/>
            <a:ext cx="5806088" cy="23878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Программы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«Азбука предпринимателя»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15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«Школа предпринимательства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реализованы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17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проведены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63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тренинга (обучены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1022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человека)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Программа 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«Мама-предприниматель»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совместно с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ОПОРОЙ России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реализована в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обучено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158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женщин-предпринимателей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гранты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благотворительного фонда «В ответе за будущее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участниц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получили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гранты (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200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тыс.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рублей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2575" y="5619822"/>
            <a:ext cx="12030075" cy="40433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Образовательные программы Корпорации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 для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потенциальных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действующих предпринимателей: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56910" y="6009211"/>
            <a:ext cx="5660843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Программы 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«Азбука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предпринимателя»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ru-RU" alt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«Школа предпринимательства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(по состоянию на </a:t>
            </a:r>
            <a:r>
              <a:rPr lang="en-US" alt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.0</a:t>
            </a:r>
            <a:r>
              <a:rPr kumimoji="0" lang="en-US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.2017):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74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Российской 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Проведено более </a:t>
            </a:r>
            <a:r>
              <a:rPr lang="en-US" alt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229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тренинга и обучено </a:t>
            </a:r>
            <a:r>
              <a:rPr lang="en-US" alt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4056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84138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Совместно с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Союзом «Агентство развития профессиональных сообществ 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рабочих кадров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Ворлдскиллс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Россия»: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проведено</a:t>
            </a:r>
            <a:r>
              <a:rPr kumimoji="0" lang="ru-RU" altLang="ru-RU" sz="15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</a:t>
            </a:r>
            <a:r>
              <a:rPr kumimoji="0" lang="ru-RU" altLang="ru-RU" sz="15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семинаров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развитию предпринимательских навыков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участие в семинарах приняли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215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студентов колледжей</a:t>
            </a: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Программа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«Мама-предприниматель» (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совместно с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ОПОРОЙ России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– проведена в </a:t>
            </a:r>
            <a:r>
              <a:rPr lang="en-US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r>
              <a:rPr kumimoji="0" lang="ru-RU" altLang="ru-RU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субъектах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Российской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Федерации (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конца года)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4" name="Pentagon 35"/>
          <p:cNvSpPr/>
          <p:nvPr/>
        </p:nvSpPr>
        <p:spPr>
          <a:xfrm>
            <a:off x="292589" y="6171901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Pentagon 35"/>
          <p:cNvSpPr/>
          <p:nvPr/>
        </p:nvSpPr>
        <p:spPr>
          <a:xfrm>
            <a:off x="272776" y="6159201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36" name="Pentagon 35"/>
          <p:cNvSpPr/>
          <p:nvPr/>
        </p:nvSpPr>
        <p:spPr>
          <a:xfrm>
            <a:off x="5881487" y="6175652"/>
            <a:ext cx="882644" cy="420688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7" name="Pentagon 35"/>
          <p:cNvSpPr/>
          <p:nvPr/>
        </p:nvSpPr>
        <p:spPr>
          <a:xfrm>
            <a:off x="5851164" y="6169302"/>
            <a:ext cx="809294" cy="421071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11306" y="1346439"/>
            <a:ext cx="60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услуг, предоставляемых Корпорацией МСП: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5637" y="3755517"/>
            <a:ext cx="622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обращений субъектов МСП за услугами Корпорации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МФЦ: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73763" y="4415899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64794" y="1777647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66"/>
          <p:cNvSpPr txBox="1">
            <a:spLocks noChangeArrowheads="1"/>
          </p:cNvSpPr>
          <p:nvPr/>
        </p:nvSpPr>
        <p:spPr bwMode="auto">
          <a:xfrm>
            <a:off x="128611" y="1818660"/>
            <a:ext cx="6229158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Факт 2016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–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услуги (имущество, заказчики, финансы)</a:t>
            </a:r>
          </a:p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Факт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 6 месяцев 2017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год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7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услуг (имущество, заказчики, финансы, господдержка, тренинги, номенклатура закупок, Бизнес-навигатор МСП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);</a:t>
            </a:r>
          </a:p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15.08.2017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все 7 услуг размещены на Едином портале </a:t>
            </a:r>
            <a:r>
              <a:rPr lang="ru-RU" alt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госуслуг</a:t>
            </a:r>
            <a:endParaRPr lang="ru-RU" alt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2017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–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услуг (господдержка, тренинги, номенклатура закупок, Бизнес-навигатор МСП, кредитно-гарантийная поддержка) </a:t>
            </a:r>
          </a:p>
        </p:txBody>
      </p:sp>
      <p:sp>
        <p:nvSpPr>
          <p:cNvPr id="41" name="TextBox 66"/>
          <p:cNvSpPr txBox="1">
            <a:spLocks noChangeArrowheads="1"/>
          </p:cNvSpPr>
          <p:nvPr/>
        </p:nvSpPr>
        <p:spPr bwMode="auto">
          <a:xfrm>
            <a:off x="128610" y="4468169"/>
            <a:ext cx="6344839" cy="10164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Факт 2016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23,8 тыс.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«уникальных» субъектов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 </a:t>
            </a:r>
          </a:p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Факт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месяцев 2017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года – </a:t>
            </a: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77,98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тыс.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«уникальных» субъектов МСП </a:t>
            </a:r>
          </a:p>
          <a:p>
            <a:pPr marL="285750" marR="0" lvl="0" indent="-285750" algn="just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2017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100,0 тыс.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«уникальных» субъектов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7064" y="-59849"/>
            <a:ext cx="8431652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Инвестиционный лифт: консолидация мер поддержки</a:t>
            </a: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субъектам МСП, оказываемых институтами развития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00848" y="3999764"/>
            <a:ext cx="2076949" cy="1428821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Параметры финансирования                          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32074" y="4442578"/>
            <a:ext cx="390533" cy="446393"/>
            <a:chOff x="504944" y="4355696"/>
            <a:chExt cx="499365" cy="563436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60" name="Group 629"/>
            <p:cNvGrpSpPr/>
            <p:nvPr/>
          </p:nvGrpSpPr>
          <p:grpSpPr>
            <a:xfrm>
              <a:off x="657808" y="4451532"/>
              <a:ext cx="346501" cy="467600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6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63" name="Изображение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61" y="1073829"/>
            <a:ext cx="981883" cy="27292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8" y="1015339"/>
            <a:ext cx="1898729" cy="385414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299038" y="2447876"/>
            <a:ext cx="2081657" cy="14421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требования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проектам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6" y="2985844"/>
            <a:ext cx="485200" cy="485200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297951" y="1683465"/>
            <a:ext cx="2082744" cy="6982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Возможная роль участников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2100" y="1825271"/>
            <a:ext cx="520522" cy="458283"/>
            <a:chOff x="313839" y="1649215"/>
            <a:chExt cx="520522" cy="458283"/>
          </a:xfrm>
        </p:grpSpPr>
        <p:sp>
          <p:nvSpPr>
            <p:cNvPr id="73" name="Овал 72"/>
            <p:cNvSpPr/>
            <p:nvPr/>
          </p:nvSpPr>
          <p:spPr>
            <a:xfrm>
              <a:off x="427368" y="1737517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₽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630993" y="1878531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€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651872" y="1649215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£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rot="16200000">
              <a:off x="373704" y="1886190"/>
              <a:ext cx="161443" cy="2811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42219" y="5482335"/>
            <a:ext cx="2063624" cy="6021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ru-RU" sz="1100" b="0" i="0" u="none" strike="noStrike" kern="1200" cap="none" spc="0" normalizeH="0" baseline="0" noProof="0" dirty="0">
              <a:ln cmpd="dbl"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15160"/>
          <a:stretch/>
        </p:blipFill>
        <p:spPr>
          <a:xfrm>
            <a:off x="5557567" y="995930"/>
            <a:ext cx="1398036" cy="45482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82290" y="1600621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2290" y="5496510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77797" y="1756064"/>
          <a:ext cx="10141398" cy="389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7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7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3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Кредитное финансирование субъектов 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Осуществление кредитно-гарантийной поддержки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Вхождение в капитал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МСП /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мезонинное финансирование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Сопровождение и поддержка субъектов МСП с экспортным потенциалом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1680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Основной фокус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импортозамещение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высокотехнологичные компании. 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50%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заемщика (включая банковские кредиты).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 менее 15% средств предоставляет акционер.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Обеспечение: гарантия, залог, поручительство.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Соответствие требованиям ст.4 Федерального закона №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209-ФЗ.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бизнеса на территории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РФ.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отрицательной кредитной истории и отсутствие просроченной задолженности.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компании от 0,5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проекта от 500 млн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20 млрд 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Конечные бенефициары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резиденты РФ.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Ведение 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Поддержка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только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несырьевого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сектора.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российской составляющей в экспортном контракте – не менее 30%.</a:t>
                      </a: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555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Финансирование на проектной основе.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Стоимость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финансирования: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кредита: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финансирования: до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500 млн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 на одну сделку.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гарантии: до 15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Вознаграждение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гарантию: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0,75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годовых от суммы гарантии за весь срок действия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гарантии.</a:t>
                      </a: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гарантии: до 50% от суммы кредита, при участии РГО до 70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Программа стимулирования кредитования (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9,6%-10,6%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годовых).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Участие в акционерном капитале до 50%.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инвестирования: до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млрд руб. в один проект.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Внутренняя норма доходности превышает 13,5% в рублях.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Выход РФПИ из инвестиции через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лет.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страховых продуктов ЭКСАР.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Кредитование: Размер кредита – 85-100% от суммы экспортного контракта.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кредита: до 10 лет.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Валюта кредита – российский рубль или валюта экспортного контракта.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4964512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745898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0193286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86" y="962324"/>
            <a:ext cx="1592409" cy="636782"/>
          </a:xfrm>
          <a:prstGeom prst="rect">
            <a:avLst/>
          </a:prstGeom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/>
          </p:nvPr>
        </p:nvGraphicFramePr>
        <p:xfrm>
          <a:off x="297951" y="6371549"/>
          <a:ext cx="12020764" cy="1763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40">
                  <a:extLst>
                    <a:ext uri="{9D8B030D-6E8A-4147-A177-3AD203B41FA5}">
                      <a16:colId xmlns:a16="http://schemas.microsoft.com/office/drawing/2014/main" xmlns="" val="1257486032"/>
                    </a:ext>
                  </a:extLst>
                </a:gridCol>
                <a:gridCol w="8524312">
                  <a:extLst>
                    <a:ext uri="{9D8B030D-6E8A-4147-A177-3AD203B41FA5}">
                      <a16:colId xmlns:a16="http://schemas.microsoft.com/office/drawing/2014/main" xmlns="" val="1229927789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xmlns="" val="47506231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xmlns="" val="1000927343"/>
                    </a:ext>
                  </a:extLst>
                </a:gridCol>
              </a:tblGrid>
              <a:tr h="3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 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Примеры проектов на стадии рассмотрения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Отрасль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Бюджет, млн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5469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Производство комплектов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зданий и сооружений жилого и промышленного назначения на основе конструкционного строительного материала – панели 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CLT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Лесная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промышленность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2 701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682246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Организация производства и радиохимического выделения активной фармацевтической субстанции стронция-82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Фармацевтика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3 580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Расширение собственных производственных мощностей химического предприятия и увеличение объемов производства перспективных видов продукции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Химическая промышленность 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1857060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Строительство завода по выпуску технических дисперсий для картона и бумаги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Химическая промышленность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49" y="5635252"/>
            <a:ext cx="120104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Порядка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взаимодействия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институтов развития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2016-2017 гг. </a:t>
            </a:r>
            <a:endParaRPr kumimoji="0" lang="ru-RU" sz="2000" b="1" i="0" u="none" strike="noStrike" kern="1200" cap="none" spc="0" normalizeH="0" baseline="0" noProof="0" dirty="0" smtClean="0">
              <a:ln cmpd="dbl"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одобрено финансирование 9 проектов общим бюджетом 10,096 млрд рублей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2219" y="8163168"/>
            <a:ext cx="120075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2144" fontAlgn="ctr"/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На рассмотрении в рамках </a:t>
            </a:r>
            <a:r>
              <a:rPr lang="ru-RU" sz="1300" b="1" dirty="0">
                <a:ln cmpd="dbl">
                  <a:noFill/>
                </a:ln>
                <a:latin typeface="Arial Narrow" panose="020B0606020202030204" pitchFamily="34" charset="0"/>
              </a:rPr>
              <a:t>механизма Инвестиционный лифт </a:t>
            </a:r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находятся 5 проектов фармацевтической, химической, лесной промышленности, </a:t>
            </a:r>
            <a:b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</a:br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теплоэнергетики. Общий бюджет рассматриваемых проектов составляет 8 381 млн </a:t>
            </a:r>
            <a:r>
              <a:rPr lang="ru-RU" sz="1300" b="1" dirty="0">
                <a:ln cmpd="dbl">
                  <a:noFill/>
                </a:ln>
                <a:latin typeface="Arial Narrow" panose="020B0606020202030204" pitchFamily="34" charset="0"/>
              </a:rPr>
              <a:t>руб.  </a:t>
            </a:r>
          </a:p>
        </p:txBody>
      </p:sp>
    </p:spTree>
    <p:extLst>
      <p:ext uri="{BB962C8B-B14F-4D97-AF65-F5344CB8AC3E}">
        <p14:creationId xmlns:p14="http://schemas.microsoft.com/office/powerpoint/2010/main" val="20337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852" cy="17830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1225" y="3291582"/>
            <a:ext cx="11608860" cy="2220978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sz="4800" dirty="0" smtClean="0"/>
              <a:t>СПАСИБО ЗА ВНИМАНИЕ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0" dirty="0"/>
          </a:p>
        </p:txBody>
      </p:sp>
    </p:spTree>
    <p:extLst>
      <p:ext uri="{BB962C8B-B14F-4D97-AF65-F5344CB8AC3E}">
        <p14:creationId xmlns:p14="http://schemas.microsoft.com/office/powerpoint/2010/main" val="2472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83422" y="1647546"/>
            <a:ext cx="1702233" cy="2991661"/>
          </a:xfrm>
          <a:prstGeom prst="roundRect">
            <a:avLst>
              <a:gd name="adj" fmla="val 4144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5638" y="5322081"/>
            <a:ext cx="5769914" cy="12811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5" y="-149380"/>
            <a:ext cx="9623987" cy="1117924"/>
          </a:xfrm>
          <a:solidFill>
            <a:schemeClr val="bg1"/>
          </a:solidFill>
        </p:spPr>
        <p:txBody>
          <a:bodyPr/>
          <a:lstStyle/>
          <a:p>
            <a:pPr indent="1344613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 Корпорации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1894" y="1529684"/>
            <a:ext cx="11952807" cy="3044978"/>
            <a:chOff x="637353" y="2325436"/>
            <a:chExt cx="11952807" cy="304497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– </a:t>
              </a:r>
              <a:r>
                <a:rPr lang="ru-RU" sz="1600" b="1" dirty="0">
                  <a:latin typeface="Arial Narrow" panose="020B0606020202030204" pitchFamily="34" charset="0"/>
                </a:rPr>
                <a:t>институт развития в сфере малого и среднего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предпринимательства, осуществляет </a:t>
              </a:r>
              <a:r>
                <a:rPr lang="ru-RU" sz="1600" b="1" dirty="0">
                  <a:latin typeface="Arial Narrow" panose="020B0606020202030204" pitchFamily="34" charset="0"/>
                </a:rPr>
                <a:t>деятельность в соответствии с Федеральным законом от 24.07.07 №209-ФЗ «О развитии малого и среднего предпринимательства в Российской Федерации» </a:t>
              </a:r>
              <a:endParaRPr lang="ru-RU" sz="1600" b="1" dirty="0" smtClean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Акционерами Корпорации МСП являются Российская Федерация (в </a:t>
              </a:r>
              <a:r>
                <a:rPr lang="ru-RU" sz="1600" b="1" dirty="0">
                  <a:latin typeface="Arial Narrow" panose="020B0606020202030204" pitchFamily="34" charset="0"/>
                </a:rPr>
                <a:t>лице Федерального агентства по управлению государственным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имуществом) и государственная корпорация «Банк </a:t>
              </a:r>
              <a:r>
                <a:rPr lang="ru-RU" sz="1600" b="1" dirty="0">
                  <a:latin typeface="Arial Narrow" panose="020B0606020202030204" pitchFamily="34" charset="0"/>
                </a:rPr>
                <a:t>развития и внешнеэкономической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деятельности (Внешэкономбанк)»</a:t>
              </a: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Акционерное общество «Российский Банк поддержки малого и среднего предпринимательства»  (АО «МСП Банк») является дочерним обществом Корпорации МСП  </a:t>
              </a:r>
              <a:endParaRPr lang="ru-RU" sz="1600" b="1" dirty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обеспечивает </a:t>
              </a:r>
              <a:r>
                <a:rPr lang="ru-RU" sz="1600" b="1" dirty="0">
                  <a:latin typeface="Arial Narrow" panose="020B0606020202030204" pitchFamily="34" charset="0"/>
                </a:rPr>
                <a:t>исполнение обязательств, принятых на себя АО «НДКО «АКГ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»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7353" y="263893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Ключевые факты</a:t>
              </a: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92992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35875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962721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686879" y="2762352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883441"/>
            <a:ext cx="11884197" cy="357769"/>
          </a:xfrm>
          <a:noFill/>
        </p:spPr>
        <p:txBody>
          <a:bodyPr anchor="b"/>
          <a:lstStyle/>
          <a:p>
            <a:pPr algn="ctr" defTabSz="9143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АО «Федеральная корпорация по развитию малого и среднего предпринимательства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2849" y="7041981"/>
            <a:ext cx="5769914" cy="12339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15314" y="5336726"/>
            <a:ext cx="5892800" cy="1256645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6347" y="7198471"/>
            <a:ext cx="2474065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Маркетинговая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информационная поддержка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73683" y="5518870"/>
            <a:ext cx="3406229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Финансовая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гарантийная </a:t>
            </a:r>
            <a:r>
              <a:rPr lang="ru-RU" sz="2000" b="1" dirty="0">
                <a:latin typeface="Arial Narrow" panose="020B0606020202030204" pitchFamily="34" charset="0"/>
              </a:rPr>
              <a:t>поддержка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514603" y="5564807"/>
            <a:ext cx="3549171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Расширение доступа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к закупкам компаний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с государственным участием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63538" y="5158040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Текст 2"/>
          <p:cNvSpPr txBox="1">
            <a:spLocks/>
          </p:cNvSpPr>
          <p:nvPr/>
        </p:nvSpPr>
        <p:spPr>
          <a:xfrm>
            <a:off x="370506" y="4733899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виды поддержки субъектов МСП, оказываемые Корпорацией МСП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" y="7381329"/>
            <a:ext cx="1248485" cy="619301"/>
          </a:xfrm>
          <a:prstGeom prst="rect">
            <a:avLst/>
          </a:prstGeom>
        </p:spPr>
      </p:pic>
      <p:sp>
        <p:nvSpPr>
          <p:cNvPr id="70" name="Скругленный прямоугольник 69"/>
          <p:cNvSpPr/>
          <p:nvPr/>
        </p:nvSpPr>
        <p:spPr>
          <a:xfrm>
            <a:off x="6415313" y="7041980"/>
            <a:ext cx="5892800" cy="1240473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573683" y="7222605"/>
            <a:ext cx="4031913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Имущественная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консультационная поддержка, программы обучения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2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75" y="5653577"/>
            <a:ext cx="1227111" cy="636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4" y="5644859"/>
            <a:ext cx="1226231" cy="645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275" y="7381329"/>
            <a:ext cx="1227111" cy="5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6843" y="93178"/>
            <a:ext cx="6803857" cy="63616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Закупки у субъектов МСП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38797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98" y="8117613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Источник: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82619" y="2124796"/>
            <a:ext cx="5973754" cy="488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СОСТОЯНИЕ 2017 ГОДА (по состоянию на 01.09.2017):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574" y="1006449"/>
            <a:ext cx="12036425" cy="120358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2016 </a:t>
            </a:r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год объем закупок у субъектов МСП </a:t>
            </a:r>
            <a:r>
              <a:rPr lang="ru-RU" sz="28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составил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1,511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трлн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рублей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(на 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основании данных, подтвержденных Федеральным казначейством, ФНС </a:t>
            </a:r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России)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4"/>
          <p:cNvSpPr/>
          <p:nvPr/>
        </p:nvSpPr>
        <p:spPr>
          <a:xfrm>
            <a:off x="390126" y="2671046"/>
            <a:ext cx="2471583" cy="2756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500" kern="1200" baseline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22063" y="3586004"/>
            <a:ext cx="3455309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6"/>
          <p:cNvSpPr/>
          <p:nvPr/>
        </p:nvSpPr>
        <p:spPr>
          <a:xfrm>
            <a:off x="5047111" y="3534342"/>
            <a:ext cx="2601746" cy="27483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 10 до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89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%), 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что </a:t>
            </a: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почти в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раза превышает установленную квоту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(10%)</a:t>
            </a:r>
            <a:endParaRPr lang="ru-RU" sz="14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66305" y="3568532"/>
            <a:ext cx="3513172" cy="2399215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8"/>
          <p:cNvSpPr/>
          <p:nvPr/>
        </p:nvSpPr>
        <p:spPr>
          <a:xfrm>
            <a:off x="6052664" y="2645133"/>
            <a:ext cx="2629343" cy="2746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9719" y="3608657"/>
            <a:ext cx="3481858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0"/>
          <p:cNvSpPr/>
          <p:nvPr/>
        </p:nvSpPr>
        <p:spPr>
          <a:xfrm>
            <a:off x="644654" y="2632505"/>
            <a:ext cx="3222608" cy="2739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baseline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50" b="1" i="1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 концу 2017 года: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50" b="1" i="1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целевой показатель-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35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b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3600" b="1" kern="1200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38655" y="7284133"/>
            <a:ext cx="9969026" cy="8238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72000" rIns="108000" bIns="72000" numCol="1" spcCol="1270" anchor="ctr" anchorCtr="0">
            <a:noAutofit/>
          </a:bodyPr>
          <a:lstStyle/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регионов –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лидеров</a:t>
            </a:r>
            <a:r>
              <a:rPr lang="ru-RU" sz="1400" dirty="0">
                <a:latin typeface="Arial Narrow" panose="020B0606020202030204" pitchFamily="34" charset="0"/>
              </a:rPr>
              <a:t>: город Москва (</a:t>
            </a:r>
            <a:r>
              <a:rPr lang="ru-RU" sz="1400" dirty="0" smtClean="0">
                <a:latin typeface="Arial Narrow" panose="020B0606020202030204" pitchFamily="34" charset="0"/>
              </a:rPr>
              <a:t>461,7 </a:t>
            </a:r>
            <a:r>
              <a:rPr lang="ru-RU" sz="1400" dirty="0">
                <a:latin typeface="Arial Narrow" panose="020B0606020202030204" pitchFamily="34" charset="0"/>
              </a:rPr>
              <a:t>млрд руб.), город Санкт-Петербург (</a:t>
            </a:r>
            <a:r>
              <a:rPr lang="ru-RU" sz="1400" dirty="0" smtClean="0">
                <a:latin typeface="Arial Narrow" panose="020B0606020202030204" pitchFamily="34" charset="0"/>
              </a:rPr>
              <a:t>115,3 </a:t>
            </a:r>
            <a:r>
              <a:rPr lang="ru-RU" sz="1400" dirty="0">
                <a:latin typeface="Arial Narrow" panose="020B0606020202030204" pitchFamily="34" charset="0"/>
              </a:rPr>
              <a:t>млрд руб.), Московская область (</a:t>
            </a:r>
            <a:r>
              <a:rPr lang="ru-RU" sz="1400" dirty="0" smtClean="0">
                <a:latin typeface="Arial Narrow" panose="020B0606020202030204" pitchFamily="34" charset="0"/>
              </a:rPr>
              <a:t>66,4 </a:t>
            </a:r>
            <a:r>
              <a:rPr lang="ru-RU" sz="1400" dirty="0">
                <a:latin typeface="Arial Narrow" panose="020B0606020202030204" pitchFamily="34" charset="0"/>
              </a:rPr>
              <a:t>млрд руб.), Новосибирская область (</a:t>
            </a:r>
            <a:r>
              <a:rPr lang="ru-RU" sz="1400" dirty="0" smtClean="0">
                <a:latin typeface="Arial Narrow" panose="020B0606020202030204" pitchFamily="34" charset="0"/>
              </a:rPr>
              <a:t>54,6 </a:t>
            </a:r>
            <a:r>
              <a:rPr lang="ru-RU" sz="1400" dirty="0">
                <a:latin typeface="Arial Narrow" panose="020B0606020202030204" pitchFamily="34" charset="0"/>
              </a:rPr>
              <a:t>млрд рублей), Ханты-Мансийский автономный округ - Югра </a:t>
            </a:r>
            <a:r>
              <a:rPr lang="ru-RU" sz="1400" dirty="0" smtClean="0">
                <a:latin typeface="Arial Narrow" panose="020B0606020202030204" pitchFamily="34" charset="0"/>
              </a:rPr>
              <a:t>(51 </a:t>
            </a:r>
            <a:r>
              <a:rPr lang="ru-RU" sz="1400" dirty="0">
                <a:latin typeface="Arial Narrow" panose="020B0606020202030204" pitchFamily="34" charset="0"/>
              </a:rPr>
              <a:t>млрд руб</a:t>
            </a:r>
            <a:r>
              <a:rPr lang="ru-RU" sz="1400" dirty="0" smtClean="0">
                <a:latin typeface="Arial Narrow" panose="020B0606020202030204" pitchFamily="34" charset="0"/>
              </a:rPr>
              <a:t>.)</a:t>
            </a:r>
            <a:endParaRPr lang="ru-RU" sz="1400" b="1" dirty="0">
              <a:latin typeface="Arial Narrow" panose="020B0606020202030204" pitchFamily="34" charset="0"/>
            </a:endParaRPr>
          </a:p>
          <a:p>
            <a:pPr marL="0" lvl="1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endParaRPr lang="ru-RU" sz="1400" b="1" kern="1200" spc="0" baseline="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8655" y="6169475"/>
            <a:ext cx="9969026" cy="921003"/>
          </a:xfrm>
          <a:prstGeom prst="rect">
            <a:avLst/>
          </a:prstGeom>
          <a:noFill/>
        </p:spPr>
        <p:txBody>
          <a:bodyPr wrap="square" lIns="108000" tIns="72000" rIns="108000" bIns="72000" anchor="ctr" anchorCtr="0">
            <a:sp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55 заказчиков</a:t>
            </a:r>
            <a:r>
              <a:rPr lang="ru-RU" sz="1400" dirty="0" smtClean="0">
                <a:latin typeface="Arial Narrow" panose="020B0606020202030204" pitchFamily="34" charset="0"/>
              </a:rPr>
              <a:t> утвердили программы партнерства, участниками которых стали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1 288 субъектов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МСП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Корпорацией подписаны </a:t>
            </a:r>
            <a:r>
              <a:rPr lang="ru-RU" sz="1400" dirty="0">
                <a:latin typeface="Arial Narrow" panose="020B0606020202030204" pitchFamily="34" charset="0"/>
              </a:rPr>
              <a:t>соглашения о взаимодействии с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40 крупнейшими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заказчиками</a:t>
            </a: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заказчиков-лидеров</a:t>
            </a:r>
            <a:r>
              <a:rPr lang="ru-RU" sz="1400" dirty="0" smtClean="0">
                <a:latin typeface="Arial Narrow" panose="020B0606020202030204" pitchFamily="34" charset="0"/>
              </a:rPr>
              <a:t>: </a:t>
            </a:r>
            <a:r>
              <a:rPr lang="ru-RU" sz="1400" dirty="0">
                <a:latin typeface="Arial Narrow" panose="020B0606020202030204" pitchFamily="34" charset="0"/>
              </a:rPr>
              <a:t>ОАО «РЖД» (</a:t>
            </a:r>
            <a:r>
              <a:rPr lang="ru-RU" sz="1400" dirty="0" smtClean="0">
                <a:latin typeface="Arial Narrow" panose="020B0606020202030204" pitchFamily="34" charset="0"/>
              </a:rPr>
              <a:t>144,3 </a:t>
            </a:r>
            <a:r>
              <a:rPr lang="ru-RU" sz="1400" dirty="0">
                <a:latin typeface="Arial Narrow" panose="020B0606020202030204" pitchFamily="34" charset="0"/>
              </a:rPr>
              <a:t>млрд руб.), ПАО «Ростелеком» (</a:t>
            </a:r>
            <a:r>
              <a:rPr lang="ru-RU" sz="1400" dirty="0" smtClean="0">
                <a:latin typeface="Arial Narrow" panose="020B0606020202030204" pitchFamily="34" charset="0"/>
              </a:rPr>
              <a:t>88,2 </a:t>
            </a:r>
            <a:r>
              <a:rPr lang="ru-RU" sz="1400" dirty="0">
                <a:latin typeface="Arial Narrow" panose="020B0606020202030204" pitchFamily="34" charset="0"/>
              </a:rPr>
              <a:t>млрд руб.), АО «</a:t>
            </a:r>
            <a:r>
              <a:rPr lang="ru-RU" sz="1400" dirty="0" err="1">
                <a:latin typeface="Arial Narrow" panose="020B0606020202030204" pitchFamily="34" charset="0"/>
              </a:rPr>
              <a:t>РЖДстрой</a:t>
            </a:r>
            <a:r>
              <a:rPr lang="ru-RU" sz="1400" dirty="0">
                <a:latin typeface="Arial Narrow" panose="020B0606020202030204" pitchFamily="34" charset="0"/>
              </a:rPr>
              <a:t>» (</a:t>
            </a:r>
            <a:r>
              <a:rPr lang="ru-RU" sz="1400" dirty="0" smtClean="0">
                <a:latin typeface="Arial Narrow" panose="020B0606020202030204" pitchFamily="34" charset="0"/>
              </a:rPr>
              <a:t>61,3 </a:t>
            </a:r>
            <a:r>
              <a:rPr lang="ru-RU" sz="1400" dirty="0">
                <a:latin typeface="Arial Narrow" panose="020B0606020202030204" pitchFamily="34" charset="0"/>
              </a:rPr>
              <a:t>млрд руб.), </a:t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>
                <a:latin typeface="Arial Narrow" panose="020B0606020202030204" pitchFamily="34" charset="0"/>
              </a:rPr>
              <a:t>ПАО Сбербанк (</a:t>
            </a:r>
            <a:r>
              <a:rPr lang="ru-RU" sz="1400" dirty="0" smtClean="0">
                <a:latin typeface="Arial Narrow" panose="020B0606020202030204" pitchFamily="34" charset="0"/>
              </a:rPr>
              <a:t>42,6 </a:t>
            </a:r>
            <a:r>
              <a:rPr lang="ru-RU" sz="1400" dirty="0">
                <a:latin typeface="Arial Narrow" panose="020B0606020202030204" pitchFamily="34" charset="0"/>
              </a:rPr>
              <a:t>млрд руб.), ПАО «НК «Роснефть» (</a:t>
            </a:r>
            <a:r>
              <a:rPr lang="ru-RU" sz="1400" dirty="0" smtClean="0">
                <a:latin typeface="Arial Narrow" panose="020B0606020202030204" pitchFamily="34" charset="0"/>
              </a:rPr>
              <a:t>41,8 </a:t>
            </a:r>
            <a:r>
              <a:rPr lang="ru-RU" sz="1400" dirty="0">
                <a:latin typeface="Arial Narrow" panose="020B0606020202030204" pitchFamily="34" charset="0"/>
              </a:rPr>
              <a:t>млрд руб</a:t>
            </a:r>
            <a:r>
              <a:rPr lang="ru-RU" sz="1400" dirty="0" smtClean="0">
                <a:latin typeface="Arial Narrow" panose="020B0606020202030204" pitchFamily="34" charset="0"/>
              </a:rPr>
              <a:t>.)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57679" y="3992476"/>
            <a:ext cx="166745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27,9%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547831" y="4307477"/>
            <a:ext cx="1757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155 562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позиции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9719" y="3704419"/>
            <a:ext cx="309065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1,270 трлн 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руб.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645" y="4550674"/>
            <a:ext cx="27224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1,6 трлн руб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. </a:t>
            </a:r>
            <a:endParaRPr lang="ru-RU" sz="2800" b="1" dirty="0" smtClean="0">
              <a:solidFill>
                <a:srgbClr val="A2C9F4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 учетом расширения перечня заказчиков</a:t>
            </a:r>
            <a:r>
              <a:rPr lang="ru-RU" sz="1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(с 200 до 419):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целевой </a:t>
            </a: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показатель -</a:t>
            </a:r>
            <a:endParaRPr lang="ru-RU" sz="13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2 трлн рублей 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96575" y="7167962"/>
            <a:ext cx="2107577" cy="955686"/>
            <a:chOff x="704615" y="8731785"/>
            <a:chExt cx="1548851" cy="630887"/>
          </a:xfrm>
        </p:grpSpPr>
        <p:sp>
          <p:nvSpPr>
            <p:cNvPr id="3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" name="Pentagon 37"/>
            <p:cNvSpPr/>
            <p:nvPr/>
          </p:nvSpPr>
          <p:spPr>
            <a:xfrm>
              <a:off x="704615" y="8731789"/>
              <a:ext cx="1473848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регионами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96578" y="6110400"/>
            <a:ext cx="2128123" cy="1021481"/>
            <a:chOff x="704616" y="8731786"/>
            <a:chExt cx="1548850" cy="547385"/>
          </a:xfrm>
        </p:grpSpPr>
        <p:sp>
          <p:nvSpPr>
            <p:cNvPr id="50" name="Pentagon 35"/>
            <p:cNvSpPr/>
            <p:nvPr/>
          </p:nvSpPr>
          <p:spPr>
            <a:xfrm>
              <a:off x="850532" y="8731786"/>
              <a:ext cx="1402934" cy="54738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" name="Pentagon 37"/>
            <p:cNvSpPr/>
            <p:nvPr/>
          </p:nvSpPr>
          <p:spPr>
            <a:xfrm>
              <a:off x="704616" y="8731786"/>
              <a:ext cx="1474075" cy="547385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заказчиками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>
            <a:off x="3469055" y="2622924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68156" y="2700719"/>
            <a:ext cx="2825018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СРЕДНЯЯ ДОЛЯ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планируемых прямых закупок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(«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спецторги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», квота 10%)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8771" y="2792517"/>
            <a:ext cx="629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НОМЕНКЛАТУРА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закупок у субъектов МСП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4797" y="2819174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ОБЩИЙ ОБЪЕМ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ДОГОВОРОВ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55983" y="4921226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22153" y="8385396"/>
            <a:ext cx="582406" cy="45719"/>
          </a:xfrm>
        </p:spPr>
        <p:txBody>
          <a:bodyPr/>
          <a:lstStyle/>
          <a:p>
            <a:fld id="{9005E221-E10C-40C7-8143-48F6241B283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0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031" y="34771"/>
            <a:ext cx="73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39986" y="1901262"/>
            <a:ext cx="4379014" cy="92686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6008" y="1889684"/>
            <a:ext cx="3718363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Федерального </a:t>
            </a:r>
            <a:r>
              <a:rPr lang="ru-RU" dirty="0" smtClean="0">
                <a:latin typeface="Arial Narrow" panose="020B0606020202030204" pitchFamily="34" charset="0"/>
              </a:rPr>
              <a:t>казначейства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общем объеме закупок  </a:t>
            </a:r>
          </a:p>
          <a:p>
            <a:pPr lvl="0"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3" y="1889683"/>
            <a:ext cx="3617884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26624" t="15198" r="44657" b="21478"/>
          <a:stretch/>
        </p:blipFill>
        <p:spPr>
          <a:xfrm>
            <a:off x="286008" y="2898599"/>
            <a:ext cx="3718363" cy="5385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0127" y="7002612"/>
            <a:ext cx="3386904" cy="331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161 088 договоров с 46 208 поставщиками на общую сумму 8 426 330 005 400 рублей.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l="26429" t="13968" r="43812" b="24969"/>
          <a:stretch/>
        </p:blipFill>
        <p:spPr>
          <a:xfrm>
            <a:off x="4147246" y="2898599"/>
            <a:ext cx="3595299" cy="5385168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4191398" y="6683301"/>
            <a:ext cx="3464063" cy="22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33 016 внесены в указанный реестр.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33656" t="14967" r="34530" b="8872"/>
          <a:stretch/>
        </p:blipFill>
        <p:spPr>
          <a:xfrm>
            <a:off x="7927286" y="2898598"/>
            <a:ext cx="4379014" cy="5385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8326110" y="7539478"/>
            <a:ext cx="3733212" cy="173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109 058 договоров на общую сумму 1 510, 7 млрд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40444" y="7378517"/>
            <a:ext cx="2472833" cy="160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35 651 является </a:t>
            </a:r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МСП, с которыми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4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282575" y="1015882"/>
            <a:ext cx="12036425" cy="83298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2016 год с 35 651 субъектом МСП заключено</a:t>
            </a:r>
            <a:b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109 058 договоров на общую сумму 1,511 трлн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943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176" y="2922671"/>
            <a:ext cx="3907923" cy="46193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5952" y="2908066"/>
            <a:ext cx="3919596" cy="5360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328" y="2908066"/>
            <a:ext cx="4015286" cy="15797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45328" y="2891119"/>
            <a:ext cx="4073672" cy="5377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47031" y="34771"/>
            <a:ext cx="886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одтверждение сведений об объемах закупок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крупнейшими заказчиками у субъектов МСП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2575" y="1007111"/>
            <a:ext cx="12077013" cy="8446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период с 1 января по 26 июля 2017 года, с 25 650 субъектами МСП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аключено 67 264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договора на общую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сумму 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893,1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млрд рублей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38512" y="1889684"/>
            <a:ext cx="4080488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казначейства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9288" y="1889684"/>
            <a:ext cx="3775084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казначейства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общем объеме закупок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2" y="1889683"/>
            <a:ext cx="3900079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ФНС России  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количестве поставщиков,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являющихся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38512" y="2891120"/>
            <a:ext cx="4028919" cy="554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720" y="84614"/>
            <a:ext cx="1525280" cy="79059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" y="0"/>
            <a:ext cx="2163618" cy="984251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88" y="2866089"/>
            <a:ext cx="3772736" cy="5308922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2441575" y="6701551"/>
            <a:ext cx="1332431" cy="1564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с  33  010   поставщиками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2575" y="6893128"/>
            <a:ext cx="2189397" cy="1617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на общую сумму 4 356 637 465 068,67 рубля.  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28417" y="5895101"/>
            <a:ext cx="1135933" cy="1500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3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33 010 поставщиков</a:t>
            </a:r>
            <a:endParaRPr kumimoji="0" lang="ru-RU" sz="83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82614" y="6241155"/>
            <a:ext cx="1868985" cy="1545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24 430 внесены в указанный реестр.</a:t>
            </a:r>
            <a:endParaRPr kumimoji="0" lang="ru-RU" sz="8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/>
          <a:srcRect t="10280"/>
          <a:stretch/>
        </p:blipFill>
        <p:spPr>
          <a:xfrm>
            <a:off x="8461591" y="4612861"/>
            <a:ext cx="3679427" cy="23973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/>
          <a:srcRect t="2621" r="174" b="70533"/>
          <a:stretch/>
        </p:blipFill>
        <p:spPr>
          <a:xfrm>
            <a:off x="8461591" y="7019925"/>
            <a:ext cx="3673036" cy="4243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5488" y="4425398"/>
            <a:ext cx="1614964" cy="160798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8715457" y="5946050"/>
            <a:ext cx="3425560" cy="1574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За период с 01 января по 26 июля 2017 года крупнейшими заказчиками,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603162" y="6390780"/>
            <a:ext cx="537855" cy="140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заключено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453515" y="6557897"/>
            <a:ext cx="3687501" cy="1436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67 264 договора  на  общую  сумму  893 149 264 721,95 рублей (за исключением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453514" y="6709552"/>
            <a:ext cx="3687501" cy="124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внутригрупповых закупок)    с   25   650    поставщиками   и   субподрядными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450643" y="6842171"/>
            <a:ext cx="2401673" cy="140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организациями, являющимися субъектами МСП.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5766" y="7334250"/>
            <a:ext cx="1468861" cy="9253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9288" y="2891119"/>
            <a:ext cx="3791061" cy="5377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44570" y="71055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68275" y="7939422"/>
            <a:ext cx="12360178" cy="460041"/>
          </a:xfrm>
        </p:spPr>
        <p:txBody>
          <a:bodyPr/>
          <a:lstStyle/>
          <a:p>
            <a:pPr algn="l"/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 - проведена совместно с международной информационной группой «Интерфакс», декабрь 2016 г. 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** - данные Счетной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палаты Российской Федерации по итогам 2015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данные Минэкономразвития России по итогам первого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полугодия 2016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0382" y="25445"/>
            <a:ext cx="7236718" cy="73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Оценка качества закупок </a:t>
            </a:r>
          </a:p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крупнейших заказчиков 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МСП*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282575" y="4245307"/>
            <a:ext cx="392182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4"/>
          <p:cNvSpPr/>
          <p:nvPr/>
        </p:nvSpPr>
        <p:spPr>
          <a:xfrm>
            <a:off x="339775" y="3991509"/>
            <a:ext cx="3807423" cy="18916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Уровень конкуренции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(среднее количество заявок, поданных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на участие в закупках)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8416" y="5632672"/>
            <a:ext cx="2102900" cy="1597573"/>
            <a:chOff x="58484" y="1654390"/>
            <a:chExt cx="2382876" cy="3870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6"/>
            <p:cNvSpPr/>
            <p:nvPr/>
          </p:nvSpPr>
          <p:spPr>
            <a:xfrm>
              <a:off x="58484" y="16543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Закупки </a:t>
              </a:r>
            </a:p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у субъектов МСП</a:t>
              </a:r>
            </a:p>
            <a:p>
              <a:pPr lvl="0" algn="ctr" defTabSz="800100" rtl="0">
                <a:spcBef>
                  <a:spcPts val="60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2400" b="1" kern="12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2,9</a:t>
              </a: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2250650" y="5865956"/>
            <a:ext cx="1858448" cy="150224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кругленный прямоугольник 8"/>
          <p:cNvSpPr/>
          <p:nvPr/>
        </p:nvSpPr>
        <p:spPr>
          <a:xfrm>
            <a:off x="2305082" y="6117840"/>
            <a:ext cx="1749584" cy="1026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1,69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26644" y="4240829"/>
            <a:ext cx="392420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кругленный прямоугольник 10"/>
          <p:cNvSpPr/>
          <p:nvPr/>
        </p:nvSpPr>
        <p:spPr>
          <a:xfrm>
            <a:off x="4648018" y="4055009"/>
            <a:ext cx="3355233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Экономия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(разница между начальной (максимальной) ценой и ценой заключенного договора) 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23389" y="5685224"/>
            <a:ext cx="1843530" cy="154502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12"/>
          <p:cNvSpPr/>
          <p:nvPr/>
        </p:nvSpPr>
        <p:spPr>
          <a:xfrm>
            <a:off x="4256278" y="5447082"/>
            <a:ext cx="2152368" cy="2018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</a:t>
            </a:r>
          </a:p>
          <a:p>
            <a:pPr lvl="0" algn="ctr" defTabSz="800100" rtl="0">
              <a:spcBef>
                <a:spcPts val="600"/>
              </a:spcBef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17,83 %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36226" y="5874789"/>
            <a:ext cx="1839808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14"/>
          <p:cNvSpPr/>
          <p:nvPr/>
        </p:nvSpPr>
        <p:spPr>
          <a:xfrm>
            <a:off x="6425573" y="6110385"/>
            <a:ext cx="1697001" cy="1040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1,6%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93817" y="4246775"/>
            <a:ext cx="392433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кругленный прямоугольник 16"/>
          <p:cNvSpPr/>
          <p:nvPr/>
        </p:nvSpPr>
        <p:spPr>
          <a:xfrm>
            <a:off x="8696067" y="4067709"/>
            <a:ext cx="3355097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 единственного поставщика</a:t>
            </a:r>
            <a:endParaRPr lang="ru-RU" sz="2800" b="1" kern="12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02958" y="5955843"/>
            <a:ext cx="1850199" cy="1518622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Скругленный прямоугольник 18"/>
          <p:cNvSpPr/>
          <p:nvPr/>
        </p:nvSpPr>
        <p:spPr>
          <a:xfrm>
            <a:off x="8458368" y="5674715"/>
            <a:ext cx="2087707" cy="1570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 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24,6%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31069" y="5874789"/>
            <a:ext cx="1826297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0"/>
          <p:cNvSpPr/>
          <p:nvPr/>
        </p:nvSpPr>
        <p:spPr>
          <a:xfrm>
            <a:off x="10344506" y="5950114"/>
            <a:ext cx="2035703" cy="1332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                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63% 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6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8368" y="7594359"/>
            <a:ext cx="179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2,6 раза ниже)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298881" y="7581907"/>
            <a:ext cx="196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11,1 раза выше)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252" y="7570765"/>
            <a:ext cx="187262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1,7 раза выше)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83442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257479" y="7552996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48894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-Shape 10"/>
          <p:cNvSpPr/>
          <p:nvPr/>
        </p:nvSpPr>
        <p:spPr>
          <a:xfrm rot="18863415">
            <a:off x="1122317" y="7201823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4" name="L-Shape 10"/>
          <p:cNvSpPr/>
          <p:nvPr/>
        </p:nvSpPr>
        <p:spPr>
          <a:xfrm rot="18863415">
            <a:off x="5214157" y="7197182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8" name="L-Shape 10"/>
          <p:cNvSpPr/>
          <p:nvPr/>
        </p:nvSpPr>
        <p:spPr>
          <a:xfrm rot="18863415">
            <a:off x="9301423" y="7215220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62" name="Скругленный прямоугольник 6"/>
          <p:cNvSpPr/>
          <p:nvPr/>
        </p:nvSpPr>
        <p:spPr>
          <a:xfrm>
            <a:off x="3108124" y="2193101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8"/>
          <p:cNvSpPr/>
          <p:nvPr/>
        </p:nvSpPr>
        <p:spPr>
          <a:xfrm>
            <a:off x="3871402" y="1943473"/>
            <a:ext cx="8883260" cy="394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1 219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3,42%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от общего количества поставщиков) контактный телефон не является уникальным</a:t>
            </a: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3 655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 адрес не является уникальным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Стрелка вправо 12"/>
          <p:cNvSpPr/>
          <p:nvPr/>
        </p:nvSpPr>
        <p:spPr>
          <a:xfrm>
            <a:off x="3936811" y="3110456"/>
            <a:ext cx="8382189" cy="511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(217,65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2008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у единственного поставщика (50,6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2012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282575" y="1020796"/>
            <a:ext cx="3459108" cy="690210"/>
            <a:chOff x="704616" y="8937308"/>
            <a:chExt cx="1483863" cy="425360"/>
          </a:xfrm>
        </p:grpSpPr>
        <p:sp>
          <p:nvSpPr>
            <p:cNvPr id="77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" name="Pentagon 37"/>
            <p:cNvSpPr/>
            <p:nvPr/>
          </p:nvSpPr>
          <p:spPr>
            <a:xfrm>
              <a:off x="704616" y="8937308"/>
              <a:ext cx="1434268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Участие заказчика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в уставном капитале субъекта МСП</a:t>
              </a: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857953" y="1145204"/>
            <a:ext cx="86489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184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поставщика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0,9%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от общего количества поставщиков) в рамках осуществления внутригрупповых закупок между основным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дочерними хозяйственными обществами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339774" y="1989251"/>
            <a:ext cx="3466085" cy="691367"/>
            <a:chOff x="722388" y="9045108"/>
            <a:chExt cx="1486856" cy="426073"/>
          </a:xfrm>
        </p:grpSpPr>
        <p:sp>
          <p:nvSpPr>
            <p:cNvPr id="81" name="Pentagon 35"/>
            <p:cNvSpPr/>
            <p:nvPr/>
          </p:nvSpPr>
          <p:spPr>
            <a:xfrm>
              <a:off x="806310" y="9045821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2" name="Pentagon 37"/>
            <p:cNvSpPr/>
            <p:nvPr/>
          </p:nvSpPr>
          <p:spPr>
            <a:xfrm>
              <a:off x="722388" y="9045108"/>
              <a:ext cx="1432011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Совпадение юридических адресов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и телефонов поставщиков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25874" y="2983509"/>
            <a:ext cx="3459108" cy="690210"/>
            <a:chOff x="704616" y="8937308"/>
            <a:chExt cx="1483863" cy="425360"/>
          </a:xfrm>
        </p:grpSpPr>
        <p:sp>
          <p:nvSpPr>
            <p:cNvPr id="84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5" name="Pentagon 37"/>
            <p:cNvSpPr/>
            <p:nvPr/>
          </p:nvSpPr>
          <p:spPr>
            <a:xfrm>
              <a:off x="704616" y="8937308"/>
              <a:ext cx="1429755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Дата создания (регистрации)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субъекта МСП - поставщика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3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V="1">
            <a:off x="6554240" y="2771811"/>
            <a:ext cx="0" cy="97136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301308" y="1017140"/>
            <a:ext cx="3500129" cy="6133672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9065706" y="1017142"/>
            <a:ext cx="3231109" cy="614394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058292" y="3708971"/>
            <a:ext cx="4705564" cy="4582274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1224" y="58548"/>
            <a:ext cx="8442156" cy="666162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Интеграция информационных систем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оказания поддержки субъектам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551" y="1102045"/>
            <a:ext cx="3098910" cy="1318650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17" y="1292186"/>
            <a:ext cx="2827434" cy="1182842"/>
          </a:xfrm>
          <a:prstGeom prst="rect">
            <a:avLst/>
          </a:prstGeom>
          <a:ln>
            <a:solidFill>
              <a:srgbClr val="E7F5FE"/>
            </a:solidFill>
          </a:ln>
          <a:effectLst/>
        </p:spPr>
      </p:pic>
      <p:sp>
        <p:nvSpPr>
          <p:cNvPr id="36" name="Полилиния 35"/>
          <p:cNvSpPr/>
          <p:nvPr/>
        </p:nvSpPr>
        <p:spPr>
          <a:xfrm>
            <a:off x="9119706" y="2767256"/>
            <a:ext cx="3121027" cy="941713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категории 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субъекта МСП </a:t>
            </a:r>
            <a:r>
              <a:rPr lang="ru-RU" sz="1100" kern="1200" dirty="0" smtClean="0">
                <a:latin typeface="Arial Narrow" panose="020B0606020202030204" pitchFamily="34" charset="0"/>
              </a:rPr>
              <a:t>(микропредприятие, малое предприятие или среднее предприятие);</a:t>
            </a:r>
            <a:endParaRPr lang="ru-RU" sz="1100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лицензиях</a:t>
            </a:r>
            <a:r>
              <a:rPr lang="ru-RU" sz="1100" kern="1200" dirty="0" smtClean="0">
                <a:latin typeface="Arial Narrow" panose="020B0606020202030204" pitchFamily="34" charset="0"/>
              </a:rPr>
              <a:t>, полученных юридическим лицом, индивидуальным предпринимателем.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9132552" y="3940605"/>
            <a:ext cx="3098910" cy="2213618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производимой </a:t>
            </a:r>
            <a:r>
              <a:rPr lang="ru-RU" sz="1100" kern="1200" dirty="0" smtClean="0">
                <a:latin typeface="Arial Narrow" panose="020B0606020202030204" pitchFamily="34" charset="0"/>
              </a:rPr>
              <a:t>юридическим лицом, индивидуальным предпринимателем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продукции</a:t>
            </a:r>
            <a:r>
              <a:rPr lang="ru-RU" sz="1100" kern="1200" dirty="0" smtClean="0">
                <a:latin typeface="Arial Narrow" panose="020B0606020202030204" pitchFamily="34" charset="0"/>
              </a:rPr>
              <a:t> (в соответствии с ОКВЭД-2 и ОКПД-2)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указанием на соответствие такой продукции критериям отнесения к инновационной продукции, высокотехнологичной продукции;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0" kern="1200" dirty="0" smtClean="0">
                <a:latin typeface="Arial Narrow" panose="020B0606020202030204" pitchFamily="34" charset="0"/>
              </a:rPr>
              <a:t>об участии в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 программах партнерства;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контрактах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Законом №44-ФЗ, и (или) договорах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с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Законом №223-ФЗ.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9707" y="2473064"/>
            <a:ext cx="3125774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Общие сведения, получаемые из </a:t>
            </a:r>
            <a:r>
              <a:rPr lang="ru-RU" sz="1200" b="1" dirty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ЕГРЮЛ, ЕГРИП: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9706" y="3666726"/>
            <a:ext cx="3125775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Сведения, 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предоставляемые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субъектами МСП </a:t>
            </a:r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заявительном порядке: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49" y="1100020"/>
            <a:ext cx="3365894" cy="1328200"/>
          </a:xfrm>
          <a:prstGeom prst="rect">
            <a:avLst/>
          </a:prstGeom>
          <a:effectLst/>
        </p:spPr>
      </p:pic>
      <p:sp>
        <p:nvSpPr>
          <p:cNvPr id="31" name="Полилиния 30"/>
          <p:cNvSpPr/>
          <p:nvPr/>
        </p:nvSpPr>
        <p:spPr>
          <a:xfrm>
            <a:off x="361933" y="2642381"/>
            <a:ext cx="3366658" cy="173852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о</a:t>
            </a:r>
            <a:r>
              <a:rPr lang="ru-RU" sz="1100" dirty="0" smtClean="0">
                <a:latin typeface="Arial Narrow" panose="020B0606020202030204" pitchFamily="34" charset="0"/>
              </a:rPr>
              <a:t>фициальный </a:t>
            </a:r>
            <a:r>
              <a:rPr lang="ru-RU" sz="1100" dirty="0">
                <a:latin typeface="Arial Narrow" panose="020B0606020202030204" pitchFamily="34" charset="0"/>
              </a:rPr>
              <a:t>сайт единой информационной системы в сфере закупок в информационно-телекоммуникационной сети Интернет </a:t>
            </a:r>
            <a:r>
              <a:rPr lang="ru-RU" sz="1100" dirty="0" smtClean="0">
                <a:latin typeface="Arial Narrow" panose="020B0606020202030204" pitchFamily="34" charset="0"/>
              </a:rPr>
              <a:t>предназначен </a:t>
            </a:r>
            <a:r>
              <a:rPr lang="ru-RU" sz="1100" b="1" dirty="0">
                <a:latin typeface="Arial Narrow" panose="020B0606020202030204" pitchFamily="34" charset="0"/>
              </a:rPr>
              <a:t>для обеспечения свободного и безвозмездного доступа к полной и достоверной информации о контрактной системе в сфере закупок и закупках товаров, работ, услуг</a:t>
            </a:r>
            <a:r>
              <a:rPr lang="ru-RU" sz="1100" dirty="0">
                <a:latin typeface="Arial Narrow" panose="020B0606020202030204" pitchFamily="34" charset="0"/>
              </a:rPr>
              <a:t>, отдельными видами юридических лиц, а также </a:t>
            </a:r>
            <a:r>
              <a:rPr lang="ru-RU" sz="1100" b="1" dirty="0">
                <a:latin typeface="Arial Narrow" panose="020B0606020202030204" pitchFamily="34" charset="0"/>
              </a:rPr>
              <a:t>для формирования, обработки и хранения такой информации</a:t>
            </a:r>
            <a:r>
              <a:rPr lang="ru-RU" sz="1100" dirty="0" smtClean="0">
                <a:latin typeface="Arial Narrow" panose="020B0606020202030204" pitchFamily="34" charset="0"/>
              </a:rPr>
              <a:t>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356931" y="4468688"/>
            <a:ext cx="3371659" cy="1675261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регламентируется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05.04.2013 </a:t>
            </a:r>
            <a:r>
              <a:rPr lang="ru-RU" sz="1100" b="1" dirty="0" smtClean="0">
                <a:latin typeface="Arial Narrow" panose="020B0606020202030204" pitchFamily="34" charset="0"/>
              </a:rPr>
              <a:t>№44-ФЗ </a:t>
            </a:r>
            <a:r>
              <a:rPr lang="ru-RU" sz="1100" dirty="0">
                <a:latin typeface="Arial Narrow" panose="020B0606020202030204" pitchFamily="34" charset="0"/>
              </a:rPr>
              <a:t>«О контрактной системе в сфере закупок товаров, работ, услуг для обеспечения государственных и муниципальных нужд» и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18.07.2011 </a:t>
            </a:r>
            <a:r>
              <a:rPr lang="ru-RU" sz="1100" b="1" dirty="0" smtClean="0">
                <a:latin typeface="Arial Narrow" panose="020B0606020202030204" pitchFamily="34" charset="0"/>
              </a:rPr>
              <a:t>№223-ФЗ </a:t>
            </a:r>
            <a:r>
              <a:rPr lang="ru-RU" sz="1100" dirty="0">
                <a:latin typeface="Arial Narrow" panose="020B0606020202030204" pitchFamily="34" charset="0"/>
              </a:rPr>
              <a:t>«О закупках товаров, работ, услуг отдельными видами юридических лиц», а также соответствующими подзаконными актами.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8353" y="2457905"/>
            <a:ext cx="33702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8352" y="4381451"/>
            <a:ext cx="3370239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Порядок размещения: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135812" y="5406176"/>
            <a:ext cx="2201488" cy="2407607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ЕПГУ </a:t>
            </a:r>
            <a:r>
              <a:rPr lang="ru-RU" sz="1100" dirty="0">
                <a:latin typeface="Arial Narrow" panose="020B0606020202030204" pitchFamily="34" charset="0"/>
              </a:rPr>
              <a:t>(Единый портал государственных и муниципальных услуг) – федеральная государственная информационная система.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Обеспечивает </a:t>
            </a:r>
            <a:r>
              <a:rPr lang="ru-RU" sz="1100" b="1" dirty="0">
                <a:latin typeface="Arial Narrow" panose="020B0606020202030204" pitchFamily="34" charset="0"/>
              </a:rPr>
              <a:t>доступ физических и юридических лиц к сведениям о государственных и муниципальных учреждениях и организациях </a:t>
            </a:r>
            <a:r>
              <a:rPr lang="ru-RU" sz="1100" dirty="0">
                <a:latin typeface="Arial Narrow" panose="020B0606020202030204" pitchFamily="34" charset="0"/>
              </a:rPr>
              <a:t>и оказываемых ими услугах в электронном виде. 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6390527" y="5343383"/>
            <a:ext cx="2311684" cy="2453090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На портале «</a:t>
            </a:r>
            <a:r>
              <a:rPr lang="ru-RU" sz="1100" dirty="0" err="1">
                <a:latin typeface="Arial Narrow" panose="020B0606020202030204" pitchFamily="34" charset="0"/>
              </a:rPr>
              <a:t>Госуслуги</a:t>
            </a:r>
            <a:r>
              <a:rPr lang="ru-RU" sz="1100" dirty="0">
                <a:latin typeface="Arial Narrow" panose="020B0606020202030204" pitchFamily="34" charset="0"/>
              </a:rPr>
              <a:t>»  размещена </a:t>
            </a:r>
            <a:r>
              <a:rPr lang="ru-RU" sz="1100" b="1" dirty="0">
                <a:latin typeface="Arial Narrow" panose="020B0606020202030204" pitchFamily="34" charset="0"/>
              </a:rPr>
              <a:t>справочная информация</a:t>
            </a:r>
            <a:r>
              <a:rPr lang="ru-RU" sz="1100" dirty="0">
                <a:latin typeface="Arial Narrow" panose="020B0606020202030204" pitchFamily="34" charset="0"/>
              </a:rPr>
              <a:t> для физических и юридических лиц о </a:t>
            </a:r>
            <a:r>
              <a:rPr lang="ru-RU" sz="1100" b="1" dirty="0">
                <a:latin typeface="Arial Narrow" panose="020B0606020202030204" pitchFamily="34" charset="0"/>
              </a:rPr>
              <a:t>порядке оказания </a:t>
            </a:r>
            <a:r>
              <a:rPr lang="ru-RU" sz="1100" b="1" dirty="0" err="1">
                <a:latin typeface="Arial Narrow" panose="020B0606020202030204" pitchFamily="34" charset="0"/>
              </a:rPr>
              <a:t>госуслуг</a:t>
            </a:r>
            <a:r>
              <a:rPr lang="ru-RU" sz="1100" dirty="0">
                <a:latin typeface="Arial Narrow" panose="020B0606020202030204" pitchFamily="34" charset="0"/>
              </a:rPr>
              <a:t>, в том числе — в электронном </a:t>
            </a:r>
            <a:r>
              <a:rPr lang="ru-RU" sz="1100" dirty="0" smtClean="0">
                <a:latin typeface="Arial Narrow" panose="020B0606020202030204" pitchFamily="34" charset="0"/>
              </a:rPr>
              <a:t>виде,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организован </a:t>
            </a:r>
            <a:r>
              <a:rPr lang="ru-RU" sz="1100" b="1" dirty="0">
                <a:latin typeface="Arial Narrow" panose="020B0606020202030204" pitchFamily="34" charset="0"/>
              </a:rPr>
              <a:t>поиск </a:t>
            </a:r>
            <a:r>
              <a:rPr lang="ru-RU" sz="1100" dirty="0">
                <a:latin typeface="Arial Narrow" panose="020B0606020202030204" pitchFamily="34" charset="0"/>
              </a:rPr>
              <a:t>по тематике, ведомству, жизненной ситуации,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представлены </a:t>
            </a:r>
            <a:r>
              <a:rPr lang="ru-RU" sz="1100" b="1" dirty="0">
                <a:latin typeface="Arial Narrow" panose="020B0606020202030204" pitchFamily="34" charset="0"/>
              </a:rPr>
              <a:t>образцы документов</a:t>
            </a:r>
            <a:r>
              <a:rPr lang="ru-RU" sz="1100" dirty="0">
                <a:latin typeface="Arial Narrow" panose="020B0606020202030204" pitchFamily="34" charset="0"/>
              </a:rPr>
              <a:t>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>
                <a:latin typeface="Arial Narrow" panose="020B0606020202030204" pitchFamily="34" charset="0"/>
              </a:rPr>
              <a:t>п</a:t>
            </a:r>
            <a:r>
              <a:rPr lang="ru-RU" sz="1100" b="1" dirty="0" smtClean="0">
                <a:latin typeface="Arial Narrow" panose="020B0606020202030204" pitchFamily="34" charset="0"/>
              </a:rPr>
              <a:t>редставлены ссылки </a:t>
            </a:r>
            <a:r>
              <a:rPr lang="ru-RU" sz="1100" b="1" dirty="0">
                <a:latin typeface="Arial Narrow" panose="020B0606020202030204" pitchFamily="34" charset="0"/>
              </a:rPr>
              <a:t>на сервисы </a:t>
            </a:r>
            <a:r>
              <a:rPr lang="ru-RU" sz="1100" dirty="0">
                <a:latin typeface="Arial Narrow" panose="020B0606020202030204" pitchFamily="34" charset="0"/>
              </a:rPr>
              <a:t>госучреждений и ведомств.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134" y="4030674"/>
            <a:ext cx="3375408" cy="1351756"/>
          </a:xfrm>
          <a:prstGeom prst="rect">
            <a:avLst/>
          </a:prstGeom>
          <a:effectLst/>
        </p:spPr>
      </p:pic>
      <p:sp>
        <p:nvSpPr>
          <p:cNvPr id="46" name="Прямоугольник 45"/>
          <p:cNvSpPr/>
          <p:nvPr/>
        </p:nvSpPr>
        <p:spPr>
          <a:xfrm>
            <a:off x="4135811" y="7729343"/>
            <a:ext cx="4566400" cy="5118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В 2017 году на Портале будут доступны услуги Корпорации МСП, включая доступ к сервисам Портала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6931" y="6112132"/>
            <a:ext cx="3371659" cy="96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>
            <a:noAutofit/>
          </a:bodyPr>
          <a:lstStyle/>
          <a:p>
            <a:pPr algn="ctr"/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Данные о планах закупок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крупнейших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заказчиков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государственным участием доступны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Портале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119706" y="6075548"/>
            <a:ext cx="3133535" cy="10078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 anchor="ctr" anchorCtr="0">
            <a:noAutofit/>
          </a:bodyPr>
          <a:lstStyle/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 дальнейшем планируется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ПОЭТАПНОЕ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РАСШИРЕНИЕ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сведений Единого реестра субъектов МСП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803352" y="1041623"/>
            <a:ext cx="3482726" cy="172473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5165" y="2019300"/>
            <a:ext cx="3379078" cy="408536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ЕИС в сфере закупок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119706" y="2019300"/>
            <a:ext cx="3124940" cy="4085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реестр субъектов МСП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58292" y="3416429"/>
            <a:ext cx="4705564" cy="59991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портал государственных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муниципальных услуг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5813" y="5150757"/>
            <a:ext cx="22100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800" y="5148589"/>
            <a:ext cx="2311883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Функционал: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50" idx="3"/>
            <a:endCxn id="8" idx="2"/>
          </p:cNvCxnSpPr>
          <p:nvPr/>
        </p:nvCxnSpPr>
        <p:spPr>
          <a:xfrm flipV="1">
            <a:off x="3744243" y="1903988"/>
            <a:ext cx="1059109" cy="31958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1" idx="1"/>
          </p:cNvCxnSpPr>
          <p:nvPr/>
        </p:nvCxnSpPr>
        <p:spPr>
          <a:xfrm>
            <a:off x="8262901" y="1947454"/>
            <a:ext cx="856805" cy="27611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3539" y="648233"/>
            <a:ext cx="5770300" cy="63041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69669" y="61162"/>
            <a:ext cx="8891713" cy="699029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 навигация для МСП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99280" y="7023488"/>
            <a:ext cx="12019720" cy="1260087"/>
          </a:xfrm>
          <a:prstGeom prst="rect">
            <a:avLst/>
          </a:prstGeom>
          <a:solidFill>
            <a:schemeClr val="bg2"/>
          </a:solidFill>
          <a:ln w="3175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144000" bIns="72000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Работы по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развитию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наполнению Бизнес-навигатора МСП в отношении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города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населением более 100 тыс.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 Корпорация МСП будет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проводить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своими силами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счет собственных средств.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года сбор информации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расширения географии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свыше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города)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 осуществляться органами государственной власти субъектов РФ и местного самоуправления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самостоятельно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согласно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9004" y="2106069"/>
            <a:ext cx="3624200" cy="48753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Рассчитать бизнес-план для одного из 90 видов бизнеса в 171 городе с населением более 100 тысяч человек.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банк, где можно взять кредит под гарантии Корпорации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Подобрать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аренду помещение для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доступности известных и надежных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франшиз.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мерах поддержки малого и среднего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Быть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курсе планов закупок и конкурсов крупных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заказчиков.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проверить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контрагента.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Разместить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объявление о своем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бизнесе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Получить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 к новостным, аналитическим и иным материалам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58436" y="2097358"/>
            <a:ext cx="2983050" cy="1293542"/>
            <a:chOff x="-946714" y="6622048"/>
            <a:chExt cx="1589861" cy="630884"/>
          </a:xfrm>
        </p:grpSpPr>
        <p:sp>
          <p:nvSpPr>
            <p:cNvPr id="15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Зайти на Портал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Бизнес-навигатора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МСП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адресу: </a:t>
              </a:r>
              <a:r>
                <a:rPr kumimoji="0" lang="ru-RU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https://</a:t>
              </a:r>
              <a:r>
                <a:rPr kumimoji="0" 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smbn.ru</a:t>
              </a:r>
              <a:endPara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8435" y="3459844"/>
            <a:ext cx="2983051" cy="2120899"/>
            <a:chOff x="-946714" y="6622048"/>
            <a:chExt cx="1589861" cy="630884"/>
          </a:xfrm>
        </p:grpSpPr>
        <p:sp>
          <p:nvSpPr>
            <p:cNvPr id="18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1244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Pentagon 37"/>
            <p:cNvSpPr/>
            <p:nvPr/>
          </p:nvSpPr>
          <p:spPr>
            <a:xfrm>
              <a:off x="-946714" y="6622049"/>
              <a:ext cx="1521023" cy="630883"/>
            </a:xfrm>
            <a:prstGeom prst="homePlate">
              <a:avLst>
                <a:gd name="adj" fmla="val 124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Пройти авторизацию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использованием учетной записи портала </a:t>
              </a:r>
              <a:r>
                <a:rPr kumimoji="0" lang="ru-RU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госуслуг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или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заполнить форму регистрации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Личном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кабинете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435" y="5650073"/>
            <a:ext cx="2983051" cy="1304087"/>
            <a:chOff x="-946714" y="6622048"/>
            <a:chExt cx="1589861" cy="630884"/>
          </a:xfrm>
        </p:grpSpPr>
        <p:sp>
          <p:nvSpPr>
            <p:cNvPr id="21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Получить подтверждение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авторизации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3375" y="903688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получения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бесплатного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доступа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сервисам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необходимо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4" name="Teardrop 46"/>
          <p:cNvSpPr/>
          <p:nvPr/>
        </p:nvSpPr>
        <p:spPr>
          <a:xfrm>
            <a:off x="252456" y="20806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ardrop 46"/>
          <p:cNvSpPr/>
          <p:nvPr/>
        </p:nvSpPr>
        <p:spPr>
          <a:xfrm>
            <a:off x="252456" y="3439891"/>
            <a:ext cx="463092" cy="451928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ardrop 46"/>
          <p:cNvSpPr/>
          <p:nvPr/>
        </p:nvSpPr>
        <p:spPr>
          <a:xfrm>
            <a:off x="242205" y="56373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5213" y="903688"/>
            <a:ext cx="332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помощью сервисов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Портала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Бизнес-навигатора МСП пользователь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609235" y="18294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9499235" y="18421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691532" y="172122"/>
            <a:ext cx="8324761" cy="1172700"/>
          </a:xfrm>
          <a:prstGeom prst="rect">
            <a:avLst/>
          </a:prstGeom>
          <a:noFill/>
          <a:ln>
            <a:noFill/>
          </a:ln>
        </p:spPr>
        <p:txBody>
          <a:bodyPr lIns="113381" tIns="56675" rIns="113381" bIns="5667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субъектов МСП, воспользовавшихся Порталом Бизнес- навигатора МСП для </a:t>
            </a:r>
            <a:r>
              <a:rPr kumimoji="0" lang="ru-RU" sz="1984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открытия и (или) расширения и (или) продолжения ведения </a:t>
            </a: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своего бизнеса </a:t>
            </a:r>
            <a:r>
              <a:rPr kumimoji="0" lang="ru-RU" sz="2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01.09.2017</a:t>
            </a:r>
            <a:endParaRPr kumimoji="0" lang="ru-RU" sz="1984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28764" y="8125691"/>
            <a:ext cx="415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298630"/>
              </p:ext>
            </p:extLst>
          </p:nvPr>
        </p:nvGraphicFramePr>
        <p:xfrm>
          <a:off x="908899" y="1967343"/>
          <a:ext cx="10666330" cy="4272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9814">
                  <a:extLst>
                    <a:ext uri="{9D8B030D-6E8A-4147-A177-3AD203B41FA5}">
                      <a16:colId xmlns:a16="http://schemas.microsoft.com/office/drawing/2014/main" xmlns="" val="1856506454"/>
                    </a:ext>
                  </a:extLst>
                </a:gridCol>
                <a:gridCol w="4416516">
                  <a:extLst>
                    <a:ext uri="{9D8B030D-6E8A-4147-A177-3AD203B41FA5}">
                      <a16:colId xmlns:a16="http://schemas.microsoft.com/office/drawing/2014/main" xmlns="" val="1683952407"/>
                    </a:ext>
                  </a:extLst>
                </a:gridCol>
              </a:tblGrid>
              <a:tr h="526699">
                <a:tc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 состоянию на 01.09.2017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610839"/>
                  </a:ext>
                </a:extLst>
              </a:tr>
              <a:tr h="991436">
                <a:tc>
                  <a:txBody>
                    <a:bodyPr/>
                    <a:lstStyle/>
                    <a:p>
                      <a:pPr algn="l" fontAlgn="ctr"/>
                      <a:endParaRPr lang="ru-RU" sz="17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60000"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посетителей Портала Бизнес-навигатора МСП </a:t>
                      </a:r>
                      <a:b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(по данным Яндекс-метрики)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1 056 192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4176152"/>
                  </a:ext>
                </a:extLst>
              </a:tr>
              <a:tr h="1139370">
                <a:tc>
                  <a:txBody>
                    <a:bodyPr/>
                    <a:lstStyle/>
                    <a:p>
                      <a:pPr marL="360000"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зарегистрированных пользователей Портала Бизнес-навигатора МСП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324 288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6201"/>
                  </a:ext>
                </a:extLst>
              </a:tr>
              <a:tr h="1560458">
                <a:tc>
                  <a:txBody>
                    <a:bodyPr/>
                    <a:lstStyle/>
                    <a:p>
                      <a:pPr marL="360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Количество субъектов МСП, воспользовавшихся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Порталом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Бизнес-навигатора МСП для открытия и (или) расширения и (или) продолжения ведения своего бизнеса </a:t>
                      </a:r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7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201 600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955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3955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27023</TotalTime>
  <Words>2749</Words>
  <Application>Microsoft Office PowerPoint</Application>
  <PresentationFormat>Произвольный</PresentationFormat>
  <Paragraphs>459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Презентация PowerPoint</vt:lpstr>
      <vt:lpstr>О Корпорации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Жогова Ольга Владимировна</cp:lastModifiedBy>
  <cp:revision>914</cp:revision>
  <cp:lastPrinted>2017-08-28T14:26:25Z</cp:lastPrinted>
  <dcterms:created xsi:type="dcterms:W3CDTF">2015-12-16T13:43:54Z</dcterms:created>
  <dcterms:modified xsi:type="dcterms:W3CDTF">2017-09-13T04:25:03Z</dcterms:modified>
</cp:coreProperties>
</file>