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876F6-9A9C-44C8-A443-CF6CD8AB59DD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70FFB-C58C-4686-9BE4-BFFCBE151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68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70FFB-C58C-4686-9BE4-BFFCBE151D0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1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47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49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65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94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34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33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45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33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24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09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28ACB-C4EF-4D11-BEAE-7D0AA9F67C6C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67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etsl.admhmao.ru/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</a:extLst>
          </a:blip>
          <a:srcRect l="4598" t="12114" r="4414" b="11849"/>
          <a:stretch/>
        </p:blipFill>
        <p:spPr>
          <a:xfrm>
            <a:off x="8886049" y="799995"/>
            <a:ext cx="3230880" cy="201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61531"/>
            <a:ext cx="11840220" cy="1088000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rgbClr val="FF0000"/>
                </a:solidFill>
                <a:latin typeface="Calibri" panose="020F0502020204030204"/>
              </a:rPr>
              <a:t>Уважаемые </a:t>
            </a:r>
            <a:r>
              <a:rPr lang="ru-RU" sz="2300" b="1" smtClean="0">
                <a:solidFill>
                  <a:srgbClr val="FF0000"/>
                </a:solidFill>
                <a:latin typeface="Calibri" panose="020F0502020204030204"/>
              </a:rPr>
              <a:t>владельцы домашних животных</a:t>
            </a:r>
            <a:r>
              <a:rPr lang="ru-RU" sz="2300" b="1" dirty="0" smtClean="0">
                <a:solidFill>
                  <a:srgbClr val="FF0000"/>
                </a:solidFill>
                <a:latin typeface="Calibri" panose="020F0502020204030204"/>
              </a:rPr>
              <a:t>!</a:t>
            </a:r>
            <a:br>
              <a:rPr lang="ru-RU" sz="2300" b="1" dirty="0" smtClean="0">
                <a:solidFill>
                  <a:srgbClr val="FF0000"/>
                </a:solidFill>
                <a:latin typeface="Calibri" panose="020F0502020204030204"/>
              </a:rPr>
            </a:br>
            <a:r>
              <a:rPr lang="ru-RU" sz="2300" b="1" dirty="0" smtClean="0">
                <a:latin typeface="Calibri" panose="020F0502020204030204"/>
              </a:rPr>
              <a:t>В Ханты-Мансийском автономном округе – Югре  утверждены </a:t>
            </a:r>
            <a:r>
              <a:rPr lang="ru-RU" sz="2300" b="1" dirty="0">
                <a:latin typeface="Calibri" panose="020F0502020204030204"/>
              </a:rPr>
              <a:t>дополнительные требования к содержанию домашних животных, в том числе к их выгулу </a:t>
            </a:r>
            <a:r>
              <a:rPr lang="ru-RU" sz="2400" b="1" dirty="0" smtClean="0">
                <a:latin typeface="Calibri" panose="020F0502020204030204"/>
              </a:rPr>
              <a:t/>
            </a:r>
            <a:br>
              <a:rPr lang="ru-RU" sz="2400" b="1" dirty="0" smtClean="0">
                <a:latin typeface="Calibri" panose="020F0502020204030204"/>
              </a:rPr>
            </a:br>
            <a:r>
              <a:rPr lang="ru-RU" sz="1400" b="1" dirty="0" smtClean="0">
                <a:latin typeface="Calibri" panose="020F0502020204030204"/>
              </a:rPr>
              <a:t>(</a:t>
            </a:r>
            <a:r>
              <a:rPr lang="ru-RU" sz="1400" b="1" dirty="0">
                <a:latin typeface="Calibri" panose="020F0502020204030204"/>
              </a:rPr>
              <a:t>постановление Правительства автономного округа от 18.11.2022 №605-п</a:t>
            </a:r>
            <a:r>
              <a:rPr lang="ru-RU" sz="1400" b="1" dirty="0" smtClean="0">
                <a:latin typeface="Calibri" panose="020F0502020204030204"/>
              </a:rPr>
              <a:t>)</a:t>
            </a:r>
            <a:endParaRPr lang="ru-RU" sz="1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046" y="1532833"/>
            <a:ext cx="11721737" cy="505955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выгул домашних животных в отсутствие контроля со стороны их владельца (</a:t>
            </a:r>
            <a:r>
              <a:rPr lang="ru-RU" sz="1500" dirty="0" err="1" smtClean="0"/>
              <a:t>самовыгул</a:t>
            </a:r>
            <a:r>
              <a:rPr lang="ru-RU" sz="1500" dirty="0" smtClean="0"/>
              <a:t>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выгул домашних животных лицами, находящимися в состоянии алкогольного,  наркотического  или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 </a:t>
            </a:r>
            <a:r>
              <a:rPr lang="ru-RU" sz="1500" dirty="0" smtClean="0"/>
              <a:t>     токсического опьянения</a:t>
            </a:r>
            <a:r>
              <a:rPr lang="ru-RU" sz="1500" dirty="0"/>
              <a:t>;</a:t>
            </a:r>
            <a:endParaRPr lang="ru-RU" sz="15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/>
              <a:t>с</a:t>
            </a:r>
            <a:r>
              <a:rPr lang="ru-RU" sz="1500" dirty="0" smtClean="0"/>
              <a:t>одержание домашних животных в помещениях  многоквартирных домов, не являющихся частями квартиры,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 smtClean="0"/>
              <a:t>      и на придомовых территориях многоквартирных домов;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выгул домашних животных, относящихся к семействам псовых (за исключением собак), куньих, енотовых,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 </a:t>
            </a:r>
            <a:r>
              <a:rPr lang="ru-RU" sz="1500" dirty="0" smtClean="0"/>
              <a:t>     без шлейки и поводка. </a:t>
            </a:r>
            <a:endParaRPr lang="ru-RU" sz="15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1" dirty="0" smtClean="0"/>
              <a:t>За нарушение вышеуказанных требований статьей 20.4 Закона автономного округа от 11.06.2010 №102-оз «Об административных правонарушениях» предусмотрен штраф </a:t>
            </a:r>
            <a:r>
              <a:rPr lang="ru-RU" sz="1500" b="1" dirty="0" smtClean="0">
                <a:solidFill>
                  <a:srgbClr val="FF0000"/>
                </a:solidFill>
              </a:rPr>
              <a:t>от </a:t>
            </a:r>
            <a:r>
              <a:rPr lang="ru-RU" sz="1500" b="1" dirty="0">
                <a:solidFill>
                  <a:srgbClr val="FF0000"/>
                </a:solidFill>
              </a:rPr>
              <a:t>500 до </a:t>
            </a:r>
            <a:r>
              <a:rPr lang="ru-RU" sz="1500" b="1" dirty="0" smtClean="0">
                <a:solidFill>
                  <a:srgbClr val="FF0000"/>
                </a:solidFill>
              </a:rPr>
              <a:t>3000 </a:t>
            </a:r>
            <a:r>
              <a:rPr lang="ru-RU" sz="1500" b="1" dirty="0">
                <a:solidFill>
                  <a:srgbClr val="FF0000"/>
                </a:solidFill>
              </a:rPr>
              <a:t>рублей</a:t>
            </a:r>
            <a:r>
              <a:rPr lang="ru-RU" sz="1500" b="1" dirty="0" smtClean="0">
                <a:solidFill>
                  <a:srgbClr val="FF0000"/>
                </a:solidFill>
              </a:rPr>
              <a:t>. </a:t>
            </a:r>
            <a:r>
              <a:rPr lang="ru-RU" sz="1500" b="1" dirty="0" smtClean="0"/>
              <a:t>Штраф </a:t>
            </a:r>
            <a:r>
              <a:rPr lang="ru-RU" sz="1500" b="1" dirty="0" smtClean="0">
                <a:solidFill>
                  <a:prstClr val="black"/>
                </a:solidFill>
              </a:rPr>
              <a:t>за </a:t>
            </a:r>
            <a:r>
              <a:rPr lang="ru-RU" sz="1500" b="1" dirty="0">
                <a:solidFill>
                  <a:prstClr val="black"/>
                </a:solidFill>
              </a:rPr>
              <a:t>повторное совершение </a:t>
            </a:r>
            <a:r>
              <a:rPr lang="ru-RU" sz="1500" b="1" dirty="0" smtClean="0">
                <a:solidFill>
                  <a:prstClr val="black"/>
                </a:solidFill>
              </a:rPr>
              <a:t>правонарушения</a:t>
            </a:r>
            <a:r>
              <a:rPr lang="ru-RU" sz="1500" b="1" dirty="0" smtClean="0"/>
              <a:t> – </a:t>
            </a:r>
            <a:r>
              <a:rPr lang="ru-RU" sz="1500" b="1" dirty="0" smtClean="0">
                <a:solidFill>
                  <a:srgbClr val="FF0000"/>
                </a:solidFill>
              </a:rPr>
              <a:t>от 2000 до 5000 рублей.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500" b="1" dirty="0" smtClean="0">
              <a:solidFill>
                <a:srgbClr val="FF0000"/>
              </a:solidFill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НЕ ЗАБЫВАЙТЕ, 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7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что владелец домашнего животного ОБЯЗАН соблюдать требования к содержанию домашних животных: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>
                <a:ln w="0"/>
              </a:rPr>
              <a:t>при уличном содержании собаки содержать её на привязи, в вольере или в свободном выгуле на огороженной территории, не допуская нахождения собаки за пределами частного домовладения;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при выгуле домашнего животного исключать возможность свободного, неконтролируемого передвижения животного при пересечении проезжей части автодороги, в лифтах, помещениях общего пользования многоквартирных домов, во дворах таких домов, на детских и спортивных площадках;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обеспечивать уборку продуктов жизнедеятельности животного в местах и на территориях общего пользования;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принимать меры </a:t>
            </a:r>
            <a:r>
              <a:rPr lang="ru-RU" sz="1500" dirty="0"/>
              <a:t>по предотвращению появления нежелательного потомства у </a:t>
            </a:r>
            <a:r>
              <a:rPr lang="ru-RU" sz="1500" dirty="0" smtClean="0"/>
              <a:t>животных;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обеспечивать надлежащий уход </a:t>
            </a:r>
            <a:r>
              <a:rPr lang="ru-RU" sz="1500" dirty="0"/>
              <a:t>за </a:t>
            </a:r>
            <a:r>
              <a:rPr lang="ru-RU" sz="1500" dirty="0" smtClean="0"/>
              <a:t>животными и своевременное оказание ветеринарной </a:t>
            </a:r>
            <a:r>
              <a:rPr lang="ru-RU" sz="1500" dirty="0"/>
              <a:t>помощи и </a:t>
            </a:r>
            <a:r>
              <a:rPr lang="ru-RU" sz="1500" dirty="0" smtClean="0"/>
              <a:t>осуществление </a:t>
            </a:r>
            <a:r>
              <a:rPr lang="ru-RU" sz="1500" dirty="0"/>
              <a:t>обязательных профилактических ветеринарных </a:t>
            </a:r>
            <a:r>
              <a:rPr lang="ru-RU" sz="1500" dirty="0" smtClean="0"/>
              <a:t>мероприятий;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 </a:t>
            </a:r>
            <a:r>
              <a:rPr lang="ru-RU" sz="1500" dirty="0"/>
              <a:t>случае отказа от права собственности на животное или невозможности его дальнейшего содержания </a:t>
            </a:r>
            <a:r>
              <a:rPr lang="ru-RU" sz="1500" dirty="0" smtClean="0"/>
              <a:t>передать </a:t>
            </a:r>
            <a:r>
              <a:rPr lang="ru-RU" sz="1500" dirty="0"/>
              <a:t>его новому владельцу или в приют для животных, которые могут обеспечить условия содержания такого </a:t>
            </a:r>
            <a:r>
              <a:rPr lang="ru-RU" sz="1500" dirty="0" smtClean="0"/>
              <a:t>животного.</a:t>
            </a:r>
          </a:p>
          <a:p>
            <a:pPr marL="0" lv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Ветслужба Югры </a:t>
            </a:r>
            <a:r>
              <a:rPr lang="en-US" sz="1800" dirty="0" smtClean="0">
                <a:hlinkClick r:id="rId5"/>
              </a:rPr>
              <a:t>https://vetsl.admhmao.ru/</a:t>
            </a:r>
            <a:endParaRPr lang="ru-RU" sz="1800" dirty="0" smtClean="0"/>
          </a:p>
          <a:p>
            <a:pPr marL="0" indent="0" algn="r">
              <a:buNone/>
            </a:pP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91246" y="1161586"/>
            <a:ext cx="6395182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3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</a:t>
            </a:r>
            <a:r>
              <a:rPr lang="ru-RU" sz="23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соответствии с ними ЗАПРЕЩАЕТСЯ:</a:t>
            </a:r>
            <a:endParaRPr lang="ru-RU" sz="23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957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2027</TotalTime>
  <Words>280</Words>
  <Application>Microsoft Office PowerPoint</Application>
  <PresentationFormat>Широкоэкранный</PresentationFormat>
  <Paragraphs>21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Уважаемые владельцы домашних животных! В Ханты-Мансийском автономном округе – Югре  утверждены дополнительные требования к содержанию домашних животных, в том числе к их выгулу  (постановление Правительства автономного округа от 18.11.2022 №605-п)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владельцы домашних животных!</dc:title>
  <dc:creator>Влад</dc:creator>
  <cp:lastModifiedBy>Коскина Елена Александровна</cp:lastModifiedBy>
  <cp:revision>35</cp:revision>
  <cp:lastPrinted>2022-11-29T03:50:09Z</cp:lastPrinted>
  <dcterms:created xsi:type="dcterms:W3CDTF">2022-11-19T10:29:36Z</dcterms:created>
  <dcterms:modified xsi:type="dcterms:W3CDTF">2022-12-02T05:15:56Z</dcterms:modified>
</cp:coreProperties>
</file>