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sldIdLst>
    <p:sldId id="256" r:id="rId4"/>
    <p:sldId id="257" r:id="rId5"/>
    <p:sldId id="258" r:id="rId6"/>
    <p:sldId id="261" r:id="rId7"/>
    <p:sldId id="268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3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3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19CF-BBB5-4FE8-B1AE-D833E6083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E1F-79C0-4CA0-8034-571729AC9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22D1-D8DB-489C-81B9-09ED614F6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F4B-0D13-4D03-8941-4210F2E9F9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2E6F-C090-4FC8-9092-F9904236A8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D54-982E-448E-968A-70DE3B1934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7587-4F2A-48C7-8B10-92FDEC2EA2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5B03-8A70-4944-915A-19192CC55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75E1-5B30-483D-9642-F87F11CDF2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9D11-F40A-4F65-A1B1-C9B8707F7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9E45-BE3D-4FEC-AF59-AC2C40E514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5846-506C-47C6-8C4A-78BCE6E60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F8B6-F56B-4476-8B1A-480F595F02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B624-4AA6-463D-B576-6B45B98F5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FEF-8AD6-4065-92D8-807864D5E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F31-AAC7-4A6D-BFCC-4CA1E507F3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B912-8B89-410B-9348-16CABB165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0C2A-C6E8-4DDC-9548-6112786CFF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8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49E4-835F-4454-A783-386B55CDF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52F9-C5E6-4A67-8496-2AD33FA8F5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197A-C185-45D3-9C82-A7293780DF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B98-DEA4-4DE1-86DC-6FED40D306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4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2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70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2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3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8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1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/>
              <a:t>20.12.2020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9CCB70-4490-43FD-AFC0-A05FD7F34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DEDD4-FB6B-489A-A91C-2F8540DB50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80B-D272-4084-92C0-EFB65F8590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9168-5087-4994-8446-A33D6F2A70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senofontov@kurganobl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5013176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для участников проекта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0" y="260648"/>
            <a:ext cx="7626154" cy="4162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11" y="5949280"/>
            <a:ext cx="2901269" cy="666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5" y="3861048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3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" y="4771249"/>
            <a:ext cx="1765002" cy="176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89" y="4815985"/>
            <a:ext cx="1728997" cy="1728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1756" cy="691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2189" y="548680"/>
            <a:ext cx="6976589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Ждем Вас в Курганской области!</a:t>
            </a:r>
          </a:p>
          <a:p>
            <a:pPr algn="ctr"/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все Ваши вопросы Вам ответят: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Координатор проекта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Ксенофонтов Игорь Николаевич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+79128398648, 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ksenofontov@kurganobl.ru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www.dom.kurganobl.ru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 участников проекта, переселение соотечественников, содействие в трудоустройстве)</a:t>
            </a:r>
          </a:p>
          <a:p>
            <a:pPr algn="ctr"/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«Горячая линия» по земельным вопросам 8 (3522) 433 – 232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www.freeland.kurganobl.ru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домокомплектам 8 (3522) 460 – 039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www.priroda.kurganobl.ru</a:t>
            </a:r>
          </a:p>
          <a:p>
            <a:pPr algn="ctr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ипотечная жилищная корпорация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(субсидирование первоначального взноса по ипотечным кредитам, льготный микрозайм «Свой дом», 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строительство, приобретение жилья)</a:t>
            </a:r>
          </a:p>
          <a:p>
            <a:pPr algn="ctr"/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436 – 700, +79120645155,</a:t>
            </a:r>
            <a:r>
              <a:rPr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www.ipoteka45.ru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комплекса: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 (3522) 461 – 690, 431 – 280, микрозаймы 88002504731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54489"/>
            <a:ext cx="1525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dom.kurganobl.ru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260648"/>
            <a:ext cx="4572000" cy="61125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сегодняшний день Курганской области нужны высококвалифицированные специалисты, готовые работать на экономическое процветание региона и рост благосостояния собственных семей. У нас найдется место для каждого трудолюбивого человека, желающего жить в экологически чистом регионе, являющимся одним из гарантов продовольственной безопасности всего Уральского федерального округа.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Курганская область зовет! Пришло время по-новому взглянуть на ее просторы и перспективы. Пришло время обустраивать здесь свой собственный дом, растить детей и с уверенностью смотреть в будущее!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19450" cy="175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5" y="6074999"/>
            <a:ext cx="2587757" cy="594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2209763"/>
            <a:ext cx="2679590" cy="1507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3717032"/>
            <a:ext cx="2679590" cy="1521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" y="5229200"/>
            <a:ext cx="2679590" cy="15275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13" y="121142"/>
            <a:ext cx="1507659" cy="1435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184765" cy="731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6873" y="1412776"/>
            <a:ext cx="4106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Зауральский гектар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15" y="1226524"/>
            <a:ext cx="2808312" cy="54168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АРЕНДА БЕЗ ТОРГОВ ДЛЯ ИЖС И ВЕДЕНИЯ ЛПХ: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от 0.9 до 1 Га: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Любой, желающий в населенных пунктах, определенных Постановлением Правительства КО №330 от 11.09.19 г.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Га:</a:t>
            </a:r>
          </a:p>
          <a:p>
            <a:endParaRPr lang="ru-RU" sz="1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«Погорельцы»;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переселения соотечественников;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сельской местности;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Казаки;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Родители (усыновители, удочерители) имеющие трех и более несовершеннолетних детей;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 РФ, переехавшие на ПМЖ в Курганскую область.</a:t>
            </a: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168" y="2152736"/>
            <a:ext cx="2664297" cy="450892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СОБСТВЕННОСТЬ БЕСПЛАТНО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ИЖС и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0,04 до 0,2 Га для ИЖС:</a:t>
            </a:r>
          </a:p>
          <a:p>
            <a:pPr algn="ctr"/>
            <a:endParaRPr lang="ru-RU" sz="1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228600" indent="-228600" algn="ctr">
              <a:buAutoNum type="arabicPeriod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Ветераны боевых действий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 обязательным условием регистрации по месту жительства  в Курганской области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ctr"/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100 Га для КФХ: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ctr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Крестьянские фермерские хозяйства,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т.ч. если Главой или членами КФХ является Казак (Казаки)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(с обязательным условием регистрации Главы КФХ в качестве ИП на территории Курганской области).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4299" y="2178273"/>
            <a:ext cx="2522535" cy="44627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ПОЛЬЗОВАНИЕ для ЛПХ, КФХ, ИЖС: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Любой желающий, в населенных пунктах, определенных Законом КО №109 от 28.12.16 г.( для ЛПХ и КФХ);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работающие по следующим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специальностям (ИЖС):</a:t>
            </a:r>
          </a:p>
          <a:p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здравоохранение;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образование;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сельское хозяйство;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физическая культура и спорт;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en-US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технологии;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физика и астрономия;</a:t>
            </a:r>
          </a:p>
          <a:p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- химия;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математика;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география;</a:t>
            </a:r>
          </a:p>
          <a:p>
            <a:r>
              <a:rPr lang="ru-RU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- психология.</a:t>
            </a: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438" y="576661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Переходит в собственность бесплатно по истечении 5 - ти лет если соблюдены все условия.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239" y="5665675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Предоставляется  гражданам РФ в собственность бесплатно в случае рождения ребенка или постройки дома в течение 3 - х лет.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3269"/>
            <a:ext cx="1566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83" y="260648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7365" y="522258"/>
            <a:ext cx="351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строительство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приобретение жилья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644008" y="1196752"/>
            <a:ext cx="210590" cy="326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75459" y="1588979"/>
            <a:ext cx="47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Возраст получателя не должен превышать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ти лет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10" y="1988840"/>
            <a:ext cx="74158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программы по переселению соотечественников;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Жители Курганской области, работающие в сферах здравоохранения, образования,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работники АПК, участковые уполномоченные полиции;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Желающие переехать жить и работать в Курганской области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 других субъектов РФ.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44008" y="3717032"/>
            <a:ext cx="210590" cy="273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7917" y="3995730"/>
            <a:ext cx="7441605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субсидии: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50 %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 расчетной стоимости строительства (приобретения жилья)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не более</a:t>
            </a:r>
          </a:p>
          <a:p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500 тыс. руб.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сельской местности                     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300 тыс. руб.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 городских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округах и поселениях</a:t>
            </a: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4017" y="5303836"/>
            <a:ext cx="74655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не менее 5-ти лет со дня ввода в эксплуатацию дома трудовой или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предпринимательской деятельности в Курганской области и проживание в этом доме,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 также запрет на продажу дома в течение этого же срока;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ввод дома в эксплуатацию не позднее 3-х лет со дня получения субсидии.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95736" y="4688228"/>
            <a:ext cx="2088232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40049" y="4688228"/>
            <a:ext cx="1924239" cy="10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" y="112171"/>
            <a:ext cx="3154540" cy="7245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31" y="316983"/>
            <a:ext cx="1383825" cy="138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627322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возмещение затрат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оплату первоначального взноса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ипотечном кредитовании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5181" y="1727498"/>
            <a:ext cx="46586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Категории: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Молодые семьи;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Многодетные семьи;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Жители сельских поселений Курганской области;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 работники;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Педагогические работники.</a:t>
            </a:r>
          </a:p>
          <a:p>
            <a:pPr algn="ctr"/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Обязательное требование – </a:t>
            </a:r>
          </a:p>
          <a:p>
            <a:pPr algn="ctr"/>
            <a:r>
              <a:rPr lang="ru-RU" sz="1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регистрация по месту жительства в Курганской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8012" y="4861902"/>
            <a:ext cx="7326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 субсидии:</a:t>
            </a:r>
          </a:p>
          <a:p>
            <a:pPr algn="ctr"/>
            <a:endParaRPr lang="ru-RU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 сметной стоимости строительства индивидуального жилого дома,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 не более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тысяч рублей;</a:t>
            </a:r>
          </a:p>
          <a:p>
            <a:pPr algn="ctr"/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 стоимости квартиры, но не более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300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тысяч рублей.</a:t>
            </a:r>
          </a:p>
          <a:p>
            <a:pPr algn="ctr"/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" y="188640"/>
            <a:ext cx="3448630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8212" y="1362541"/>
            <a:ext cx="1475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Жилье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77513"/>
            <a:ext cx="30243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ВЫПЛАТА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(ПРИОБЕРЕТЕНИЕ) ЖИЛЬЯ</a:t>
            </a:r>
          </a:p>
          <a:p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70%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в сфере агропромышленного комплекса, социальной сфере или осуществляющие ветеринарную деятельность для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сельхоз-животных не менее 1 года или работающие и изъявившие желание проживать на сельских территориях;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признанные нуждающимися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улучшении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условий;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имеющие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собственные и (или) заемные средства в размере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30 процентов строительства (приобретения)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жилья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948620"/>
            <a:ext cx="26642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СУБСИДИЯ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СТРОИТЕЛЬСТВО ЖИЛЬЯ, ПРЕДОСТАВЛЯЕМОГО ПО ДОГОВОРУ НАЙМА ЖИЛОГО ПОМЕЩЕНИЯ</a:t>
            </a:r>
          </a:p>
          <a:p>
            <a:pPr algn="ctr"/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80% стоимости жилья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Граждане: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или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работающие и 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постоянно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проживающие 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менее 1 года или работающие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изъявившие желание проживать на сельских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территориях 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5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000011"/>
            <a:ext cx="2522535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ЛЬГОТНЫЙ ИПОТЕЧНЫЙ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КРЕДИТ (ЗАЕМ)</a:t>
            </a: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более 3% годовых;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3 млн. рублей;</a:t>
            </a:r>
          </a:p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менее 10 % собственных средств</a:t>
            </a:r>
          </a:p>
          <a:p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Граждане, заключившие кредитный договор                     (договор займа) на: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жилого помещения или жилого помещения (дома) с земельным участком;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жилого дома</a:t>
            </a:r>
          </a:p>
          <a:p>
            <a:endParaRPr lang="ru-RU" sz="115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17" y="476672"/>
            <a:ext cx="1070719" cy="10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5587" y="260648"/>
            <a:ext cx="4301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Меры поддержки агропромышленного комплекса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29" y="836389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1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34429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538" y="206057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7417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приобретение, строительство, ремонт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подключение производственных зданий к инженерным сетям, приобретение автономных источников;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животных, в том числе птицы (за исключением свиней), рыбопосадочного материала;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с/х техники и навесного оборудования, грузового транспорта и оборудования для производства и переработки с/х продукции;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   приобретение посадочного материала для закладки многолетних насаждений</a:t>
            </a:r>
          </a:p>
        </p:txBody>
      </p:sp>
      <p:sp>
        <p:nvSpPr>
          <p:cNvPr id="17418" name="Прямоугольник 19"/>
          <p:cNvSpPr>
            <a:spLocks noChangeArrowheads="1"/>
          </p:cNvSpPr>
          <p:nvPr/>
        </p:nvSpPr>
        <p:spPr bwMode="auto">
          <a:xfrm>
            <a:off x="4067175" y="5084763"/>
            <a:ext cx="4752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деятельность КФХ не превышает 24 месяца со дня его регистрации,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DejaVu Sans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DejaVu Sans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3860800"/>
            <a:ext cx="3529013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851" y="5157788"/>
            <a:ext cx="3600450" cy="11509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288" y="2276475"/>
            <a:ext cx="3455987" cy="13684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22" name="Прямоугольник 28"/>
          <p:cNvSpPr>
            <a:spLocks noChangeArrowheads="1"/>
          </p:cNvSpPr>
          <p:nvPr/>
        </p:nvSpPr>
        <p:spPr bwMode="auto">
          <a:xfrm>
            <a:off x="468313" y="2349500"/>
            <a:ext cx="352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мясное или молочное направление,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виды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7423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7424" name="Прямоугольник 30"/>
          <p:cNvSpPr>
            <a:spLocks noChangeArrowheads="1"/>
          </p:cNvSpPr>
          <p:nvPr/>
        </p:nvSpPr>
        <p:spPr bwMode="auto">
          <a:xfrm>
            <a:off x="539750" y="5300663"/>
            <a:ext cx="34559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: </a:t>
            </a:r>
            <a:endParaRPr lang="ru-RU" sz="1400" b="1" dirty="0" smtClean="0">
              <a:solidFill>
                <a:schemeClr val="tx2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3721100" y="813594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ПОДДЕРЖКА НАЧИНАЮЩИХ ФЕРМЕРОВ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381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4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43" y="116632"/>
            <a:ext cx="34429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094" y="1851025"/>
            <a:ext cx="28082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988" y="5416550"/>
            <a:ext cx="23050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1484313"/>
            <a:ext cx="3960812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4F6228"/>
                </a:solidFill>
                <a:latin typeface="Arial" charset="0"/>
                <a:cs typeface="DejaVu Sans" pitchFamily="34" charset="0"/>
              </a:rPr>
              <a:t>        ЦЕЛИ ИСПОЛЬЗОВАНИЯ:</a:t>
            </a:r>
          </a:p>
        </p:txBody>
      </p:sp>
      <p:sp>
        <p:nvSpPr>
          <p:cNvPr id="18439" name="Прямоугольник 18"/>
          <p:cNvSpPr>
            <a:spLocks noChangeArrowheads="1"/>
          </p:cNvSpPr>
          <p:nvPr/>
        </p:nvSpPr>
        <p:spPr bwMode="auto">
          <a:xfrm>
            <a:off x="3995738" y="1916113"/>
            <a:ext cx="48974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-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земельных участков;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разработка проектной документации;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приобретение, строительство, ремонт, модернизация производственных зданий;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подключение производственных зданий к инженерным сетям;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приобретение с/х животных (кроме свиней), в т.ч. птицы;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с/х техники;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посадочного материала для закладки многолетних насаждений;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приобретение рыбопосадочного материала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8440" name="Прямоугольник 19"/>
          <p:cNvSpPr>
            <a:spLocks noChangeArrowheads="1"/>
          </p:cNvSpPr>
          <p:nvPr/>
        </p:nvSpPr>
        <p:spPr bwMode="auto">
          <a:xfrm>
            <a:off x="4067175" y="4941888"/>
            <a:ext cx="47529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Дополнительное условие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КФХ зарегистрировано в текущем году или гражданин РФ, обязующийся зарегистрировать КФХ в течение не более 30 календарных дней, создание новых постоянных рабочих мест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850" y="4221088"/>
            <a:ext cx="3671888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СРОК ИСПОЛЬЗОВАНИЯ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В ТЕЧЕНИЕ 18 МЕСЯЦЕВ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0834" y="5526663"/>
            <a:ext cx="3600450" cy="9350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825" y="1731169"/>
            <a:ext cx="3744913" cy="230505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44" name="Прямоугольник 28"/>
          <p:cNvSpPr>
            <a:spLocks noChangeArrowheads="1"/>
          </p:cNvSpPr>
          <p:nvPr/>
        </p:nvSpPr>
        <p:spPr bwMode="auto">
          <a:xfrm>
            <a:off x="250824" y="1708944"/>
            <a:ext cx="37449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СУММА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ГРАНТА:</a:t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5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</a:rPr>
              <a:t>мясное или молочное направление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6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с использованием части гранта на цели формирования неделимого фонда </a:t>
            </a: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СПК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ДО 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3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МЛН. РУБ. иные направления</a:t>
            </a:r>
          </a:p>
        </p:txBody>
      </p:sp>
      <p:sp>
        <p:nvSpPr>
          <p:cNvPr id="18445" name="Прямоугольник 29"/>
          <p:cNvSpPr>
            <a:spLocks noChangeArrowheads="1"/>
          </p:cNvSpPr>
          <p:nvPr/>
        </p:nvSpPr>
        <p:spPr bwMode="auto">
          <a:xfrm>
            <a:off x="576263" y="5894388"/>
            <a:ext cx="3144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254061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18446" name="Прямоугольник 30"/>
          <p:cNvSpPr>
            <a:spLocks noChangeArrowheads="1"/>
          </p:cNvSpPr>
          <p:nvPr/>
        </p:nvSpPr>
        <p:spPr bwMode="auto">
          <a:xfrm>
            <a:off x="394171" y="5661481"/>
            <a:ext cx="36004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DejaVu Sans" pitchFamily="34" charset="0"/>
              </a:rPr>
              <a:t>СОФИНАНСИРОВАНИЕ СОБСТВЕННЫМИ СРЕДСТВАМИ: 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не 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менее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10</a:t>
            </a:r>
            <a:r>
              <a:rPr lang="ru-RU" sz="1400" b="1" dirty="0">
                <a:solidFill>
                  <a:schemeClr val="tx2"/>
                </a:solidFill>
                <a:latin typeface="Arial" charset="0"/>
                <a:cs typeface="DejaVu Sans" pitchFamily="34" charset="0"/>
              </a:rPr>
              <a:t> % от общих затрат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3708400" y="656432"/>
            <a:ext cx="48958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Грант «Агростартап»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1" y="692696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116631"/>
            <a:ext cx="3160027" cy="72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687" y="206084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4359" y="5416193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9047" y="1939555"/>
            <a:ext cx="2510624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  <a:cs typeface="Calibri" pitchFamily="34" charset="0"/>
              </a:rPr>
              <a:t>  </a:t>
            </a:r>
            <a:r>
              <a:rPr lang="ru-RU" sz="3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Своя ферма</a:t>
            </a:r>
          </a:p>
        </p:txBody>
      </p:sp>
      <p:pic>
        <p:nvPicPr>
          <p:cNvPr id="1026" name="Picture 2" descr="http://promportal.su/foto/good_fotos/424/4244213/zhivotnovodcheskaya_ferma_foto_larg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17" y="404664"/>
            <a:ext cx="4452639" cy="15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228329" y="262509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        ЦЕЛИ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  <a:latin typeface="Arial"/>
                <a:ea typeface="DejaVu Sans"/>
                <a:cs typeface="DejaVu Sans"/>
              </a:rPr>
              <a:t>ЗАЙМА: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22974" y="3090113"/>
            <a:ext cx="48126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грибоводческих ферм, ферм по выращиванию зелени, животноводческих комплексов (ферм), пасек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животноводческих комплексов (ферм), находящихся в собственности Заемщика.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молодняка крупного рогатого скота молочных и мясных пород (телки и нетели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6843" y="4908361"/>
            <a:ext cx="4380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Дополнительное условие </a:t>
            </a:r>
            <a:r>
              <a:rPr lang="ru-RU" sz="15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–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рабочих мест, наличие у Заемщика собственных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средств в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размере не менее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10 %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от суммы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микрозайма.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6038" y="3717032"/>
            <a:ext cx="2808311" cy="10661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СРОК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ФИНАНСИРОВАНИЯ: </a:t>
            </a:r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36 МЕСЯЦЕВ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038" y="5031784"/>
            <a:ext cx="2795287" cy="103042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039" y="1952230"/>
            <a:ext cx="2808311" cy="147677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3899" y="1939555"/>
            <a:ext cx="277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СУММА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МИКРОЗАЙМА:</a:t>
            </a:r>
            <a:b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ДО 5 МЛН. РУБ.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8191" y="5223831"/>
            <a:ext cx="277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ПРОЦЕНТНАЯ </a:t>
            </a:r>
            <a:r>
              <a:rPr lang="ru-RU" b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СТАВКА: </a:t>
            </a:r>
            <a:r>
              <a:rPr lang="ru-RU" b="1" dirty="0">
                <a:solidFill>
                  <a:schemeClr val="tx2"/>
                </a:solidFill>
                <a:latin typeface="Arial"/>
                <a:ea typeface="DejaVu Sans"/>
                <a:cs typeface="DejaVu Sans"/>
              </a:rPr>
              <a:t>3%</a:t>
            </a:r>
            <a:r>
              <a:rPr lang="ru-RU" b="1" dirty="0">
                <a:solidFill>
                  <a:srgbClr val="00B050"/>
                </a:solidFill>
                <a:latin typeface="Arial"/>
                <a:ea typeface="DejaVu Sans"/>
                <a:cs typeface="DejaVu Sans"/>
              </a:rPr>
              <a:t>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373"/>
            <a:ext cx="1566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72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1186</Words>
  <Application>Microsoft Office PowerPoint</Application>
  <PresentationFormat>Экран (4:3)</PresentationFormat>
  <Paragraphs>202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Меры поддержки для участников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Ксенофонтов Игорь Николаевич</dc:creator>
  <cp:lastModifiedBy>Admin</cp:lastModifiedBy>
  <cp:revision>82</cp:revision>
  <dcterms:created xsi:type="dcterms:W3CDTF">2020-01-23T11:07:41Z</dcterms:created>
  <dcterms:modified xsi:type="dcterms:W3CDTF">2020-12-20T18:25:14Z</dcterms:modified>
</cp:coreProperties>
</file>