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60" r:id="rId3"/>
    <p:sldId id="276" r:id="rId4"/>
    <p:sldId id="277" r:id="rId5"/>
    <p:sldId id="258" r:id="rId6"/>
    <p:sldId id="259" r:id="rId7"/>
    <p:sldId id="261" r:id="rId8"/>
    <p:sldId id="262" r:id="rId9"/>
    <p:sldId id="274" r:id="rId10"/>
    <p:sldId id="278" r:id="rId11"/>
    <p:sldId id="263" r:id="rId12"/>
    <p:sldId id="275" r:id="rId13"/>
    <p:sldId id="267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E292"/>
    <a:srgbClr val="95ED69"/>
    <a:srgbClr val="9FF890"/>
    <a:srgbClr val="53D1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A9C9AA-64C6-4F58-A62C-FCF13E4CDA55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812BD-CC76-4058-9CB9-EECF90F655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127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812BD-CC76-4058-9CB9-EECF90F655B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58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49AB-43F6-44B7-B7A9-B41CBCA437E6}" type="datetimeFigureOut">
              <a:rPr lang="ru-RU" smtClean="0"/>
              <a:pPr/>
              <a:t>20.01.2023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C45C-821A-4BE8-BC22-917D49EE36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Блок-схема: документ 6"/>
          <p:cNvSpPr/>
          <p:nvPr userDrawn="1"/>
        </p:nvSpPr>
        <p:spPr>
          <a:xfrm rot="10800000">
            <a:off x="0" y="548680"/>
            <a:ext cx="9144000" cy="6120680"/>
          </a:xfrm>
          <a:prstGeom prst="flowChartDocumen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10" name="Блок-схема: документ 9"/>
          <p:cNvSpPr/>
          <p:nvPr userDrawn="1"/>
        </p:nvSpPr>
        <p:spPr>
          <a:xfrm rot="10800000">
            <a:off x="107504" y="692696"/>
            <a:ext cx="8928992" cy="586841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9" name="Picture 6" descr="http://fruitoftheloom.030201.ru/uploads/posts/2013-02/1360319680_manzana-tierra-hojas.jpg"/>
          <p:cNvPicPr>
            <a:picLocks noChangeAspect="1" noChangeArrowheads="1"/>
          </p:cNvPicPr>
          <p:nvPr userDrawn="1"/>
        </p:nvPicPr>
        <p:blipFill>
          <a:blip r:embed="rId2" cstate="print"/>
          <a:srcRect l="27623" t="2520" r="27309" b="4241"/>
          <a:stretch>
            <a:fillRect/>
          </a:stretch>
        </p:blipFill>
        <p:spPr bwMode="auto">
          <a:xfrm>
            <a:off x="179512" y="1916832"/>
            <a:ext cx="3168352" cy="37815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49AB-43F6-44B7-B7A9-B41CBCA437E6}" type="datetimeFigureOut">
              <a:rPr lang="ru-RU" smtClean="0"/>
              <a:pPr/>
              <a:t>20.01.2023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C45C-821A-4BE8-BC22-917D49EE36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Блок-схема: документ 4"/>
          <p:cNvSpPr/>
          <p:nvPr userDrawn="1"/>
        </p:nvSpPr>
        <p:spPr>
          <a:xfrm rot="10800000">
            <a:off x="0" y="548680"/>
            <a:ext cx="9144000" cy="6120680"/>
          </a:xfrm>
          <a:prstGeom prst="flowChartDocument">
            <a:avLst/>
          </a:prstGeom>
          <a:solidFill>
            <a:srgbClr val="BCE29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Блок-схема: документ 7"/>
          <p:cNvSpPr/>
          <p:nvPr userDrawn="1"/>
        </p:nvSpPr>
        <p:spPr>
          <a:xfrm rot="10800000">
            <a:off x="107504" y="692696"/>
            <a:ext cx="8928992" cy="586841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7" name="Picture 6" descr="http://fruitoftheloom.030201.ru/uploads/posts/2013-02/1360319680_manzana-tierra-hojas.jpg"/>
          <p:cNvPicPr>
            <a:picLocks noChangeAspect="1" noChangeArrowheads="1"/>
          </p:cNvPicPr>
          <p:nvPr userDrawn="1"/>
        </p:nvPicPr>
        <p:blipFill>
          <a:blip r:embed="rId2" cstate="print"/>
          <a:srcRect l="27623" t="2520" r="27309" b="4241"/>
          <a:stretch>
            <a:fillRect/>
          </a:stretch>
        </p:blipFill>
        <p:spPr bwMode="auto">
          <a:xfrm>
            <a:off x="251520" y="5301208"/>
            <a:ext cx="936104" cy="11172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349AB-43F6-44B7-B7A9-B41CBCA437E6}" type="datetimeFigureOut">
              <a:rPr lang="ru-RU" smtClean="0"/>
              <a:pPr/>
              <a:t>20.01.2023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DC45C-821A-4BE8-BC22-917D49EE36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1428736"/>
            <a:ext cx="6289645" cy="3293541"/>
          </a:xfrm>
        </p:spPr>
        <p:txBody>
          <a:bodyPr>
            <a:noAutofit/>
          </a:bodyPr>
          <a:lstStyle/>
          <a:p>
            <a:r>
              <a:rPr lang="ru-RU" sz="21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Нефтеюганского района «Развитие агропромышленного комплекса </a:t>
            </a:r>
            <a:br>
              <a:rPr lang="ru-RU" sz="21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рынков сельскохозяйственной продукции, </a:t>
            </a:r>
            <a:br>
              <a:rPr lang="ru-RU" sz="21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сырья и продовольствия в Нефтеюганском районе </a:t>
            </a:r>
            <a:br>
              <a:rPr lang="ru-RU" sz="21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2019-2024 годах и на период до 2030 года»</a:t>
            </a:r>
            <a:br>
              <a:rPr lang="ru-RU" sz="21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(постановление администрации Нефтеюганского района от 31.10.2016 № 1793-па-нпа )</a:t>
            </a:r>
            <a:br>
              <a:rPr lang="ru-RU" sz="21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1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2022 год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2771800" y="6165304"/>
            <a:ext cx="3528392" cy="333750"/>
          </a:xfrm>
        </p:spPr>
        <p:txBody>
          <a:bodyPr>
            <a:noAutofit/>
          </a:bodyPr>
          <a:lstStyle/>
          <a:p>
            <a:r>
              <a:rPr lang="ru-RU" altLang="ru-RU" sz="16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2023 год</a:t>
            </a:r>
          </a:p>
          <a:p>
            <a:endParaRPr lang="ru-RU" sz="1600" dirty="0"/>
          </a:p>
        </p:txBody>
      </p:sp>
      <p:pic>
        <p:nvPicPr>
          <p:cNvPr id="7" name="Picture 30" descr="шапка п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solidFill>
            <a:schemeClr val="accent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0" descr="шапка п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235"/>
            <a:ext cx="9144000" cy="1071563"/>
          </a:xfrm>
          <a:prstGeom prst="rect">
            <a:avLst/>
          </a:prstGeom>
          <a:solidFill>
            <a:schemeClr val="accent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16325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Достижение целевых показателей муниципальной программы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2022 год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9DA6FED8-6C7D-4D81-A9C5-0BA191BCAA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245963"/>
              </p:ext>
            </p:extLst>
          </p:nvPr>
        </p:nvGraphicFramePr>
        <p:xfrm>
          <a:off x="457199" y="1988840"/>
          <a:ext cx="8229601" cy="3406553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271306">
                  <a:extLst>
                    <a:ext uri="{9D8B030D-6E8A-4147-A177-3AD203B41FA5}">
                      <a16:colId xmlns:a16="http://schemas.microsoft.com/office/drawing/2014/main" val="3964194359"/>
                    </a:ext>
                  </a:extLst>
                </a:gridCol>
                <a:gridCol w="2142618">
                  <a:extLst>
                    <a:ext uri="{9D8B030D-6E8A-4147-A177-3AD203B41FA5}">
                      <a16:colId xmlns:a16="http://schemas.microsoft.com/office/drawing/2014/main" val="98604460"/>
                    </a:ext>
                  </a:extLst>
                </a:gridCol>
                <a:gridCol w="688698">
                  <a:extLst>
                    <a:ext uri="{9D8B030D-6E8A-4147-A177-3AD203B41FA5}">
                      <a16:colId xmlns:a16="http://schemas.microsoft.com/office/drawing/2014/main" val="3492534197"/>
                    </a:ext>
                  </a:extLst>
                </a:gridCol>
                <a:gridCol w="695655">
                  <a:extLst>
                    <a:ext uri="{9D8B030D-6E8A-4147-A177-3AD203B41FA5}">
                      <a16:colId xmlns:a16="http://schemas.microsoft.com/office/drawing/2014/main" val="643460937"/>
                    </a:ext>
                  </a:extLst>
                </a:gridCol>
                <a:gridCol w="881163">
                  <a:extLst>
                    <a:ext uri="{9D8B030D-6E8A-4147-A177-3AD203B41FA5}">
                      <a16:colId xmlns:a16="http://schemas.microsoft.com/office/drawing/2014/main" val="2028558107"/>
                    </a:ext>
                  </a:extLst>
                </a:gridCol>
                <a:gridCol w="800004">
                  <a:extLst>
                    <a:ext uri="{9D8B030D-6E8A-4147-A177-3AD203B41FA5}">
                      <a16:colId xmlns:a16="http://schemas.microsoft.com/office/drawing/2014/main" val="2850377818"/>
                    </a:ext>
                  </a:extLst>
                </a:gridCol>
                <a:gridCol w="800004">
                  <a:extLst>
                    <a:ext uri="{9D8B030D-6E8A-4147-A177-3AD203B41FA5}">
                      <a16:colId xmlns:a16="http://schemas.microsoft.com/office/drawing/2014/main" val="1771138016"/>
                    </a:ext>
                  </a:extLst>
                </a:gridCol>
                <a:gridCol w="883482">
                  <a:extLst>
                    <a:ext uri="{9D8B030D-6E8A-4147-A177-3AD203B41FA5}">
                      <a16:colId xmlns:a16="http://schemas.microsoft.com/office/drawing/2014/main" val="553458883"/>
                    </a:ext>
                  </a:extLst>
                </a:gridCol>
                <a:gridCol w="1066671">
                  <a:extLst>
                    <a:ext uri="{9D8B030D-6E8A-4147-A177-3AD203B41FA5}">
                      <a16:colId xmlns:a16="http://schemas.microsoft.com/office/drawing/2014/main" val="1472234683"/>
                    </a:ext>
                  </a:extLst>
                </a:gridCol>
              </a:tblGrid>
              <a:tr h="7732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6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</a:rPr>
                        <a:t>Доля прибыльных сельскохозяйственных организаций в общем их числе, %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100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100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100,0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0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1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ООО "СХП "</a:t>
                      </a:r>
                      <a:r>
                        <a:rPr lang="ru-RU" sz="800" b="1" u="none" strike="noStrike" dirty="0" err="1">
                          <a:effectLst/>
                        </a:rPr>
                        <a:t>Чеускино</a:t>
                      </a:r>
                      <a:r>
                        <a:rPr lang="ru-RU" sz="800" b="1" u="none" strike="noStrike" dirty="0">
                          <a:effectLst/>
                        </a:rPr>
                        <a:t>" по итогу 2022 года является прибыльным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Отсутствуют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extLst>
                  <a:ext uri="{0D108BD9-81ED-4DB2-BD59-A6C34878D82A}">
                    <a16:rowId xmlns:a16="http://schemas.microsoft.com/office/drawing/2014/main" val="2481050539"/>
                  </a:ext>
                </a:extLst>
              </a:tr>
              <a:tr h="5851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7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>
                          <a:effectLst/>
                        </a:rPr>
                        <a:t>Создание приюта для животных без владельцев, ед.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100,0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0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1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В </a:t>
                      </a:r>
                      <a:r>
                        <a:rPr lang="ru-RU" sz="800" b="1" u="none" strike="noStrike" dirty="0" err="1">
                          <a:effectLst/>
                        </a:rPr>
                        <a:t>сп.Сингапай</a:t>
                      </a:r>
                      <a:r>
                        <a:rPr lang="ru-RU" sz="800" b="1" u="none" strike="noStrike" dirty="0">
                          <a:effectLst/>
                        </a:rPr>
                        <a:t> создан приют для содержания 300 животных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Отсутствуют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extLst>
                  <a:ext uri="{0D108BD9-81ED-4DB2-BD59-A6C34878D82A}">
                    <a16:rowId xmlns:a16="http://schemas.microsoft.com/office/drawing/2014/main" val="4070559821"/>
                  </a:ext>
                </a:extLst>
              </a:tr>
              <a:tr h="146294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Целевые показатели из Таблицы 2 постановления администрации Нефтеюганского района от 31.10.2016 № 1793-па-нпа (в редакции от 29.12.2022 № 2609-па-нпа)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862171"/>
                  </a:ext>
                </a:extLst>
              </a:tr>
              <a:tr h="438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</a:rPr>
                        <a:t>Валовый сбор овощей открытого грунта, тонн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284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342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120,4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58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Собрано 342,0 </a:t>
                      </a:r>
                      <a:r>
                        <a:rPr lang="ru-RU" sz="800" b="1" u="none" strike="noStrike" dirty="0" err="1">
                          <a:effectLst/>
                        </a:rPr>
                        <a:t>тн</a:t>
                      </a:r>
                      <a:r>
                        <a:rPr lang="ru-RU" sz="800" b="1" u="none" strike="noStrike" dirty="0">
                          <a:effectLst/>
                        </a:rPr>
                        <a:t>. картофеля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Увеличен объем валового сбора картофеля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extLst>
                  <a:ext uri="{0D108BD9-81ED-4DB2-BD59-A6C34878D82A}">
                    <a16:rowId xmlns:a16="http://schemas.microsoft.com/office/drawing/2014/main" val="3440240545"/>
                  </a:ext>
                </a:extLst>
              </a:tr>
              <a:tr h="2925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>
                          <a:effectLst/>
                        </a:rPr>
                        <a:t>Добыча (вылов) рыбы, тонн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712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713,4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100,2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1,4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Выловлено рыбы 713,4 </a:t>
                      </a:r>
                      <a:r>
                        <a:rPr lang="ru-RU" sz="800" b="1" u="none" strike="noStrike" dirty="0" err="1">
                          <a:effectLst/>
                        </a:rPr>
                        <a:t>тн</a:t>
                      </a:r>
                      <a:r>
                        <a:rPr lang="ru-RU" sz="800" b="1" u="none" strike="noStrike" dirty="0">
                          <a:effectLst/>
                        </a:rPr>
                        <a:t>.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Увеличен объем вылова рыбы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extLst>
                  <a:ext uri="{0D108BD9-81ED-4DB2-BD59-A6C34878D82A}">
                    <a16:rowId xmlns:a16="http://schemas.microsoft.com/office/drawing/2014/main" val="3424918952"/>
                  </a:ext>
                </a:extLst>
              </a:tr>
              <a:tr h="2925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3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>
                          <a:effectLst/>
                        </a:rPr>
                        <a:t>Объём заготовки дикоросов, тонн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42,9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50,3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117,2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7,4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Заготовлено 50,3 </a:t>
                      </a:r>
                      <a:r>
                        <a:rPr lang="ru-RU" sz="800" b="1" u="none" strike="noStrike" dirty="0" err="1">
                          <a:effectLst/>
                        </a:rPr>
                        <a:t>тн</a:t>
                      </a:r>
                      <a:r>
                        <a:rPr lang="ru-RU" sz="800" b="1" u="none" strike="noStrike" dirty="0">
                          <a:effectLst/>
                        </a:rPr>
                        <a:t>. дикоросов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Увеличен объем заготовки дикоросов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extLst>
                  <a:ext uri="{0D108BD9-81ED-4DB2-BD59-A6C34878D82A}">
                    <a16:rowId xmlns:a16="http://schemas.microsoft.com/office/drawing/2014/main" val="3891470392"/>
                  </a:ext>
                </a:extLst>
              </a:tr>
              <a:tr h="8777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4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>
                          <a:effectLst/>
                        </a:rPr>
                        <a:t>Ввод (приобретение) жилья для граждан, проживающих в сельской местности, в том числе для молодых семей и молодых специалистов, тыс.кв.метров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0,126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0,0804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63,8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-0,0456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-1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Семья из 4-х человек приобрела жилое помещение площадью 80,4 м2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Улучшены жилищные условия одной семьи (4 чел.), планировалось улучшение двух семей (7 чел.)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66" marR="6966" marT="6966" marB="0" anchor="ctr"/>
                </a:tc>
                <a:extLst>
                  <a:ext uri="{0D108BD9-81ED-4DB2-BD59-A6C34878D82A}">
                    <a16:rowId xmlns:a16="http://schemas.microsoft.com/office/drawing/2014/main" val="103670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221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0" descr="шапка п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solidFill>
            <a:schemeClr val="accent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28728" y="1928802"/>
            <a:ext cx="6318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достигнуты плановые значения по 10 показателям;</a:t>
            </a:r>
          </a:p>
          <a:p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не достигнуто по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показателю.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670799"/>
              </p:ext>
            </p:extLst>
          </p:nvPr>
        </p:nvGraphicFramePr>
        <p:xfrm>
          <a:off x="1000100" y="2857496"/>
          <a:ext cx="7639883" cy="1571712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4125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9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07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28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547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6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Причина не</a:t>
                      </a:r>
                      <a:r>
                        <a:rPr lang="ru-RU" sz="1000" kern="1200" baseline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исполнения</a:t>
                      </a:r>
                    </a:p>
                  </a:txBody>
                  <a:tcPr marL="61494" marR="6149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04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1494" marR="614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Ввод (приобретение) жилья для граждан, проживающих в сельской местности, в том числе для молодых семей и молодых специалистов, </a:t>
                      </a:r>
                      <a:r>
                        <a:rPr lang="ru-RU" sz="1000" b="1" kern="1200" dirty="0" err="1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тыс.кв.метров</a:t>
                      </a:r>
                      <a:endParaRPr lang="ru-RU" sz="1000" b="1" kern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kern="12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0,126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0,0804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b="1" kern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Улучшены жилищные условия одной семьи (состав 4 чел.), планировалось две семьи.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0341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шапка п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solidFill>
            <a:schemeClr val="accent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132856"/>
            <a:ext cx="8496944" cy="3340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Анализ факторов и рисков, повлиявших на результаты реализации мероприятий муниципальной программы:	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- экономия по муниципальным контрактам в области обращения с животными;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- не уменьшение бюджетных ассигнований ФБ и ОБ.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2022 году в целях недопущения негативного влияния факторов и рисков направлялись: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- письма в департамент промышленности и департамент строительства автономного округа на уменьшение бюджетных ассигнований, выделенных в 2022 году муниципальному образованию Нефтеюганский район;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450215" algn="l"/>
              </a:tabLst>
            </a:pPr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- письма о перераспределении ассигнований по мероприятиям муниципальной программы.</a:t>
            </a:r>
          </a:p>
        </p:txBody>
      </p:sp>
    </p:spTree>
    <p:extLst>
      <p:ext uri="{BB962C8B-B14F-4D97-AF65-F5344CB8AC3E}">
        <p14:creationId xmlns:p14="http://schemas.microsoft.com/office/powerpoint/2010/main" val="3711857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0" descr="шапка п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solidFill>
            <a:schemeClr val="accent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162316" y="260648"/>
            <a:ext cx="7926266" cy="122413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700" dirty="0">
              <a:solidFill>
                <a:schemeClr val="accent5">
                  <a:lumMod val="50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331640" y="953229"/>
            <a:ext cx="7926266" cy="106311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277443"/>
              </p:ext>
            </p:extLst>
          </p:nvPr>
        </p:nvGraphicFramePr>
        <p:xfrm>
          <a:off x="107504" y="1340768"/>
          <a:ext cx="8856984" cy="493208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856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r>
                        <a:rPr lang="ru-RU" sz="1500" dirty="0"/>
                        <a:t>Нормативная</a:t>
                      </a:r>
                      <a:r>
                        <a:rPr lang="ru-RU" sz="1500" baseline="0" dirty="0"/>
                        <a:t> база </a:t>
                      </a:r>
                      <a:endParaRPr lang="ru-RU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i="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ФЕДЕРАЛЬНЫЙ ЗАКОН от 29 декабря 2006 года N 264-ФЗ «О развитии сельского хозяйства»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i="0" kern="1200" noProof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ПОСТАНОВЛЕНИЕ ПРАВИТЕЛЬСТВА РОССИЙСКОЙ ФЕДЕРАЦИИ от 14 июля 2012 года</a:t>
                      </a:r>
                      <a:r>
                        <a:rPr lang="ru-RU" sz="1300" b="0" i="0" kern="1200" baseline="0" noProof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 </a:t>
                      </a:r>
                      <a:r>
                        <a:rPr lang="ru-RU" sz="1300" b="0" i="0" kern="1200" noProof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N 717 «О государственной программе развития сельского хозяйства и регулирования рынков сельскохозяйственной продукции, сырья и</a:t>
                      </a:r>
                      <a:r>
                        <a:rPr lang="ru-RU" sz="1300" b="0" i="0" kern="1200" baseline="0" noProof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 продовольствия на 2013-2020 годы»</a:t>
                      </a:r>
                      <a:endParaRPr lang="ru-RU" sz="1300" b="0" i="0" kern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632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i="0" kern="1200" baseline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Федеральный закон от 27.12.2018 № 498-фз № «Об ответственном обращении с животными и о внесении изменений в отдельные законодательные акты Российской Федерации»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427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i="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Закон ХМАО-Югры от 16.12.2010 № 228-оз «О наделении органов местного самоуправления муниципальных образований Ханты-Мансийского автономного округа –Югры отдельным государственным полномочием по поддержке сельскохозяйственного производства и деятельности по заготовке и переработке дикоросов  (за исключением мероприятий, предусмотренных федеральными целевыми программами)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512">
                <a:tc>
                  <a:txBody>
                    <a:bodyPr/>
                    <a:lstStyle/>
                    <a:p>
                      <a:pPr marL="0" marR="0" indent="0" algn="just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i="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Постановление Правительства ХМАО – Югры от 31 октября 2021 № 473-п «О государственной программе Ханты-Мансийского автономного округа - Югры «Развитие агропромышленного комплекса»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0164">
                <a:tc>
                  <a:txBody>
                    <a:bodyPr/>
                    <a:lstStyle/>
                    <a:p>
                      <a:pPr algn="just"/>
                      <a:r>
                        <a:rPr lang="ru-RU" sz="1300" b="0" i="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Закон Ханты-Мансийского автономного округа – Югры от 10 декабря 2019 года № 89-оз «О наделении органов местного самоуправления муниципальных образований Ханты-Мансийского автономного округа - Югры отдельным государственным полномочием Ханты-Мансийского автономного округа - Югры по организации мероприятий при осуществлении деятельности по обращению с животными без владельцев»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80164">
                <a:tc>
                  <a:txBody>
                    <a:bodyPr/>
                    <a:lstStyle/>
                    <a:p>
                      <a:pPr algn="just"/>
                      <a:r>
                        <a:rPr lang="ru-RU" sz="1300" b="0" i="0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Постановление администрации Нефтеюганского района от 24.09.2013 № 2493-па-нпа «О муниципальных и ведомственных целевых программах муниципального образования Нефтеюганский район»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8325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0" descr="шапка п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solidFill>
            <a:schemeClr val="accent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4"/>
          <p:cNvSpPr txBox="1">
            <a:spLocks/>
          </p:cNvSpPr>
          <p:nvPr/>
        </p:nvSpPr>
        <p:spPr>
          <a:xfrm>
            <a:off x="625246" y="2413290"/>
            <a:ext cx="7893507" cy="92333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non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5" name="Picture 5" descr="Просмотреть обои сено, тюки, сельское хозяйство, лето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066" y="4666859"/>
            <a:ext cx="2857500" cy="1738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84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0" descr="шапка п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solidFill>
            <a:schemeClr val="accent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1988840"/>
            <a:ext cx="7992888" cy="315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just">
              <a:lnSpc>
                <a:spcPct val="115000"/>
              </a:lnSpc>
              <a:spcAft>
                <a:spcPts val="1000"/>
              </a:spcAft>
              <a:buFontTx/>
              <a:buNone/>
            </a:pPr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СЕЛЬСКОЕ ХОЗЯЙСТВО</a:t>
            </a:r>
            <a:r>
              <a:rPr lang="ru-RU" alt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— отрасль экономики, направленная на обеспечение населения продовольствием собственного производства.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alt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 состояния отрасли зависит продовольственная безопасность государства. </a:t>
            </a:r>
          </a:p>
        </p:txBody>
      </p:sp>
      <p:pic>
        <p:nvPicPr>
          <p:cNvPr id="6" name="Picture 12" descr="&amp;Bcy;&amp;iecy;&amp;scy;&amp;pcy;&amp;lcy;&amp;acy;&amp;tcy;&amp;ncy;&amp;ycy;&amp;iecy; &amp;fcy;&amp;ocy;&amp;tcy;&amp;ocy; &amp;ZHcy;&amp;icy;&amp;vcy;&amp;ocy;&amp;tcy;&amp;ncy;&amp;ycy;&amp;khcy; &amp;Pcy;&amp;iecy;&amp;ncy; (&amp;Scy;&amp;tcy;&amp;rcy;&amp;acy;&amp;ncy;&amp;icy;&amp;tscy;&amp;acy; 1) - MyStockPhoto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581128"/>
            <a:ext cx="2643206" cy="1857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0" descr="шапка п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1071563"/>
          </a:xfrm>
          <a:prstGeom prst="rect">
            <a:avLst/>
          </a:prstGeom>
          <a:solidFill>
            <a:schemeClr val="accent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844824"/>
            <a:ext cx="871296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Цель реализации муниципальной программы </a:t>
            </a: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устойчивое развитие агропромышленного комплекса и сельских территорий Нефтеюганского района.</a:t>
            </a:r>
          </a:p>
          <a:p>
            <a:pPr algn="just"/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just"/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Задачи муниципальной программы и пути их решения </a:t>
            </a: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Увеличение объемов производства и переработки основных видов сельскохозяйственной продукции;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Устойчивое развитие сельских территорий.	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876149"/>
            <a:ext cx="87558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Пути их решения: </a:t>
            </a: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информационное сопровождение реализации муниципальной программы; увеличение поголовья сельскохозяйственных животных; стимулирование роста производства и реализации сельскохозяйственной продукции и дикоросов; укрепление материально-технической базы; проведение выставок, ярмарок продукции местного производства; улучшение жилищных условий граждан Нефтеюганского района, обеспечение стабильной благополучной эпизоотической обстановки в районе.</a:t>
            </a:r>
          </a:p>
        </p:txBody>
      </p:sp>
    </p:spTree>
    <p:extLst>
      <p:ext uri="{BB962C8B-B14F-4D97-AF65-F5344CB8AC3E}">
        <p14:creationId xmlns:p14="http://schemas.microsoft.com/office/powerpoint/2010/main" val="2637881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916832"/>
            <a:ext cx="885698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Ответственным исполнителем </a:t>
            </a: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МП является отдел по сельскому хозяйству администрации Нефтеюганского района. </a:t>
            </a:r>
          </a:p>
          <a:p>
            <a:pPr algn="just"/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just"/>
            <a:r>
              <a: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Соисполнителями муниципальной программы являются: </a:t>
            </a:r>
          </a:p>
          <a:p>
            <a:pPr algn="just"/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Департамент строительства и жилищно - коммунального комплекса Нефтеюганского района;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Департамент имущественных отношений Нефтеюганского района;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МКУ «Управление капитального строительства и жилищно-коммунального комплекса Нефтеюганского района»;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МКУ «Управление по делам администрации Нефтеюганского района»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Администрации поселений.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718719"/>
            <a:ext cx="2322685" cy="15411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0" descr="шапка пр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1071563"/>
          </a:xfrm>
          <a:prstGeom prst="rect">
            <a:avLst/>
          </a:prstGeom>
          <a:solidFill>
            <a:schemeClr val="accent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1324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0" descr="шапка п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solidFill>
            <a:schemeClr val="accent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85852" y="1214422"/>
            <a:ext cx="6377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Перечень программных мероприятий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980343"/>
              </p:ext>
            </p:extLst>
          </p:nvPr>
        </p:nvGraphicFramePr>
        <p:xfrm>
          <a:off x="285718" y="1928797"/>
          <a:ext cx="8501123" cy="457203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3664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9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4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7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71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91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91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9814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0985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b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700" b="1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700" b="1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мероприятий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Объём финансирования,</a:t>
                      </a:r>
                      <a:b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тыс. рублей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Абсолютное отклонение,</a:t>
                      </a:r>
                      <a:b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тыс. рублей</a:t>
                      </a:r>
                      <a:b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(гр. 5 - гр. 4)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Выполнение плана,</a:t>
                      </a:r>
                      <a:b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b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(гр. 5 / гр. 4 * 100)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Примечание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5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плановое значение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2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343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Задача "Увеличение объемов производства и переработки основных видов сельскохозяйственной продукции"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442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rowSpan="7"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"Поддержка и развитие растениеводства"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855,0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855,0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100,0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 "валовый сбор овощей открытого грунта -284,0 тонны" выполнен, в 2022 году валовый сбор картофеля составил 342 тонны (120,4 %). Выплачены субсидии крестьянским (фермерским) хозяйствам в полном объеме.</a:t>
                      </a: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4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Федеральный бюджет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4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Бюджет автономного округа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855,0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855,0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100,0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4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Местный бюджет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02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по Соглашениям по передаче полномочий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4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поселений *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74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Иные  источники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442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rowSpan="7"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"Поддержка и развитие животноводства"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171 852,9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171 852,9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100,0   </a:t>
                      </a:r>
                    </a:p>
                  </a:txBody>
                  <a:tcPr marL="9525" marR="9525" marT="9525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ОБ: Выплачены субсидии в полном объеме за продукцию животноводства за декабрь 2021 -ноябрь 2022 года.                                                                  МБ: Выплачены субсидии на финансовое возмещение (обеспечение) затрат в связи с приобретением кормов для сельскохозяйственных животных, на обеспечение объектов коммунальными </a:t>
                      </a:r>
                      <a:r>
                        <a:rPr lang="ru-RU" sz="7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услугами,на</a:t>
                      </a:r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приобретение ГСМ и запасных частей, погашение кредиторской задолженности.</a:t>
                      </a: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74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Федеральный бюджет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74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Бюджет автономного округа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122 954,4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122 954,4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100,0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74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Местный бюджет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48 898,5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48 898,5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100,0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102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по Соглашениям по передаче полномочий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39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поселений *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91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Иные  источники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0" descr="шапка п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solidFill>
            <a:schemeClr val="accent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89855"/>
              </p:ext>
            </p:extLst>
          </p:nvPr>
        </p:nvGraphicFramePr>
        <p:xfrm>
          <a:off x="285721" y="1761288"/>
          <a:ext cx="8572560" cy="4777829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43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0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40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40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3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53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124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1110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rowSpan="7"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Основное мероприятие "Развитие рыбохозяйственного комплекса"</a:t>
                      </a: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Всего:</a:t>
                      </a: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4 075,0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3 894,6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                               180,4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95,6   </a:t>
                      </a:r>
                    </a:p>
                  </a:txBody>
                  <a:tcPr marL="9525" marR="9525" marT="9525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 "добыча (вылов) рыбы- 712,0 тонн" выполнен, в 2022 году составил 713,4 тонн (100,2%). Выплачены субсидии предприятиям рыбной отрасли в полном объеме. В 2022 году было направлено письмо в департамент промышленности на уменьшение бюджетных ассигнований, при этом  предельный объем финансирования уменьшен на сумму 180,4066, а бюджетные ассигнования оставлены без изменения.</a:t>
                      </a: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1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Федеральный бюджет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1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Бюджет автономного округа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4 075,0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3 894,6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                               180,4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95,6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1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Местный бюджет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                              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 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3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по Соглашениям по передаче полномочий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1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поселений *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1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Иные  источники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110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rowSpan="7"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"Развитие деятельности по заготовке и переработке дикоросов"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3 620,1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3 620,1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100,0   </a:t>
                      </a:r>
                    </a:p>
                  </a:txBody>
                  <a:tcPr marL="9525" marR="9525" marT="9525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 "объем заготовки дикоросов-42,9 тонн" выполнен, в 2022 году составил 50,3 тонн (117,2 %). Выплачены субсидии за заготовленную и переработанную продукцию дикоросов в полном объеме.</a:t>
                      </a: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1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Федеральный бюджет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1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Бюджет автономного округа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3 620,1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3 620,1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100,0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1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Местный бюджет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02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по Соглашениям по передаче полномочий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1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поселений *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8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Иные  источники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110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rowSpan="7"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"Организация совещаний, семинаров, ярмарок, конкурсов, выставок"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954,2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954,2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100,0   </a:t>
                      </a:r>
                    </a:p>
                  </a:txBody>
                  <a:tcPr marL="9525" marR="9525" marT="9525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27.08.2022 проведена выставка "Товары земли Нефтеюганской", на которой крестьянские (фермерские) хозяйства, предприятия, индивидуальные предприниматели, владельцы личных подсобных хозяйств представили широкий ассортимент молочных и мясных продуктов, хлебобулочных изделий, колбас и полуфабрикатов, а любители садоводства и огородничества показали плоды своих трудов. С 9 по 11.12.2022 приняли участие в окружной выставке "Товары земли Югорской". Продукция выпускается под брендом «Сделано в Югре»</a:t>
                      </a: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1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Федеральный бюджет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1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Бюджет автономного округа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1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Местный бюджет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954,2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954,2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100,0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02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по Соглашениям по передаче полномочий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1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поселений *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1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Иные  источники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0" descr="шапка п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solidFill>
            <a:schemeClr val="accent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71734"/>
              </p:ext>
            </p:extLst>
          </p:nvPr>
        </p:nvGraphicFramePr>
        <p:xfrm>
          <a:off x="285720" y="1988840"/>
          <a:ext cx="8572559" cy="338303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28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12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53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124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72983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</a:p>
                  </a:txBody>
                  <a:tcPr marL="3087" marR="3087" marT="3087" marB="0" anchor="ctr"/>
                </a:tc>
                <a:tc rowSpan="7"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"Поддержка и развитие малых форм хозяйствования"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6 386,7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6 386,7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100,0   </a:t>
                      </a:r>
                    </a:p>
                  </a:txBody>
                  <a:tcPr marL="9525" marR="9525" marT="9525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Cельхозтоваропроизводителями</a:t>
                      </a:r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приобретено 3 единицы сельскохозяйственной техники с навесным оборудованием, холодильное оборудование и оборудование для выращивания птицы, 2 единицы самоходной техники.</a:t>
                      </a: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Федеральный бюджет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1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Бюджет автономного округа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6 386,7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6 386,7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100,0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Местный бюджет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29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по Соглашениям по передаче полномочий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8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поселений *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8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Иные  источники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7732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Задача "Устойчивое развитие сельских территорий"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0173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</a:p>
                  </a:txBody>
                  <a:tcPr marL="3087" marR="3087" marT="3087" marB="0" anchor="ctr"/>
                </a:tc>
                <a:tc rowSpan="7"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"Улучшение жилищных условий граждан, проживающих в сельской местности"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3 720,7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3 635,8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 84,9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97,7   </a:t>
                      </a:r>
                    </a:p>
                  </a:txBody>
                  <a:tcPr marL="9525" marR="9525" marT="9525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Произведена выплата семье из 4-х чел. в размере 3 635 820,72 рублей на улучшение жилищных условий -80,4м2. В 2022 году направлено письмо в департамент строительства об уменьшении бюджетных ассигнований ФБ и ОБ, при этом  предельный объем финансирования уменьшен, а бюджетные ассигнования оставлены без изменения.</a:t>
                      </a: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01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Федеральный бюджет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1 025,7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992,6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 33,1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96,8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01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Бюджет автономного округа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1 604,3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1 552,5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 51,8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96,8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01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Местный бюджет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1 090,7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1 090,7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100,0                                   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12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по Соглашениям по передаче полномочий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8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средства поселений *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8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Иные  источники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1700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519592" y="5146585"/>
            <a:ext cx="51474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indent="449263" algn="just"/>
            <a:endParaRPr lang="ru-RU" alt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89426" y="3392258"/>
            <a:ext cx="59393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49263" algn="just"/>
            <a:endParaRPr lang="ru-RU" alt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0" descr="шапка пр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solidFill>
            <a:schemeClr val="accent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00839"/>
              </p:ext>
            </p:extLst>
          </p:nvPr>
        </p:nvGraphicFramePr>
        <p:xfrm>
          <a:off x="285720" y="1928806"/>
          <a:ext cx="8572560" cy="467035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357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73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00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06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21457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52933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rowSpan="7"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"Осуществление деятельности по обращению с животными без владельцев"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40 084,8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39 816,6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 268,3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99,3   </a:t>
                      </a:r>
                    </a:p>
                  </a:txBody>
                  <a:tcPr marL="9525" marR="9525" marT="9525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2022 году отловлено на территории Нефтеюганского района – 284 собаки, передано новым владельцам- 116 собак, выпущено 12 собак в прежнюю среду обитания. </a:t>
                      </a:r>
                    </a:p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рамках исполнения Концепции обращения с животными в Ханты-Мансийском автономном округе – Югре:</a:t>
                      </a:r>
                    </a:p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в </a:t>
                      </a:r>
                      <a:r>
                        <a:rPr lang="ru-RU" sz="7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сп.Сингапай</a:t>
                      </a:r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завершено обустройство приюта для животных;</a:t>
                      </a:r>
                    </a:p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в гп.Пойковский открыта площадка для выгула и дрессировки собак;</a:t>
                      </a:r>
                    </a:p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проведено 20 обучающихся семинаров для школьников;</a:t>
                      </a:r>
                    </a:p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в рамках акции «Весь май- собаку из приюта забирай» в гп.Пойковский проведена благотворительная ярмарка животных, в </a:t>
                      </a:r>
                      <a:r>
                        <a:rPr lang="ru-RU" sz="7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п.Чеускино</a:t>
                      </a:r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для детей пришкольного лагеря организованы веселые старты, на территории центра туризма и отдыха «Парус» организованы вольеры для собак с целью их дальнейшего </a:t>
                      </a:r>
                      <a:r>
                        <a:rPr lang="ru-RU" sz="7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пристройства</a:t>
                      </a:r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; </a:t>
                      </a:r>
                    </a:p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проведено 22 рейдовых мероприятий с целью подсчета численности животных без владельцев;</a:t>
                      </a:r>
                    </a:p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в рамках акции «Не бросай меня на даче» осуществлены выезды совместно с Ветеринарным центром в 106 СНТ (СОК) с целью вакцинации животных, </a:t>
                      </a:r>
                      <a:r>
                        <a:rPr lang="ru-RU" sz="7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чипирования</a:t>
                      </a:r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регистрации в АИС «Домашние животные»</a:t>
                      </a: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9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Федеральный бюджет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- 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9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Бюджет автономного округа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14 179,5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13 939,8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- 239,7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98,3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9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Местный бюджет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25 905,4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25 876,8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- 28,6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99,9   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2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по Соглашениям по передаче полномочий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9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поселений *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17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Иные  источники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-    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933">
                <a:tc rowSpan="7" gridSpan="2"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Всего по программе: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 rowSpan="7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231 549,41595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231 015,88519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-533,5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99,8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93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Федеральный бюджет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1 025,66760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992,56749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- 33,1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96,8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93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Бюджет автономного округа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153 674,95617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153 203,10182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 471,9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99,7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93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Местный бюджет 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76 848,79218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76 820,21588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 28,6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100,0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599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средства по Соглашениям по передаче полномочий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293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средства поселений *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293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>
                          <a:latin typeface="Times New Roman" pitchFamily="18" charset="0"/>
                          <a:cs typeface="Times New Roman" pitchFamily="18" charset="0"/>
                        </a:rPr>
                        <a:t>Иные  источники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7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7" marR="3087" marT="3087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5613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0" descr="шапка п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235"/>
            <a:ext cx="9144000" cy="1071563"/>
          </a:xfrm>
          <a:prstGeom prst="rect">
            <a:avLst/>
          </a:prstGeom>
          <a:solidFill>
            <a:schemeClr val="accent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16325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Достижение целевых показателей муниципальной программы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2022 год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881644B6-8CFB-4D1F-A7C5-A8E025C1F0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040335"/>
              </p:ext>
            </p:extLst>
          </p:nvPr>
        </p:nvGraphicFramePr>
        <p:xfrm>
          <a:off x="395536" y="1809587"/>
          <a:ext cx="8424936" cy="458011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54364">
                  <a:extLst>
                    <a:ext uri="{9D8B030D-6E8A-4147-A177-3AD203B41FA5}">
                      <a16:colId xmlns:a16="http://schemas.microsoft.com/office/drawing/2014/main" val="4172007241"/>
                    </a:ext>
                  </a:extLst>
                </a:gridCol>
                <a:gridCol w="2042676">
                  <a:extLst>
                    <a:ext uri="{9D8B030D-6E8A-4147-A177-3AD203B41FA5}">
                      <a16:colId xmlns:a16="http://schemas.microsoft.com/office/drawing/2014/main" val="2047614518"/>
                    </a:ext>
                  </a:extLst>
                </a:gridCol>
                <a:gridCol w="663208">
                  <a:extLst>
                    <a:ext uri="{9D8B030D-6E8A-4147-A177-3AD203B41FA5}">
                      <a16:colId xmlns:a16="http://schemas.microsoft.com/office/drawing/2014/main" val="4271324456"/>
                    </a:ext>
                  </a:extLst>
                </a:gridCol>
                <a:gridCol w="840061">
                  <a:extLst>
                    <a:ext uri="{9D8B030D-6E8A-4147-A177-3AD203B41FA5}">
                      <a16:colId xmlns:a16="http://schemas.microsoft.com/office/drawing/2014/main" val="1533201007"/>
                    </a:ext>
                  </a:extLst>
                </a:gridCol>
                <a:gridCol w="840061">
                  <a:extLst>
                    <a:ext uri="{9D8B030D-6E8A-4147-A177-3AD203B41FA5}">
                      <a16:colId xmlns:a16="http://schemas.microsoft.com/office/drawing/2014/main" val="1379810705"/>
                    </a:ext>
                  </a:extLst>
                </a:gridCol>
                <a:gridCol w="762688">
                  <a:extLst>
                    <a:ext uri="{9D8B030D-6E8A-4147-A177-3AD203B41FA5}">
                      <a16:colId xmlns:a16="http://schemas.microsoft.com/office/drawing/2014/main" val="3180647727"/>
                    </a:ext>
                  </a:extLst>
                </a:gridCol>
                <a:gridCol w="762688">
                  <a:extLst>
                    <a:ext uri="{9D8B030D-6E8A-4147-A177-3AD203B41FA5}">
                      <a16:colId xmlns:a16="http://schemas.microsoft.com/office/drawing/2014/main" val="1612548282"/>
                    </a:ext>
                  </a:extLst>
                </a:gridCol>
                <a:gridCol w="842273">
                  <a:extLst>
                    <a:ext uri="{9D8B030D-6E8A-4147-A177-3AD203B41FA5}">
                      <a16:colId xmlns:a16="http://schemas.microsoft.com/office/drawing/2014/main" val="1229548789"/>
                    </a:ext>
                  </a:extLst>
                </a:gridCol>
                <a:gridCol w="1016917">
                  <a:extLst>
                    <a:ext uri="{9D8B030D-6E8A-4147-A177-3AD203B41FA5}">
                      <a16:colId xmlns:a16="http://schemas.microsoft.com/office/drawing/2014/main" val="3578868985"/>
                    </a:ext>
                  </a:extLst>
                </a:gridCol>
              </a:tblGrid>
              <a:tr h="30803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№</a:t>
                      </a:r>
                      <a:br>
                        <a:rPr lang="ru-RU" sz="800" b="1" u="none" strike="noStrike" dirty="0">
                          <a:effectLst/>
                        </a:rPr>
                      </a:br>
                      <a:r>
                        <a:rPr lang="ru-RU" sz="800" b="1" u="none" strike="noStrike" dirty="0">
                          <a:effectLst/>
                        </a:rPr>
                        <a:t>п/п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Наименование целевого показателя муниципальной программы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Результат реализации муниципальной программы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Результат реализации целевого показателя муниципальной программы 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Причины отклонения от плановых назначений целевого показателя (переисполнения/неисполнения)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extLst>
                  <a:ext uri="{0D108BD9-81ED-4DB2-BD59-A6C34878D82A}">
                    <a16:rowId xmlns:a16="http://schemas.microsoft.com/office/drawing/2014/main" val="1286901803"/>
                  </a:ext>
                </a:extLst>
              </a:tr>
              <a:tr h="7260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План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Факт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% исполнения к плану (гр.4/гр.3*100)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Абсолютное отклонение (гр.4 - гр.3)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Оценка в баллах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186041"/>
                  </a:ext>
                </a:extLst>
              </a:tr>
              <a:tr h="1100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3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4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5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6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7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8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7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extLst>
                  <a:ext uri="{0D108BD9-81ED-4DB2-BD59-A6C34878D82A}">
                    <a16:rowId xmlns:a16="http://schemas.microsoft.com/office/drawing/2014/main" val="203969521"/>
                  </a:ext>
                </a:extLst>
              </a:tr>
              <a:tr h="115514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Целевые показатели из Таблицы 1 постановления администрации Нефтеюганского района от 31.10.2016 № 1793-па-нпа (в редакции от 29.12.2022 № 2609-па-нпа)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8351471"/>
                  </a:ext>
                </a:extLst>
              </a:tr>
              <a:tr h="9560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</a:rPr>
                        <a:t>Общее поголовье сельскохозяйственных животных (за исключением кроликов и птицы), голов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6406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6411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100,1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5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Увеличено поголовье с/х животных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Поголовье с/х животных увеличилось за счет строительства новых и реконструкции старых животноводческих помещений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extLst>
                  <a:ext uri="{0D108BD9-81ED-4DB2-BD59-A6C34878D82A}">
                    <a16:rowId xmlns:a16="http://schemas.microsoft.com/office/drawing/2014/main" val="3498651949"/>
                  </a:ext>
                </a:extLst>
              </a:tr>
              <a:tr h="462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>
                          <a:effectLst/>
                        </a:rPr>
                        <a:t>Производство мяса (скота и птицы на убой) в хозяйствах всех категорий в живом весе, тонн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1287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1314,2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102,1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27,2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В 2022 году произведено 1314,2 тонны мяса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Увеличен объем производства мяса всех видов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extLst>
                  <a:ext uri="{0D108BD9-81ED-4DB2-BD59-A6C34878D82A}">
                    <a16:rowId xmlns:a16="http://schemas.microsoft.com/office/drawing/2014/main" val="2643557080"/>
                  </a:ext>
                </a:extLst>
              </a:tr>
              <a:tr h="462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3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>
                          <a:effectLst/>
                        </a:rPr>
                        <a:t>Производство молока в хозяйствах всех категорий, тонн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4756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4902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103,1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146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В 2022 году произведено 4902 тонны молока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Увеличен объем производства молока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extLst>
                  <a:ext uri="{0D108BD9-81ED-4DB2-BD59-A6C34878D82A}">
                    <a16:rowId xmlns:a16="http://schemas.microsoft.com/office/drawing/2014/main" val="1883762577"/>
                  </a:ext>
                </a:extLst>
              </a:tr>
              <a:tr h="5775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4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>
                          <a:effectLst/>
                        </a:rPr>
                        <a:t>Производство яиц в хозяйствах всех категорий, тыс. штук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1718,8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5500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320,0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3781,2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В 2022 году произведено 5500 тыс.шт.яиц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Увеличено поголовье кур-несушек, в связи с чем увеличен объем производства яиц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extLst>
                  <a:ext uri="{0D108BD9-81ED-4DB2-BD59-A6C34878D82A}">
                    <a16:rowId xmlns:a16="http://schemas.microsoft.com/office/drawing/2014/main" val="3795299455"/>
                  </a:ext>
                </a:extLst>
              </a:tr>
              <a:tr h="8086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5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>
                          <a:effectLst/>
                        </a:rPr>
                        <a:t>Производство продукции сельского хозяйства, млн.рублей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358,75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422,1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117,7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63,35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2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effectLst/>
                        </a:rPr>
                        <a:t>В 2022 году увеличено производство продукции с/х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В связи с ростом объемов производства увеличено производство продукции в </a:t>
                      </a:r>
                      <a:r>
                        <a:rPr lang="ru-RU" sz="800" b="1" u="none" strike="noStrike" dirty="0" err="1">
                          <a:effectLst/>
                        </a:rPr>
                        <a:t>млн.руб</a:t>
                      </a:r>
                      <a:r>
                        <a:rPr lang="ru-RU" sz="800" b="1" u="none" strike="noStrike" dirty="0">
                          <a:effectLst/>
                        </a:rPr>
                        <a:t>.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01" marR="5501" marT="5501" marB="0" anchor="ctr"/>
                </a:tc>
                <a:extLst>
                  <a:ext uri="{0D108BD9-81ED-4DB2-BD59-A6C34878D82A}">
                    <a16:rowId xmlns:a16="http://schemas.microsoft.com/office/drawing/2014/main" val="41020409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9095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1896</TotalTime>
  <Words>2430</Words>
  <Application>Microsoft Office PowerPoint</Application>
  <PresentationFormat>Экран (4:3)</PresentationFormat>
  <Paragraphs>534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Тема Office</vt:lpstr>
      <vt:lpstr>Муниципальная программа Нефтеюганского района «Развитие агропромышленного комплекса  и рынков сельскохозяйственной продукции,  сырья и продовольствия в Нефтеюганском районе  в 2019-2024 годах и на период до 2030 года» (постановление администрации Нефтеюганского района от 31.10.2016 № 1793-па-нпа )  за 2022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Березецкая Юлия Николаевна</cp:lastModifiedBy>
  <cp:revision>95</cp:revision>
  <dcterms:created xsi:type="dcterms:W3CDTF">2014-07-25T06:39:44Z</dcterms:created>
  <dcterms:modified xsi:type="dcterms:W3CDTF">2023-01-20T11:29:59Z</dcterms:modified>
</cp:coreProperties>
</file>