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98" r:id="rId4"/>
    <p:sldId id="311" r:id="rId5"/>
    <p:sldId id="312" r:id="rId6"/>
    <p:sldId id="313" r:id="rId7"/>
    <p:sldId id="314" r:id="rId8"/>
    <p:sldId id="315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Отчет об исполнении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1927714"/>
            <a:ext cx="77213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имуществом муниципального образования </a:t>
            </a:r>
            <a:r>
              <a:rPr lang="ru-RU" sz="2400" b="1" dirty="0" err="1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Нефтеюганский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 район 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на 2019 - 2024 годы и на период до 2030 года»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за 2022 год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(утверждена постановлением администрации Нефтеюганского района 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от 31.10.2016 № 1805-па-нпа 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(в редакции на 28.12.2022 № 2547-па-нпа)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069" y="115478"/>
            <a:ext cx="7582032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87069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117335" y="2320338"/>
            <a:ext cx="5608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района/ МКУ «Управление капитального строительства и жилищно - коммунального комплекса Нефтеюганского района»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97259" y="3967479"/>
            <a:ext cx="554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городского, сельских поселений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31000" y="1887783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7147" y="1736525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1482728"/>
            <a:ext cx="59845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Формирование эффективной системы управления муниципальным имуществом муниципального образования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Нефтеюганский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район, позволяющей обеспечить оптимальный состав имущества для исполнения полномочий органами местного самоуправления Нефтеюганского района, достоверный учет и контроль использования муниципального имущества Нефтеюганского района.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53212" y="3116528"/>
            <a:ext cx="54030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29" name="Овал 28"/>
          <p:cNvSpPr/>
          <p:nvPr/>
        </p:nvSpPr>
        <p:spPr>
          <a:xfrm>
            <a:off x="409547" y="38561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3296" y="382322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598761" y="3828840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Объект 2"/>
          <p:cNvSpPr txBox="1">
            <a:spLocks/>
          </p:cNvSpPr>
          <p:nvPr/>
        </p:nvSpPr>
        <p:spPr>
          <a:xfrm>
            <a:off x="3070070" y="3706195"/>
            <a:ext cx="5477774" cy="81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Формирование эффективной системы управления муниципальным имуществом муниципального образования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Нефтеюганский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район, позволяющей обеспечить оптимальный состав имущества для исполнения полномочий органами местного самоуправления Нефтеюганского района, достоверный учет и контроль использования муниципального имущества Нефтеюганского района;</a:t>
            </a:r>
          </a:p>
        </p:txBody>
      </p:sp>
      <p:sp>
        <p:nvSpPr>
          <p:cNvPr id="35" name="Овал 34"/>
          <p:cNvSpPr/>
          <p:nvPr/>
        </p:nvSpPr>
        <p:spPr>
          <a:xfrm>
            <a:off x="409547" y="52895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1073" y="532704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01035" y="541221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Объект 2"/>
          <p:cNvSpPr txBox="1">
            <a:spLocks/>
          </p:cNvSpPr>
          <p:nvPr/>
        </p:nvSpPr>
        <p:spPr>
          <a:xfrm>
            <a:off x="3164175" y="5339032"/>
            <a:ext cx="5477774" cy="763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Обеспечение условий для выполнения функций, возложенных на 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2057865"/>
            <a:ext cx="2274770" cy="12602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«Управление и распоряжение муниципальным имуществом»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970" y="1654979"/>
            <a:ext cx="2747274" cy="2293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448" y="13780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РЕЗУЛЬТАТЫ РЕАЛИЗАЦИИ ПРОГРАММЫ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1 : Совершенствование системы управления муниципальным имуществом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-определение целей управления объектами муниципального имущества;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-оптимизация состава и структуры муниципального имущества;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-обеспечение контроля сохранности, содержания, страхования имущества и иной защиты имущественных интересов Нефтеюганского района;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-совершенствование системы учета и мониторинга муниципального имущества</a:t>
            </a:r>
            <a:br>
              <a:rPr lang="ru-RU" sz="1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74595" y="103607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97213" y="1024785"/>
            <a:ext cx="2338079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71372" y="1043540"/>
            <a:ext cx="138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Основное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34358" y="123994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5934531" y="100254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295" y="1113568"/>
            <a:ext cx="450824" cy="41111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036073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190080" y="103014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920" y="1110824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9065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11082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98342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строительства и жилищно-коммунального комплекса Нефтеюганского района/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МКУ «Управление капитального строительства и жилищно-коммунального комплекса Нефтеюганского района»)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-администрации городского, сельских поселений Нефтеюганского района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4287100"/>
            <a:ext cx="8699139" cy="241850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92818" y="4287100"/>
            <a:ext cx="7948389" cy="233537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marL="228600" indent="-228600" fontAlgn="base">
              <a:buAutoNum type="arabicPeriod"/>
            </a:pPr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Доля объектов управления муниципального имущества, для которых определена целевая функция, в </a:t>
            </a:r>
            <a:r>
              <a:rPr lang="ru-RU" sz="1200" b="1" dirty="0" err="1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т.ч</a:t>
            </a:r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.: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1.1. Муниципальные учреждения Нефтеюганского района: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1.2. Муниципальные унитарные предприятия Нефтеюганского района.</a:t>
            </a:r>
            <a:b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  <a:p>
            <a:pPr fontAlgn="base"/>
            <a:endParaRPr lang="ru-RU" sz="12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1.3. Хозяйственные общества, акции (доли) которых находятся в собственности Нефтеюганского района.</a:t>
            </a:r>
            <a:b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  <a:p>
            <a:pPr fontAlgn="base"/>
            <a:endParaRPr lang="ru-RU" sz="12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1.4. Объекты муниципальной казны Нефтеюганского района.</a:t>
            </a:r>
            <a:b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200" b="1" dirty="0">
              <a:solidFill>
                <a:srgbClr val="F1FCF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47018" y="3948545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  <p:sp>
        <p:nvSpPr>
          <p:cNvPr id="29" name="Пятиугольник 28"/>
          <p:cNvSpPr/>
          <p:nvPr/>
        </p:nvSpPr>
        <p:spPr>
          <a:xfrm>
            <a:off x="633952" y="4757970"/>
            <a:ext cx="2862366" cy="264304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 </a:t>
            </a:r>
            <a:r>
              <a:rPr kumimoji="0" lang="ru-RU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100 %</a:t>
            </a:r>
          </a:p>
        </p:txBody>
      </p:sp>
      <p:sp>
        <p:nvSpPr>
          <p:cNvPr id="40" name="Пятиугольник 39"/>
          <p:cNvSpPr/>
          <p:nvPr/>
        </p:nvSpPr>
        <p:spPr>
          <a:xfrm>
            <a:off x="4590277" y="4757970"/>
            <a:ext cx="2868036" cy="230447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100  %</a:t>
            </a:r>
          </a:p>
        </p:txBody>
      </p:sp>
      <p:sp>
        <p:nvSpPr>
          <p:cNvPr id="41" name="Пятиугольник 40"/>
          <p:cNvSpPr/>
          <p:nvPr/>
        </p:nvSpPr>
        <p:spPr>
          <a:xfrm>
            <a:off x="633952" y="5313168"/>
            <a:ext cx="2862366" cy="264304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 </a:t>
            </a:r>
            <a:r>
              <a:rPr kumimoji="0" lang="ru-RU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100 %</a:t>
            </a:r>
          </a:p>
        </p:txBody>
      </p:sp>
      <p:sp>
        <p:nvSpPr>
          <p:cNvPr id="42" name="Пятиугольник 41"/>
          <p:cNvSpPr/>
          <p:nvPr/>
        </p:nvSpPr>
        <p:spPr>
          <a:xfrm>
            <a:off x="4590277" y="5330096"/>
            <a:ext cx="2868036" cy="230447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100  %</a:t>
            </a:r>
          </a:p>
        </p:txBody>
      </p:sp>
      <p:sp>
        <p:nvSpPr>
          <p:cNvPr id="46" name="Пятиугольник 45"/>
          <p:cNvSpPr/>
          <p:nvPr/>
        </p:nvSpPr>
        <p:spPr>
          <a:xfrm>
            <a:off x="633952" y="5847324"/>
            <a:ext cx="2862366" cy="264304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 </a:t>
            </a:r>
            <a:r>
              <a:rPr kumimoji="0" lang="ru-RU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100 %</a:t>
            </a:r>
          </a:p>
        </p:txBody>
      </p:sp>
      <p:sp>
        <p:nvSpPr>
          <p:cNvPr id="48" name="Пятиугольник 47"/>
          <p:cNvSpPr/>
          <p:nvPr/>
        </p:nvSpPr>
        <p:spPr>
          <a:xfrm>
            <a:off x="4602193" y="5844784"/>
            <a:ext cx="2868036" cy="266844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100  %</a:t>
            </a:r>
          </a:p>
        </p:txBody>
      </p:sp>
      <p:sp>
        <p:nvSpPr>
          <p:cNvPr id="49" name="Пятиугольник 48"/>
          <p:cNvSpPr/>
          <p:nvPr/>
        </p:nvSpPr>
        <p:spPr>
          <a:xfrm>
            <a:off x="633952" y="6400438"/>
            <a:ext cx="2862366" cy="264304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en-US" sz="1200" b="0" i="0" u="sng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&gt;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en-US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99</a:t>
            </a:r>
            <a:r>
              <a:rPr kumimoji="0" lang="ru-RU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%</a:t>
            </a:r>
          </a:p>
        </p:txBody>
      </p:sp>
      <p:sp>
        <p:nvSpPr>
          <p:cNvPr id="52" name="Пятиугольник 51"/>
          <p:cNvSpPr/>
          <p:nvPr/>
        </p:nvSpPr>
        <p:spPr>
          <a:xfrm>
            <a:off x="4602193" y="6355629"/>
            <a:ext cx="2868036" cy="266844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99  %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44774" y="1654978"/>
            <a:ext cx="3054075" cy="12906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«Организационное и финансовое обеспечение деятельности департамента имущественных отношений Нефтеюганского района»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0538" y="1654978"/>
            <a:ext cx="2406480" cy="12906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-осуществление возложенных на Департамент функций и полномочий 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соответствии с Положением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РЕЗУЛЬТАТЫ РЕАЛИЗАЦИИ ПРОГРАММЫ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2: Обеспечение условий для выполнения функций, возложенных на Департамент имущественных отношений Нефтеюганского района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398050" y="1030397"/>
            <a:ext cx="2800799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609376" y="1018369"/>
            <a:ext cx="2046981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71372" y="1043540"/>
            <a:ext cx="138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Основное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94098" y="101836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Ответственный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исполнитель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12099" y="104515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964" y="1118355"/>
            <a:ext cx="450824" cy="41111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12906" y="1041906"/>
            <a:ext cx="2034112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053117" y="103492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65" y="11005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49970" y="100320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51" y="1100588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554012" y="1654978"/>
            <a:ext cx="2015838" cy="12906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3355404"/>
            <a:ext cx="8699139" cy="318524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40538" y="3611714"/>
            <a:ext cx="7608953" cy="2899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0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Снижение удельного веса неиспользуемого недвижимого имущества в общем количестве недвижимого имущества, составляющего казну Нефтеюганского района:</a:t>
            </a:r>
          </a:p>
          <a:p>
            <a:pPr fontAlgn="base"/>
            <a:br>
              <a:rPr lang="ru-RU" sz="10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0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Доля основных фондов организаций муниципальной формы собственности, находящихся в стадии банкротства, в основных фондах организаций муниципальной формы собственности (на конец года по полной учетной стоимости):</a:t>
            </a: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0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Доля сданных в аренду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предпринимательства, объектов недвижимого имущества (за исключением земельных участков), включенных в перечень муниципального имущества муниципального образования </a:t>
            </a:r>
            <a:r>
              <a:rPr lang="ru-RU" sz="1000" b="1" dirty="0" err="1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Нефтеюганский</a:t>
            </a:r>
            <a:r>
              <a:rPr lang="ru-RU" sz="10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район, свободного от прав третьих лиц (за исключением права хозяйственного ведения, права оперативного управления, а также имущественных прав субъектов малого и среднего предпринимательства), предоставляемого во владение и (или) пользование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предпринимательства, в общем количестве объектов недвижимого имущества (за исключением земельных участков), включенных в указанный перечень</a:t>
            </a: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200" b="1" dirty="0">
              <a:solidFill>
                <a:srgbClr val="F1FCF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82198" y="3016849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  <p:sp>
        <p:nvSpPr>
          <p:cNvPr id="29" name="Пятиугольник 28"/>
          <p:cNvSpPr/>
          <p:nvPr/>
        </p:nvSpPr>
        <p:spPr>
          <a:xfrm>
            <a:off x="547430" y="3823138"/>
            <a:ext cx="2862366" cy="315816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 </a:t>
            </a:r>
            <a:r>
              <a:rPr kumimoji="0" lang="en-US" sz="1300" b="0" i="0" u="sng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&lt;</a:t>
            </a:r>
            <a:r>
              <a:rPr kumimoji="0" lang="ru-RU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1%</a:t>
            </a:r>
          </a:p>
        </p:txBody>
      </p:sp>
      <p:sp>
        <p:nvSpPr>
          <p:cNvPr id="41" name="Пятиугольник 40"/>
          <p:cNvSpPr/>
          <p:nvPr/>
        </p:nvSpPr>
        <p:spPr>
          <a:xfrm>
            <a:off x="4518209" y="3835526"/>
            <a:ext cx="2868036" cy="303428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1%</a:t>
            </a:r>
          </a:p>
        </p:txBody>
      </p:sp>
      <p:sp>
        <p:nvSpPr>
          <p:cNvPr id="42" name="Пятиугольник 41"/>
          <p:cNvSpPr/>
          <p:nvPr/>
        </p:nvSpPr>
        <p:spPr>
          <a:xfrm>
            <a:off x="554358" y="4559334"/>
            <a:ext cx="2862366" cy="271557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</a:t>
            </a:r>
            <a:r>
              <a:rPr kumimoji="0" lang="ru-RU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–  0 %</a:t>
            </a:r>
          </a:p>
        </p:txBody>
      </p:sp>
      <p:sp>
        <p:nvSpPr>
          <p:cNvPr id="46" name="Пятиугольник 45"/>
          <p:cNvSpPr/>
          <p:nvPr/>
        </p:nvSpPr>
        <p:spPr>
          <a:xfrm>
            <a:off x="4528699" y="4559334"/>
            <a:ext cx="2868036" cy="303428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0 %</a:t>
            </a:r>
          </a:p>
        </p:txBody>
      </p:sp>
      <p:sp>
        <p:nvSpPr>
          <p:cNvPr id="34" name="Пятиугольник 33"/>
          <p:cNvSpPr/>
          <p:nvPr/>
        </p:nvSpPr>
        <p:spPr>
          <a:xfrm>
            <a:off x="533108" y="6221250"/>
            <a:ext cx="2862366" cy="271557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</a:t>
            </a:r>
            <a:r>
              <a:rPr kumimoji="0" lang="ru-RU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–  80 %</a:t>
            </a:r>
          </a:p>
        </p:txBody>
      </p:sp>
      <p:sp>
        <p:nvSpPr>
          <p:cNvPr id="40" name="Пятиугольник 39"/>
          <p:cNvSpPr/>
          <p:nvPr/>
        </p:nvSpPr>
        <p:spPr>
          <a:xfrm>
            <a:off x="4527689" y="6170550"/>
            <a:ext cx="2868036" cy="303428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100 %</a:t>
            </a:r>
          </a:p>
        </p:txBody>
      </p:sp>
    </p:spTree>
    <p:extLst>
      <p:ext uri="{BB962C8B-B14F-4D97-AF65-F5344CB8AC3E}">
        <p14:creationId xmlns:p14="http://schemas.microsoft.com/office/powerpoint/2010/main" val="121307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Исполнение расходных обязательств в 2022 году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621870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423237" y="337193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11000" y="1351566"/>
            <a:ext cx="36245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Общий объем финансирования муниципальной программы в 2022 году –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46 858,62993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,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из них за счет средств местного бюджета –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46 858,62993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 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59240" y="4434202"/>
            <a:ext cx="3929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Исполнение расходных обязательств в 2022 году составило 99,8 %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(46 763,72913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), из них  за счет средств местного бюджета – 99,8 % (46 763,72913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644535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85051" y="951196"/>
            <a:ext cx="7697658" cy="114776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9212" y="899772"/>
            <a:ext cx="1131953" cy="1170478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41165" y="1062393"/>
            <a:ext cx="6768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Анализ факторов и рисков, повлиявших на результаты реализации мероприятий муниципальной программы в 2022 году: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814776" cy="814776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644012" y="223099"/>
            <a:ext cx="3786659" cy="843893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08174" y="2757055"/>
            <a:ext cx="8188037" cy="241505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На конец отчетного периода не исполненными остались финансовые средства, выделенные на реализацию мероприятий муниципальной программы, в сумме 94,9 </a:t>
            </a:r>
            <a:r>
              <a:rPr lang="ru-RU" sz="1500" b="1" dirty="0" err="1">
                <a:solidFill>
                  <a:srgbClr val="F1FCFE"/>
                </a:solidFill>
                <a:latin typeface="Franklin Gothic Medium" pitchFamily="34" charset="0"/>
              </a:rPr>
              <a:t>тыс.рублей</a:t>
            </a:r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. 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Основными факторами, повлиявшими на отклонение от плановых значений, 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явились экономия по содержанию муниципального имущества, в связи с оплатой за фактически оказанные услуги.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При исполнении финансовой части мероприятий 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муниципальной программы на 99,8 %, 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значение семи  целевых показателей </a:t>
            </a:r>
          </a:p>
          <a:p>
            <a:pPr algn="ctr" fontAlgn="base"/>
            <a:r>
              <a:rPr lang="ru-RU" sz="1500" b="1" dirty="0">
                <a:solidFill>
                  <a:srgbClr val="F1FCFE"/>
                </a:solidFill>
                <a:latin typeface="Franklin Gothic Medium" pitchFamily="34" charset="0"/>
              </a:rPr>
              <a:t>муниципальной программы были достигнуты.</a:t>
            </a: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85051" y="951196"/>
            <a:ext cx="7697658" cy="114776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9212" y="899772"/>
            <a:ext cx="1131953" cy="1170478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41165" y="1062393"/>
            <a:ext cx="6768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Оценка эффективности муниципальной программы за 2022 год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(результаты оценки по баллам)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814776" cy="814776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644012" y="223099"/>
            <a:ext cx="3786659" cy="843893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37269" y="2798618"/>
            <a:ext cx="8188037" cy="241505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Оценка эффективности муниципальной программы </a:t>
            </a:r>
          </a:p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за 2022 год составила </a:t>
            </a:r>
          </a:p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8 баллов</a:t>
            </a:r>
          </a:p>
        </p:txBody>
      </p:sp>
    </p:spTree>
    <p:extLst>
      <p:ext uri="{BB962C8B-B14F-4D97-AF65-F5344CB8AC3E}">
        <p14:creationId xmlns:p14="http://schemas.microsoft.com/office/powerpoint/2010/main" val="1542378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2595</TotalTime>
  <Words>869</Words>
  <Application>Microsoft Office PowerPoint</Application>
  <PresentationFormat>Экран (4:3)</PresentationFormat>
  <Paragraphs>104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Trebuchet MS</vt:lpstr>
      <vt:lpstr>Office Theme</vt:lpstr>
      <vt:lpstr>Отчет об исполнении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338</cp:revision>
  <cp:lastPrinted>2021-02-12T13:00:24Z</cp:lastPrinted>
  <dcterms:created xsi:type="dcterms:W3CDTF">2018-09-04T12:10:47Z</dcterms:created>
  <dcterms:modified xsi:type="dcterms:W3CDTF">2023-05-04T05:01:53Z</dcterms:modified>
</cp:coreProperties>
</file>