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6" r:id="rId2"/>
    <p:sldId id="258" r:id="rId3"/>
    <p:sldId id="298" r:id="rId4"/>
    <p:sldId id="311" r:id="rId5"/>
    <p:sldId id="312" r:id="rId6"/>
    <p:sldId id="313" r:id="rId7"/>
    <p:sldId id="314" r:id="rId8"/>
    <p:sldId id="315" r:id="rId9"/>
  </p:sldIdLst>
  <p:sldSz cx="9144000" cy="6858000" type="screen4x3"/>
  <p:notesSz cx="6797675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003" userDrawn="1">
          <p15:clr>
            <a:srgbClr val="A4A3A4"/>
          </p15:clr>
        </p15:guide>
        <p15:guide id="2" pos="4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1FCFE"/>
    <a:srgbClr val="6BC5C3"/>
    <a:srgbClr val="DBF6FE"/>
    <a:srgbClr val="2B788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Средний стиль 2 —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5FD0F851-EC5A-4D38-B0AD-8093EC10F338}" styleName="Светлый стиль 1 — акцент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35" autoAdjust="0"/>
    <p:restoredTop sz="98514" autoAdjust="0"/>
  </p:normalViewPr>
  <p:slideViewPr>
    <p:cSldViewPr snapToGrid="0">
      <p:cViewPr varScale="1">
        <p:scale>
          <a:sx n="86" d="100"/>
          <a:sy n="86" d="100"/>
        </p:scale>
        <p:origin x="1339" y="58"/>
      </p:cViewPr>
      <p:guideLst>
        <p:guide orient="horz" pos="1003"/>
        <p:guide pos="47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png>
</file>

<file path=ppt/media/image3.png>
</file>

<file path=ppt/media/image4.png>
</file>

<file path=ppt/media/image5.png>
</file>

<file path=ppt/media/image6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13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13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BE2E293-8A7E-4A1F-A8EB-8D025A56A6DB}" type="datetimeFigureOut">
              <a:rPr lang="ru-RU" smtClean="0"/>
              <a:pPr/>
              <a:t>04.05.2023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66813" y="1241425"/>
            <a:ext cx="446405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77958"/>
            <a:ext cx="5438140" cy="3909239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813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813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160616A-6DF1-4AE2-B7B6-2273E8C78932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23556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160616A-6DF1-4AE2-B7B6-2273E8C78932}" type="slidenum">
              <a:rPr lang="ru-RU" smtClean="0"/>
              <a:pPr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380613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160616A-6DF1-4AE2-B7B6-2273E8C78932}" type="slidenum">
              <a:rPr lang="ru-RU" smtClean="0"/>
              <a:pPr/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38061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160616A-6DF1-4AE2-B7B6-2273E8C78932}" type="slidenum">
              <a:rPr lang="ru-RU" smtClean="0"/>
              <a:pPr/>
              <a:t>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38061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160616A-6DF1-4AE2-B7B6-2273E8C78932}" type="slidenum">
              <a:rPr lang="ru-RU" smtClean="0"/>
              <a:pPr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38061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019909" y="1570937"/>
            <a:ext cx="4015596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61846" y="4240392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  <p:pic>
        <p:nvPicPr>
          <p:cNvPr id="8" name="Рисунок 7" descr="1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 rot="16200000">
            <a:off x="3545349" y="1259350"/>
            <a:ext cx="2053301" cy="9144000"/>
          </a:xfrm>
          <a:prstGeom prst="rect">
            <a:avLst/>
          </a:prstGeom>
        </p:spPr>
      </p:pic>
      <p:pic>
        <p:nvPicPr>
          <p:cNvPr id="9" name="Рисунок 8" descr="лого.png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595925" y="862640"/>
            <a:ext cx="2576102" cy="314268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4391424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4943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8002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54643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20767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0743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1097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10732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1370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88783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72765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6BC5C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E7815E-F7B8-4E93-9F6C-89F6C3C8DBB8}" type="datetimeFigureOut">
              <a:rPr lang="en-US" smtClean="0"/>
              <a:pPr/>
              <a:t>5/4/2023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837FF7-5919-41BF-8DD0-96FAEA1BD9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74596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6.png"/><Relationship Id="rId4" Type="http://schemas.openxmlformats.org/officeDocument/2006/relationships/image" Target="../media/image5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6.png"/><Relationship Id="rId4" Type="http://schemas.openxmlformats.org/officeDocument/2006/relationships/image" Target="../media/image5.pn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>
            <a:extLst>
              <a:ext uri="{FF2B5EF4-FFF2-40B4-BE49-F238E27FC236}">
                <a16:creationId xmlns:a16="http://schemas.microsoft.com/office/drawing/2014/main" id="{0A27F27E-F580-443D-9596-5D833176EA1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68728" y="325582"/>
            <a:ext cx="7914904" cy="801468"/>
          </a:xfrm>
        </p:spPr>
        <p:txBody>
          <a:bodyPr>
            <a:noAutofit/>
          </a:bodyPr>
          <a:lstStyle/>
          <a:p>
            <a:pPr>
              <a:lnSpc>
                <a:spcPct val="100000"/>
              </a:lnSpc>
            </a:pPr>
            <a:r>
              <a:rPr lang="ru-RU" sz="24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</a:rPr>
              <a:t>Отчет об исполнении</a:t>
            </a:r>
            <a:br>
              <a:rPr lang="ru-RU" sz="24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</a:rPr>
            </a:br>
            <a:r>
              <a:rPr lang="ru-RU" sz="24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</a:rPr>
              <a:t>муниципальной программы Нефтеюганского района</a:t>
            </a:r>
            <a:endParaRPr lang="en-US" sz="2400" b="1" dirty="0">
              <a:solidFill>
                <a:schemeClr val="accent5">
                  <a:lumMod val="50000"/>
                </a:schemeClr>
              </a:solidFill>
              <a:latin typeface="Franklin Gothic Medium" panose="020B0603020102020204" pitchFamily="34" charset="0"/>
            </a:endParaRPr>
          </a:p>
        </p:txBody>
      </p:sp>
      <p:grpSp>
        <p:nvGrpSpPr>
          <p:cNvPr id="5" name="Группа 4">
            <a:extLst>
              <a:ext uri="{FF2B5EF4-FFF2-40B4-BE49-F238E27FC236}">
                <a16:creationId xmlns:a16="http://schemas.microsoft.com/office/drawing/2014/main" id="{CAE22D93-86C6-4012-8C95-C05004B2E97F}"/>
              </a:ext>
            </a:extLst>
          </p:cNvPr>
          <p:cNvGrpSpPr/>
          <p:nvPr/>
        </p:nvGrpSpPr>
        <p:grpSpPr>
          <a:xfrm>
            <a:off x="850669" y="1265520"/>
            <a:ext cx="7721336" cy="89285"/>
            <a:chOff x="947651" y="2754884"/>
            <a:chExt cx="7257566" cy="89285"/>
          </a:xfrm>
        </p:grpSpPr>
        <p:sp>
          <p:nvSpPr>
            <p:cNvPr id="16" name="Прямоугольник 15">
              <a:extLst>
                <a:ext uri="{FF2B5EF4-FFF2-40B4-BE49-F238E27FC236}">
                  <a16:creationId xmlns:a16="http://schemas.microsoft.com/office/drawing/2014/main" id="{37A4C5B6-209B-448F-B247-975927B0C84B}"/>
                </a:ext>
              </a:extLst>
            </p:cNvPr>
            <p:cNvSpPr/>
            <p:nvPr/>
          </p:nvSpPr>
          <p:spPr>
            <a:xfrm>
              <a:off x="947651" y="2754884"/>
              <a:ext cx="7257565" cy="52157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7" name="Прямоугольник 16">
              <a:extLst>
                <a:ext uri="{FF2B5EF4-FFF2-40B4-BE49-F238E27FC236}">
                  <a16:creationId xmlns:a16="http://schemas.microsoft.com/office/drawing/2014/main" id="{C1FFCA75-318C-48BA-A2C5-8D9CCF5F7332}"/>
                </a:ext>
              </a:extLst>
            </p:cNvPr>
            <p:cNvSpPr/>
            <p:nvPr/>
          </p:nvSpPr>
          <p:spPr>
            <a:xfrm flipV="1">
              <a:off x="947651" y="2798450"/>
              <a:ext cx="7257566" cy="45719"/>
            </a:xfrm>
            <a:prstGeom prst="rect">
              <a:avLst/>
            </a:prstGeom>
            <a:solidFill>
              <a:srgbClr val="00B050"/>
            </a:solidFill>
            <a:ln>
              <a:noFill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18" name="Title 1">
            <a:extLst>
              <a:ext uri="{FF2B5EF4-FFF2-40B4-BE49-F238E27FC236}">
                <a16:creationId xmlns:a16="http://schemas.microsoft.com/office/drawing/2014/main" id="{7EC25E79-69F1-4C15-99AF-A1FE4E9DF738}"/>
              </a:ext>
            </a:extLst>
          </p:cNvPr>
          <p:cNvSpPr txBox="1">
            <a:spLocks/>
          </p:cNvSpPr>
          <p:nvPr/>
        </p:nvSpPr>
        <p:spPr>
          <a:xfrm>
            <a:off x="1774607" y="2865206"/>
            <a:ext cx="5702039" cy="1417064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00000"/>
              </a:lnSpc>
            </a:pPr>
            <a:br>
              <a:rPr lang="en-US" sz="24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</a:rPr>
            </a:br>
            <a:endParaRPr lang="en-US" sz="2400" b="1" dirty="0">
              <a:solidFill>
                <a:schemeClr val="accent5">
                  <a:lumMod val="50000"/>
                </a:schemeClr>
              </a:solidFill>
              <a:latin typeface="Franklin Gothic Medium" panose="020B0603020102020204" pitchFamily="34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947651" y="1927714"/>
            <a:ext cx="7721336" cy="24929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defRPr/>
            </a:pPr>
            <a:r>
              <a:rPr lang="ru-RU" sz="24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  <a:ea typeface="+mj-ea"/>
                <a:cs typeface="+mj-cs"/>
              </a:rPr>
              <a:t>«Управление имуществом муниципального образования </a:t>
            </a:r>
            <a:r>
              <a:rPr lang="ru-RU" sz="2400" b="1" dirty="0" err="1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  <a:ea typeface="+mj-ea"/>
                <a:cs typeface="+mj-cs"/>
              </a:rPr>
              <a:t>Нефтеюганский</a:t>
            </a:r>
            <a:r>
              <a:rPr lang="ru-RU" sz="24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  <a:ea typeface="+mj-ea"/>
                <a:cs typeface="+mj-cs"/>
              </a:rPr>
              <a:t> район </a:t>
            </a:r>
            <a:br>
              <a:rPr lang="ru-RU" sz="24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  <a:ea typeface="+mj-ea"/>
                <a:cs typeface="+mj-cs"/>
              </a:rPr>
            </a:br>
            <a:r>
              <a:rPr lang="ru-RU" sz="24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  <a:ea typeface="+mj-ea"/>
                <a:cs typeface="+mj-cs"/>
              </a:rPr>
              <a:t>на 2019 - 2024 годы и на период до 2030 года»</a:t>
            </a:r>
          </a:p>
          <a:p>
            <a:pPr lvl="0" algn="ctr">
              <a:defRPr/>
            </a:pPr>
            <a:r>
              <a:rPr lang="ru-RU" sz="36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  <a:ea typeface="+mj-ea"/>
                <a:cs typeface="+mj-cs"/>
              </a:rPr>
              <a:t>за 2022 год</a:t>
            </a:r>
          </a:p>
          <a:p>
            <a:pPr lvl="0" algn="ctr">
              <a:defRPr/>
            </a:pPr>
            <a:r>
              <a:rPr lang="ru-RU" sz="16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  <a:ea typeface="+mj-ea"/>
                <a:cs typeface="+mj-cs"/>
              </a:rPr>
              <a:t>(утверждена постановлением администрации Нефтеюганского района </a:t>
            </a:r>
          </a:p>
          <a:p>
            <a:pPr lvl="0" algn="ctr">
              <a:defRPr/>
            </a:pPr>
            <a:r>
              <a:rPr lang="ru-RU" sz="16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  <a:ea typeface="+mj-ea"/>
                <a:cs typeface="+mj-cs"/>
              </a:rPr>
              <a:t>от 31.10.2016 № 1805-па-нпа </a:t>
            </a:r>
          </a:p>
          <a:p>
            <a:pPr lvl="0" algn="ctr">
              <a:defRPr/>
            </a:pPr>
            <a:r>
              <a:rPr lang="ru-RU" sz="1600" b="1" dirty="0">
                <a:solidFill>
                  <a:schemeClr val="accent5">
                    <a:lumMod val="50000"/>
                  </a:schemeClr>
                </a:solidFill>
                <a:latin typeface="Franklin Gothic Medium" panose="020B0603020102020204" pitchFamily="34" charset="0"/>
                <a:ea typeface="+mj-ea"/>
                <a:cs typeface="+mj-cs"/>
              </a:rPr>
              <a:t>(в редакции на 28.12.2022 № 2547-па-нпа)</a:t>
            </a:r>
          </a:p>
        </p:txBody>
      </p:sp>
    </p:spTree>
    <p:extLst>
      <p:ext uri="{BB962C8B-B14F-4D97-AF65-F5344CB8AC3E}">
        <p14:creationId xmlns:p14="http://schemas.microsoft.com/office/powerpoint/2010/main" val="23994360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Прямоугольник 24"/>
          <p:cNvSpPr/>
          <p:nvPr/>
        </p:nvSpPr>
        <p:spPr>
          <a:xfrm>
            <a:off x="647701" y="2320338"/>
            <a:ext cx="2295857" cy="1009024"/>
          </a:xfrm>
          <a:prstGeom prst="rect">
            <a:avLst/>
          </a:prstGeom>
          <a:solidFill>
            <a:schemeClr val="bg1">
              <a:lumMod val="85000"/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Соисполнители</a:t>
            </a:r>
          </a:p>
        </p:txBody>
      </p:sp>
      <p:sp>
        <p:nvSpPr>
          <p:cNvPr id="23" name="Прямоугольник 22"/>
          <p:cNvSpPr/>
          <p:nvPr/>
        </p:nvSpPr>
        <p:spPr>
          <a:xfrm>
            <a:off x="681005" y="1205120"/>
            <a:ext cx="2262553" cy="932313"/>
          </a:xfrm>
          <a:prstGeom prst="rect">
            <a:avLst/>
          </a:prstGeom>
          <a:solidFill>
            <a:schemeClr val="bg1">
              <a:lumMod val="85000"/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Ответственный исполнитель</a:t>
            </a:r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487069" y="115478"/>
            <a:ext cx="7582032" cy="896209"/>
          </a:xfrm>
          <a:prstGeom prst="rect">
            <a:avLst/>
          </a:prstGeom>
          <a:effectLst/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ru-RU" sz="2800" b="1" dirty="0">
                <a:solidFill>
                  <a:schemeClr val="accent1">
                    <a:lumMod val="50000"/>
                  </a:schemeClr>
                </a:solidFill>
                <a:latin typeface="Franklin Gothic Medium" pitchFamily="34" charset="0"/>
              </a:rPr>
              <a:t>Ответственный исполнитель (соисполнители ) муниципальной программы</a:t>
            </a:r>
            <a:endParaRPr lang="en-US" sz="2800" b="1" dirty="0">
              <a:solidFill>
                <a:schemeClr val="accent1">
                  <a:lumMod val="50000"/>
                </a:schemeClr>
              </a:solidFill>
              <a:latin typeface="Franklin Gothic Medium" pitchFamily="34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2157730" y="1471222"/>
            <a:ext cx="24878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ru-RU" sz="2000" b="1" dirty="0">
                <a:solidFill>
                  <a:schemeClr val="tx2">
                    <a:lumMod val="50000"/>
                  </a:schemeClr>
                </a:solidFill>
                <a:latin typeface="Franklin Gothic Book" pitchFamily="34" charset="0"/>
              </a:rPr>
              <a:t> 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3015770" y="1433122"/>
            <a:ext cx="511893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Департамент имущественных отношений Нефтеюганского района</a:t>
            </a:r>
          </a:p>
        </p:txBody>
      </p:sp>
      <p:grpSp>
        <p:nvGrpSpPr>
          <p:cNvPr id="35" name="Группа 34">
            <a:extLst>
              <a:ext uri="{FF2B5EF4-FFF2-40B4-BE49-F238E27FC236}">
                <a16:creationId xmlns:a16="http://schemas.microsoft.com/office/drawing/2014/main" id="{ECF62C37-E2BB-4DBB-8005-DED4B6C3F29B}"/>
              </a:ext>
            </a:extLst>
          </p:cNvPr>
          <p:cNvGrpSpPr/>
          <p:nvPr/>
        </p:nvGrpSpPr>
        <p:grpSpPr>
          <a:xfrm>
            <a:off x="487069" y="959530"/>
            <a:ext cx="7859486" cy="89285"/>
            <a:chOff x="947651" y="2754884"/>
            <a:chExt cx="7257566" cy="89285"/>
          </a:xfrm>
        </p:grpSpPr>
        <p:sp>
          <p:nvSpPr>
            <p:cNvPr id="36" name="Прямоугольник 35">
              <a:extLst>
                <a:ext uri="{FF2B5EF4-FFF2-40B4-BE49-F238E27FC236}">
                  <a16:creationId xmlns:a16="http://schemas.microsoft.com/office/drawing/2014/main" id="{046A3631-639E-466D-8A77-3657DE9080D8}"/>
                </a:ext>
              </a:extLst>
            </p:cNvPr>
            <p:cNvSpPr/>
            <p:nvPr/>
          </p:nvSpPr>
          <p:spPr>
            <a:xfrm>
              <a:off x="947651" y="2754884"/>
              <a:ext cx="7257565" cy="52157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37" name="Прямоугольник 36">
              <a:extLst>
                <a:ext uri="{FF2B5EF4-FFF2-40B4-BE49-F238E27FC236}">
                  <a16:creationId xmlns:a16="http://schemas.microsoft.com/office/drawing/2014/main" id="{E49B628D-02C5-4A3B-B622-8A9166518EC3}"/>
                </a:ext>
              </a:extLst>
            </p:cNvPr>
            <p:cNvSpPr/>
            <p:nvPr/>
          </p:nvSpPr>
          <p:spPr>
            <a:xfrm flipV="1">
              <a:off x="947651" y="2798450"/>
              <a:ext cx="7257566" cy="45719"/>
            </a:xfrm>
            <a:prstGeom prst="rect">
              <a:avLst/>
            </a:prstGeom>
            <a:solidFill>
              <a:srgbClr val="00B050"/>
            </a:solidFill>
            <a:ln>
              <a:noFill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15" name="Прямоугольник 14"/>
          <p:cNvSpPr/>
          <p:nvPr/>
        </p:nvSpPr>
        <p:spPr>
          <a:xfrm>
            <a:off x="3117335" y="2320338"/>
            <a:ext cx="560885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Департамент строительства и жилищно-коммунального комплекса Нефтеюганского района/ МКУ «Управление капитального строительства и жилищно - коммунального комплекса Нефтеюганского района»</a:t>
            </a:r>
          </a:p>
        </p:txBody>
      </p:sp>
      <p:sp>
        <p:nvSpPr>
          <p:cNvPr id="16" name="Прямоугольник 15"/>
          <p:cNvSpPr/>
          <p:nvPr/>
        </p:nvSpPr>
        <p:spPr>
          <a:xfrm>
            <a:off x="3197259" y="3967479"/>
            <a:ext cx="5547703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Администрации городского, сельских поселений Нефтеюганского района</a:t>
            </a:r>
          </a:p>
        </p:txBody>
      </p:sp>
    </p:spTree>
    <p:extLst>
      <p:ext uri="{BB962C8B-B14F-4D97-AF65-F5344CB8AC3E}">
        <p14:creationId xmlns:p14="http://schemas.microsoft.com/office/powerpoint/2010/main" val="10297463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 txBox="1">
            <a:spLocks/>
          </p:cNvSpPr>
          <p:nvPr/>
        </p:nvSpPr>
        <p:spPr>
          <a:xfrm>
            <a:off x="682138" y="-30708"/>
            <a:ext cx="8646853" cy="896209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ru-RU" sz="2800" b="1" dirty="0">
                <a:solidFill>
                  <a:schemeClr val="accent1">
                    <a:lumMod val="50000"/>
                  </a:schemeClr>
                </a:solidFill>
                <a:latin typeface="Franklin Gothic Medium" pitchFamily="34" charset="0"/>
              </a:rPr>
              <a:t>Цели и задачи муниципальной программы</a:t>
            </a:r>
            <a:endParaRPr lang="en-US" sz="2800" b="1" dirty="0">
              <a:solidFill>
                <a:schemeClr val="accent1">
                  <a:lumMod val="50000"/>
                </a:schemeClr>
              </a:solidFill>
              <a:latin typeface="Franklin Gothic Medium" pitchFamily="34" charset="0"/>
            </a:endParaRPr>
          </a:p>
        </p:txBody>
      </p:sp>
      <p:sp>
        <p:nvSpPr>
          <p:cNvPr id="9" name="Объект 2"/>
          <p:cNvSpPr txBox="1">
            <a:spLocks/>
          </p:cNvSpPr>
          <p:nvPr/>
        </p:nvSpPr>
        <p:spPr>
          <a:xfrm>
            <a:off x="2779143" y="1581342"/>
            <a:ext cx="5477774" cy="12863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just">
              <a:lnSpc>
                <a:spcPct val="100000"/>
              </a:lnSpc>
              <a:buClr>
                <a:srgbClr val="FF0000"/>
              </a:buClr>
            </a:pPr>
            <a:endParaRPr lang="ru-RU" sz="2000" dirty="0">
              <a:solidFill>
                <a:schemeClr val="tx2">
                  <a:lumMod val="50000"/>
                </a:schemeClr>
              </a:solidFill>
              <a:latin typeface="Franklin Gothic Medium" pitchFamily="34" charset="0"/>
            </a:endParaRPr>
          </a:p>
        </p:txBody>
      </p:sp>
      <p:grpSp>
        <p:nvGrpSpPr>
          <p:cNvPr id="7" name="Группа 6"/>
          <p:cNvGrpSpPr/>
          <p:nvPr/>
        </p:nvGrpSpPr>
        <p:grpSpPr>
          <a:xfrm>
            <a:off x="2031000" y="1887783"/>
            <a:ext cx="336492" cy="299892"/>
            <a:chOff x="2147276" y="1700808"/>
            <a:chExt cx="336492" cy="299892"/>
          </a:xfrm>
          <a:solidFill>
            <a:srgbClr val="00B050"/>
          </a:solidFill>
        </p:grpSpPr>
        <p:sp>
          <p:nvSpPr>
            <p:cNvPr id="10" name="Нашивка 65"/>
            <p:cNvSpPr/>
            <p:nvPr/>
          </p:nvSpPr>
          <p:spPr>
            <a:xfrm>
              <a:off x="2147276" y="1700808"/>
              <a:ext cx="192476" cy="299892"/>
            </a:xfrm>
            <a:prstGeom prst="chevron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84900" tIns="42450" rIns="84900" bIns="42450" rtlCol="0" anchor="ctr"/>
            <a:lstStyle/>
            <a:p>
              <a:pPr algn="ctr"/>
              <a:endParaRPr lang="ru-RU" dirty="0">
                <a:solidFill>
                  <a:schemeClr val="tx1"/>
                </a:solidFill>
              </a:endParaRPr>
            </a:p>
          </p:txBody>
        </p:sp>
        <p:sp>
          <p:nvSpPr>
            <p:cNvPr id="11" name="Нашивка 66"/>
            <p:cNvSpPr/>
            <p:nvPr/>
          </p:nvSpPr>
          <p:spPr>
            <a:xfrm>
              <a:off x="2291292" y="1700808"/>
              <a:ext cx="192476" cy="299892"/>
            </a:xfrm>
            <a:prstGeom prst="chevron">
              <a:avLst/>
            </a:prstGeom>
            <a:grpFill/>
            <a:ln w="317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84900" tIns="42450" rIns="84900" bIns="42450" rtlCol="0" anchor="ctr"/>
            <a:lstStyle/>
            <a:p>
              <a:pPr algn="ctr"/>
              <a:endParaRPr lang="ru-RU" dirty="0">
                <a:solidFill>
                  <a:schemeClr val="tx1"/>
                </a:solidFill>
              </a:endParaRPr>
            </a:p>
          </p:txBody>
        </p:sp>
      </p:grpSp>
      <p:sp>
        <p:nvSpPr>
          <p:cNvPr id="3" name="TextBox 2"/>
          <p:cNvSpPr txBox="1"/>
          <p:nvPr/>
        </p:nvSpPr>
        <p:spPr>
          <a:xfrm>
            <a:off x="497147" y="1736525"/>
            <a:ext cx="133914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ЦЕЛЬ</a:t>
            </a:r>
          </a:p>
        </p:txBody>
      </p:sp>
      <p:grpSp>
        <p:nvGrpSpPr>
          <p:cNvPr id="42" name="Группа 41">
            <a:extLst>
              <a:ext uri="{FF2B5EF4-FFF2-40B4-BE49-F238E27FC236}">
                <a16:creationId xmlns:a16="http://schemas.microsoft.com/office/drawing/2014/main" id="{D1C832A0-B704-4DAC-A887-33C365C9CC61}"/>
              </a:ext>
            </a:extLst>
          </p:cNvPr>
          <p:cNvGrpSpPr/>
          <p:nvPr/>
        </p:nvGrpSpPr>
        <p:grpSpPr>
          <a:xfrm>
            <a:off x="595745" y="865501"/>
            <a:ext cx="7859486" cy="89285"/>
            <a:chOff x="947651" y="2754884"/>
            <a:chExt cx="7257566" cy="89285"/>
          </a:xfrm>
        </p:grpSpPr>
        <p:sp>
          <p:nvSpPr>
            <p:cNvPr id="43" name="Прямоугольник 42">
              <a:extLst>
                <a:ext uri="{FF2B5EF4-FFF2-40B4-BE49-F238E27FC236}">
                  <a16:creationId xmlns:a16="http://schemas.microsoft.com/office/drawing/2014/main" id="{07582EAA-751A-47BF-9A96-FE8787FF747A}"/>
                </a:ext>
              </a:extLst>
            </p:cNvPr>
            <p:cNvSpPr/>
            <p:nvPr/>
          </p:nvSpPr>
          <p:spPr>
            <a:xfrm>
              <a:off x="947651" y="2754884"/>
              <a:ext cx="7257565" cy="52157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44" name="Прямоугольник 43">
              <a:extLst>
                <a:ext uri="{FF2B5EF4-FFF2-40B4-BE49-F238E27FC236}">
                  <a16:creationId xmlns:a16="http://schemas.microsoft.com/office/drawing/2014/main" id="{1DDBB906-6737-434B-986D-5731AE3FD97B}"/>
                </a:ext>
              </a:extLst>
            </p:cNvPr>
            <p:cNvSpPr/>
            <p:nvPr/>
          </p:nvSpPr>
          <p:spPr>
            <a:xfrm flipV="1">
              <a:off x="947651" y="2798450"/>
              <a:ext cx="7257566" cy="45719"/>
            </a:xfrm>
            <a:prstGeom prst="rect">
              <a:avLst/>
            </a:prstGeom>
            <a:solidFill>
              <a:srgbClr val="00B050"/>
            </a:solidFill>
            <a:ln>
              <a:noFill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4" name="Прямоугольник 3"/>
          <p:cNvSpPr/>
          <p:nvPr/>
        </p:nvSpPr>
        <p:spPr>
          <a:xfrm>
            <a:off x="2742777" y="1482728"/>
            <a:ext cx="5984575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1400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Формирование эффективной системы управления муниципальным имуществом муниципального образования </a:t>
            </a:r>
            <a:r>
              <a:rPr lang="ru-RU" sz="1400" dirty="0" err="1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Нефтеюганский</a:t>
            </a:r>
            <a:r>
              <a:rPr lang="ru-RU" sz="1400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 район, позволяющей обеспечить оптимальный состав имущества для исполнения полномочий органами местного самоуправления Нефтеюганского района, достоверный учет и контроль использования муниципального имущества Нефтеюганского района.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1553212" y="3116528"/>
            <a:ext cx="5403018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200" b="1" dirty="0">
                <a:solidFill>
                  <a:schemeClr val="accent1">
                    <a:lumMod val="50000"/>
                  </a:schemeClr>
                </a:solidFill>
                <a:latin typeface="Franklin Gothic Medium" pitchFamily="34" charset="0"/>
                <a:ea typeface="+mj-ea"/>
                <a:cs typeface="+mj-cs"/>
              </a:rPr>
              <a:t>ЗАДАЧИ МУНИЦИПАЛЬНОЙ ПРОГРАММЫ:</a:t>
            </a:r>
          </a:p>
        </p:txBody>
      </p:sp>
      <p:sp>
        <p:nvSpPr>
          <p:cNvPr id="29" name="Овал 28"/>
          <p:cNvSpPr/>
          <p:nvPr/>
        </p:nvSpPr>
        <p:spPr>
          <a:xfrm>
            <a:off x="409547" y="3856141"/>
            <a:ext cx="545182" cy="545182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accent5"/>
            </a:solidFill>
            <a:prstDash val="solid"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1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1113296" y="3823226"/>
            <a:ext cx="135043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4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ЗАДАЧА</a:t>
            </a:r>
          </a:p>
        </p:txBody>
      </p:sp>
      <p:grpSp>
        <p:nvGrpSpPr>
          <p:cNvPr id="31" name="Группа 30"/>
          <p:cNvGrpSpPr/>
          <p:nvPr/>
        </p:nvGrpSpPr>
        <p:grpSpPr>
          <a:xfrm>
            <a:off x="2598761" y="3828840"/>
            <a:ext cx="336492" cy="299892"/>
            <a:chOff x="2147276" y="1700808"/>
            <a:chExt cx="336492" cy="299892"/>
          </a:xfrm>
          <a:solidFill>
            <a:schemeClr val="accent5"/>
          </a:solidFill>
        </p:grpSpPr>
        <p:sp>
          <p:nvSpPr>
            <p:cNvPr id="32" name="Нашивка 65"/>
            <p:cNvSpPr/>
            <p:nvPr/>
          </p:nvSpPr>
          <p:spPr>
            <a:xfrm>
              <a:off x="2147276" y="1700808"/>
              <a:ext cx="192476" cy="299892"/>
            </a:xfrm>
            <a:prstGeom prst="chevron">
              <a:avLst/>
            </a:prstGeom>
            <a:grpFill/>
            <a:ln>
              <a:solidFill>
                <a:schemeClr val="accent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84900" tIns="42450" rIns="84900" bIns="42450" rtlCol="0" anchor="ctr"/>
            <a:lstStyle/>
            <a:p>
              <a:pPr algn="ctr"/>
              <a:endParaRPr lang="ru-RU" dirty="0">
                <a:solidFill>
                  <a:schemeClr val="tx1"/>
                </a:solidFill>
              </a:endParaRPr>
            </a:p>
          </p:txBody>
        </p:sp>
        <p:sp>
          <p:nvSpPr>
            <p:cNvPr id="33" name="Нашивка 66"/>
            <p:cNvSpPr/>
            <p:nvPr/>
          </p:nvSpPr>
          <p:spPr>
            <a:xfrm>
              <a:off x="2291292" y="1700808"/>
              <a:ext cx="192476" cy="299892"/>
            </a:xfrm>
            <a:prstGeom prst="chevron">
              <a:avLst/>
            </a:prstGeom>
            <a:grpFill/>
            <a:ln w="3175">
              <a:solidFill>
                <a:schemeClr val="accent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84900" tIns="42450" rIns="84900" bIns="42450" rtlCol="0" anchor="ctr"/>
            <a:lstStyle/>
            <a:p>
              <a:pPr algn="ctr"/>
              <a:endParaRPr lang="ru-RU" dirty="0">
                <a:solidFill>
                  <a:schemeClr val="tx1"/>
                </a:solidFill>
              </a:endParaRPr>
            </a:p>
          </p:txBody>
        </p:sp>
      </p:grpSp>
      <p:sp>
        <p:nvSpPr>
          <p:cNvPr id="34" name="Объект 2"/>
          <p:cNvSpPr txBox="1">
            <a:spLocks/>
          </p:cNvSpPr>
          <p:nvPr/>
        </p:nvSpPr>
        <p:spPr>
          <a:xfrm>
            <a:off x="3070070" y="3706195"/>
            <a:ext cx="5477774" cy="81663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just">
              <a:lnSpc>
                <a:spcPct val="100000"/>
              </a:lnSpc>
              <a:buClr>
                <a:srgbClr val="FF0000"/>
              </a:buClr>
            </a:pPr>
            <a:r>
              <a:rPr lang="ru-RU" sz="1400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- Формирование эффективной системы управления муниципальным имуществом муниципального образования </a:t>
            </a:r>
            <a:r>
              <a:rPr lang="ru-RU" sz="1400" dirty="0" err="1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Нефтеюганский</a:t>
            </a:r>
            <a:r>
              <a:rPr lang="ru-RU" sz="1400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 район, позволяющей обеспечить оптимальный состав имущества для исполнения полномочий органами местного самоуправления Нефтеюганского района, достоверный учет и контроль использования муниципального имущества Нефтеюганского района;</a:t>
            </a:r>
          </a:p>
        </p:txBody>
      </p:sp>
      <p:sp>
        <p:nvSpPr>
          <p:cNvPr id="35" name="Овал 34"/>
          <p:cNvSpPr/>
          <p:nvPr/>
        </p:nvSpPr>
        <p:spPr>
          <a:xfrm>
            <a:off x="409547" y="5289567"/>
            <a:ext cx="545182" cy="545182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accent5"/>
            </a:solidFill>
            <a:prstDash val="solid"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2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1161073" y="5327047"/>
            <a:ext cx="135043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4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ЗАДАЧА</a:t>
            </a:r>
          </a:p>
        </p:txBody>
      </p:sp>
      <p:grpSp>
        <p:nvGrpSpPr>
          <p:cNvPr id="37" name="Группа 36"/>
          <p:cNvGrpSpPr/>
          <p:nvPr/>
        </p:nvGrpSpPr>
        <p:grpSpPr>
          <a:xfrm>
            <a:off x="2701035" y="5412212"/>
            <a:ext cx="336492" cy="299892"/>
            <a:chOff x="2147276" y="1700808"/>
            <a:chExt cx="336492" cy="299892"/>
          </a:xfrm>
          <a:solidFill>
            <a:schemeClr val="accent5"/>
          </a:solidFill>
        </p:grpSpPr>
        <p:sp>
          <p:nvSpPr>
            <p:cNvPr id="38" name="Нашивка 65"/>
            <p:cNvSpPr/>
            <p:nvPr/>
          </p:nvSpPr>
          <p:spPr>
            <a:xfrm>
              <a:off x="2147276" y="1700808"/>
              <a:ext cx="192476" cy="299892"/>
            </a:xfrm>
            <a:prstGeom prst="chevron">
              <a:avLst/>
            </a:prstGeom>
            <a:grpFill/>
            <a:ln>
              <a:solidFill>
                <a:schemeClr val="accent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84900" tIns="42450" rIns="84900" bIns="42450" rtlCol="0" anchor="ctr"/>
            <a:lstStyle/>
            <a:p>
              <a:pPr algn="ctr"/>
              <a:endParaRPr lang="ru-RU" dirty="0">
                <a:solidFill>
                  <a:schemeClr val="tx1"/>
                </a:solidFill>
              </a:endParaRPr>
            </a:p>
          </p:txBody>
        </p:sp>
        <p:sp>
          <p:nvSpPr>
            <p:cNvPr id="39" name="Нашивка 66"/>
            <p:cNvSpPr/>
            <p:nvPr/>
          </p:nvSpPr>
          <p:spPr>
            <a:xfrm>
              <a:off x="2291292" y="1700808"/>
              <a:ext cx="192476" cy="299892"/>
            </a:xfrm>
            <a:prstGeom prst="chevron">
              <a:avLst/>
            </a:prstGeom>
            <a:grpFill/>
            <a:ln w="3175">
              <a:solidFill>
                <a:schemeClr val="accent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84900" tIns="42450" rIns="84900" bIns="42450" rtlCol="0" anchor="ctr"/>
            <a:lstStyle/>
            <a:p>
              <a:pPr algn="ctr"/>
              <a:endParaRPr lang="ru-RU" dirty="0">
                <a:solidFill>
                  <a:schemeClr val="tx1"/>
                </a:solidFill>
              </a:endParaRPr>
            </a:p>
          </p:txBody>
        </p:sp>
      </p:grpSp>
      <p:sp>
        <p:nvSpPr>
          <p:cNvPr id="40" name="Объект 2"/>
          <p:cNvSpPr txBox="1">
            <a:spLocks/>
          </p:cNvSpPr>
          <p:nvPr/>
        </p:nvSpPr>
        <p:spPr>
          <a:xfrm>
            <a:off x="3164175" y="5339032"/>
            <a:ext cx="5477774" cy="76386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just">
              <a:lnSpc>
                <a:spcPct val="100000"/>
              </a:lnSpc>
              <a:buClr>
                <a:srgbClr val="FF0000"/>
              </a:buClr>
            </a:pPr>
            <a:r>
              <a:rPr lang="ru-RU" sz="1400" dirty="0">
                <a:solidFill>
                  <a:schemeClr val="accent5">
                    <a:lumMod val="50000"/>
                  </a:schemeClr>
                </a:solidFill>
                <a:latin typeface="Franklin Gothic Medium" pitchFamily="34" charset="0"/>
              </a:rPr>
              <a:t>- Обеспечение условий для выполнения функций, возложенных на Департамент имущественных отношений Нефтеюганского района.</a:t>
            </a:r>
          </a:p>
        </p:txBody>
      </p:sp>
    </p:spTree>
    <p:extLst>
      <p:ext uri="{BB962C8B-B14F-4D97-AF65-F5344CB8AC3E}">
        <p14:creationId xmlns:p14="http://schemas.microsoft.com/office/powerpoint/2010/main" val="42766327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Скругленный прямоугольник 26"/>
          <p:cNvSpPr/>
          <p:nvPr/>
        </p:nvSpPr>
        <p:spPr>
          <a:xfrm>
            <a:off x="3335921" y="2057865"/>
            <a:ext cx="2274770" cy="1260299"/>
          </a:xfrm>
          <a:prstGeom prst="roundRect">
            <a:avLst>
              <a:gd name="adj" fmla="val 0"/>
            </a:avLst>
          </a:prstGeom>
          <a:solidFill>
            <a:schemeClr val="lt1">
              <a:alpha val="71000"/>
            </a:schemeClr>
          </a:solidFill>
          <a:ln w="28575">
            <a:solidFill>
              <a:srgbClr val="00B0F0"/>
            </a:solidFill>
          </a:ln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4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«Управление и распоряжение муниципальным имуществом»</a:t>
            </a:r>
            <a:endParaRPr lang="ru-RU" dirty="0">
              <a:solidFill>
                <a:srgbClr val="002060"/>
              </a:solidFill>
              <a:latin typeface="Franklin Gothic Medium" pitchFamily="34" charset="0"/>
            </a:endParaRPr>
          </a:p>
        </p:txBody>
      </p:sp>
      <p:sp>
        <p:nvSpPr>
          <p:cNvPr id="24" name="Скругленный прямоугольник 23"/>
          <p:cNvSpPr/>
          <p:nvPr/>
        </p:nvSpPr>
        <p:spPr>
          <a:xfrm>
            <a:off x="349970" y="1654979"/>
            <a:ext cx="2747274" cy="2293566"/>
          </a:xfrm>
          <a:prstGeom prst="roundRect">
            <a:avLst>
              <a:gd name="adj" fmla="val 0"/>
            </a:avLst>
          </a:prstGeom>
          <a:solidFill>
            <a:schemeClr val="lt1">
              <a:alpha val="71000"/>
            </a:schemeClr>
          </a:solidFill>
          <a:ln w="28575">
            <a:solidFill>
              <a:srgbClr val="00B0F0"/>
            </a:solidFill>
          </a:ln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>
              <a:latin typeface="Franklin Gothic Medium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42448" y="137803"/>
            <a:ext cx="843319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Franklin Gothic Medium" panose="020B0603020102020204" pitchFamily="34" charset="0"/>
              </a:rPr>
              <a:t>РЕЗУЛЬТАТЫ РЕАЛИЗАЦИИ ПРОГРАММЫ</a:t>
            </a:r>
          </a:p>
          <a:p>
            <a:pPr algn="ctr"/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Franklin Gothic Medium" panose="020B0603020102020204" pitchFamily="34" charset="0"/>
              </a:rPr>
              <a:t>Задача 1 : Совершенствование системы управления муниципальным имуществом Нефтеюганского района</a:t>
            </a:r>
          </a:p>
        </p:txBody>
      </p:sp>
      <p:sp>
        <p:nvSpPr>
          <p:cNvPr id="17" name="Прямоугольник 16"/>
          <p:cNvSpPr/>
          <p:nvPr/>
        </p:nvSpPr>
        <p:spPr>
          <a:xfrm>
            <a:off x="349970" y="1654978"/>
            <a:ext cx="2747274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2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-определение целей управления объектами муниципального имущества; </a:t>
            </a:r>
            <a:br>
              <a:rPr lang="ru-RU" sz="12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lang="ru-RU" sz="12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-оптимизация состава и структуры муниципального имущества;</a:t>
            </a:r>
            <a:br>
              <a:rPr lang="ru-RU" sz="12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lang="ru-RU" sz="12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-обеспечение контроля сохранности, содержания, страхования имущества и иной защиты имущественных интересов Нефтеюганского района;</a:t>
            </a:r>
            <a:br>
              <a:rPr lang="ru-RU" sz="12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lang="ru-RU" sz="12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-совершенствование системы учета и мониторинга муниципального имущества</a:t>
            </a:r>
            <a:br>
              <a:rPr lang="ru-RU" sz="13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endParaRPr lang="ru-RU" sz="1600" b="1" dirty="0">
              <a:solidFill>
                <a:srgbClr val="002060"/>
              </a:solidFill>
            </a:endParaRPr>
          </a:p>
        </p:txBody>
      </p:sp>
      <p:sp>
        <p:nvSpPr>
          <p:cNvPr id="43" name="Прямоугольник 42"/>
          <p:cNvSpPr/>
          <p:nvPr/>
        </p:nvSpPr>
        <p:spPr>
          <a:xfrm>
            <a:off x="3674595" y="1036073"/>
            <a:ext cx="2213761" cy="560717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Прямоугольник 43"/>
          <p:cNvSpPr/>
          <p:nvPr/>
        </p:nvSpPr>
        <p:spPr>
          <a:xfrm>
            <a:off x="6397213" y="1024785"/>
            <a:ext cx="2338079" cy="588681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5" name="Прямоугольник 44"/>
          <p:cNvSpPr/>
          <p:nvPr/>
        </p:nvSpPr>
        <p:spPr>
          <a:xfrm>
            <a:off x="4071372" y="1043540"/>
            <a:ext cx="138691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Основное </a:t>
            </a:r>
          </a:p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мероприятие</a:t>
            </a:r>
          </a:p>
        </p:txBody>
      </p:sp>
      <p:sp>
        <p:nvSpPr>
          <p:cNvPr id="47" name="Прямоугольник 46"/>
          <p:cNvSpPr/>
          <p:nvPr/>
        </p:nvSpPr>
        <p:spPr>
          <a:xfrm>
            <a:off x="6734358" y="1239946"/>
            <a:ext cx="157575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Ответственные </a:t>
            </a:r>
            <a:endParaRPr lang="en-US" sz="1600" b="1" dirty="0">
              <a:solidFill>
                <a:schemeClr val="bg1"/>
              </a:solidFill>
            </a:endParaRPr>
          </a:p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исполнители</a:t>
            </a:r>
          </a:p>
        </p:txBody>
      </p:sp>
      <p:sp>
        <p:nvSpPr>
          <p:cNvPr id="50" name="Овал 49"/>
          <p:cNvSpPr/>
          <p:nvPr/>
        </p:nvSpPr>
        <p:spPr>
          <a:xfrm>
            <a:off x="5934531" y="1002546"/>
            <a:ext cx="594554" cy="580056"/>
          </a:xfrm>
          <a:prstGeom prst="ellipse">
            <a:avLst/>
          </a:prstGeom>
          <a:solidFill>
            <a:schemeClr val="accent5">
              <a:lumMod val="50000"/>
            </a:scheme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pic>
        <p:nvPicPr>
          <p:cNvPr id="51" name="Рисунок 50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024295" y="1113568"/>
            <a:ext cx="450824" cy="411114"/>
          </a:xfrm>
          <a:prstGeom prst="rect">
            <a:avLst/>
          </a:prstGeom>
        </p:spPr>
      </p:pic>
      <p:sp>
        <p:nvSpPr>
          <p:cNvPr id="26" name="Прямоугольник 25"/>
          <p:cNvSpPr/>
          <p:nvPr/>
        </p:nvSpPr>
        <p:spPr>
          <a:xfrm>
            <a:off x="3252159" y="2934605"/>
            <a:ext cx="270006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endParaRPr lang="ru-RU" sz="1600" b="1" dirty="0"/>
          </a:p>
        </p:txBody>
      </p:sp>
      <p:sp>
        <p:nvSpPr>
          <p:cNvPr id="28" name="Прямоугольник 27"/>
          <p:cNvSpPr/>
          <p:nvPr/>
        </p:nvSpPr>
        <p:spPr>
          <a:xfrm>
            <a:off x="872192" y="1036073"/>
            <a:ext cx="2280293" cy="558426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Овал 29"/>
          <p:cNvSpPr/>
          <p:nvPr/>
        </p:nvSpPr>
        <p:spPr>
          <a:xfrm>
            <a:off x="3190080" y="1030141"/>
            <a:ext cx="612475" cy="577970"/>
          </a:xfrm>
          <a:prstGeom prst="ellipse">
            <a:avLst/>
          </a:prstGeom>
          <a:solidFill>
            <a:schemeClr val="accent1">
              <a:lumMod val="75000"/>
            </a:scheme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pic>
        <p:nvPicPr>
          <p:cNvPr id="31" name="Рисунок 30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35920" y="1110824"/>
            <a:ext cx="389211" cy="389211"/>
          </a:xfrm>
          <a:prstGeom prst="rect">
            <a:avLst/>
          </a:prstGeom>
        </p:spPr>
      </p:pic>
      <p:sp>
        <p:nvSpPr>
          <p:cNvPr id="32" name="Овал 31"/>
          <p:cNvSpPr/>
          <p:nvPr/>
        </p:nvSpPr>
        <p:spPr>
          <a:xfrm>
            <a:off x="440538" y="990650"/>
            <a:ext cx="621110" cy="603849"/>
          </a:xfrm>
          <a:prstGeom prst="ellipse">
            <a:avLst/>
          </a:prstGeom>
          <a:solidFill>
            <a:srgbClr val="00B050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1377928" y="1061133"/>
            <a:ext cx="1374415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Направление</a:t>
            </a:r>
          </a:p>
        </p:txBody>
      </p:sp>
      <p:pic>
        <p:nvPicPr>
          <p:cNvPr id="35" name="Рисунок 34"/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9343" y="1110824"/>
            <a:ext cx="363500" cy="363500"/>
          </a:xfrm>
          <a:prstGeom prst="rect">
            <a:avLst/>
          </a:prstGeom>
        </p:spPr>
      </p:pic>
      <p:sp>
        <p:nvSpPr>
          <p:cNvPr id="37" name="Скругленный прямоугольник 36"/>
          <p:cNvSpPr/>
          <p:nvPr/>
        </p:nvSpPr>
        <p:spPr>
          <a:xfrm>
            <a:off x="5952228" y="1902778"/>
            <a:ext cx="2783064" cy="1983422"/>
          </a:xfrm>
          <a:prstGeom prst="roundRect">
            <a:avLst>
              <a:gd name="adj" fmla="val 0"/>
            </a:avLst>
          </a:prstGeom>
          <a:solidFill>
            <a:schemeClr val="lt1">
              <a:alpha val="71000"/>
            </a:schemeClr>
          </a:solidFill>
          <a:ln w="28575">
            <a:solidFill>
              <a:srgbClr val="00B0F0"/>
            </a:solidFill>
          </a:ln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-департамент имущественных отношений Нефтеюганского района </a:t>
            </a:r>
            <a:br>
              <a:rPr lang="ru-RU" sz="11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lang="ru-RU" sz="11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-департамент строительства и жилищно-коммунального комплекса Нефтеюганского района/ </a:t>
            </a:r>
            <a:br>
              <a:rPr lang="ru-RU" sz="11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lang="ru-RU" sz="11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МКУ «Управление капитального строительства и жилищно-коммунального комплекса Нефтеюганского района»)</a:t>
            </a:r>
            <a:br>
              <a:rPr lang="ru-RU" sz="11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lang="ru-RU" sz="1100" b="1" dirty="0">
                <a:solidFill>
                  <a:srgbClr val="00206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-администрации городского, сельских поселений Нефтеюганского района</a:t>
            </a:r>
            <a:endParaRPr lang="ru-RU" sz="1100" b="1" dirty="0">
              <a:solidFill>
                <a:srgbClr val="002060"/>
              </a:solidFill>
            </a:endParaRPr>
          </a:p>
        </p:txBody>
      </p:sp>
      <p:sp>
        <p:nvSpPr>
          <p:cNvPr id="36" name="Пятиугольник 35"/>
          <p:cNvSpPr/>
          <p:nvPr/>
        </p:nvSpPr>
        <p:spPr>
          <a:xfrm>
            <a:off x="384311" y="4287100"/>
            <a:ext cx="8699139" cy="2418500"/>
          </a:xfrm>
          <a:prstGeom prst="homePlate">
            <a:avLst/>
          </a:prstGeom>
          <a:solidFill>
            <a:schemeClr val="accent1">
              <a:lumMod val="75000"/>
            </a:schemeClr>
          </a:solidFill>
        </p:spPr>
        <p:style>
          <a:lnRef idx="3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1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38" name="Пятиугольник 4"/>
          <p:cNvSpPr txBox="1"/>
          <p:nvPr/>
        </p:nvSpPr>
        <p:spPr>
          <a:xfrm>
            <a:off x="492818" y="4287100"/>
            <a:ext cx="7948389" cy="2335373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spcFirstLastPara="0" vert="horz" wrap="square" lIns="96012" tIns="48006" rIns="24003" bIns="48006" numCol="1" spcCol="1270" anchor="ctr" anchorCtr="0">
            <a:noAutofit/>
          </a:bodyPr>
          <a:lstStyle/>
          <a:p>
            <a:pPr marL="228600" indent="-228600" fontAlgn="base">
              <a:buAutoNum type="arabicPeriod"/>
            </a:pPr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Доля объектов управления муниципального имущества, для которых определена целевая функция, в </a:t>
            </a:r>
            <a:r>
              <a:rPr lang="ru-RU" sz="1200" b="1" dirty="0" err="1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т.ч</a:t>
            </a:r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.:</a:t>
            </a:r>
          </a:p>
          <a:p>
            <a:pPr fontAlgn="base"/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1.1. Муниципальные учреждения Нефтеюганского района:</a:t>
            </a:r>
          </a:p>
          <a:p>
            <a:pPr fontAlgn="base"/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  <a:p>
            <a:pPr fontAlgn="base"/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  <a:p>
            <a:pPr fontAlgn="base"/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1.2. Муниципальные унитарные предприятия Нефтеюганского района.</a:t>
            </a:r>
            <a:b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 </a:t>
            </a:r>
          </a:p>
          <a:p>
            <a:pPr fontAlgn="base"/>
            <a:endParaRPr lang="ru-RU" sz="1200" b="1" dirty="0">
              <a:solidFill>
                <a:srgbClr val="F1FCFE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fontAlgn="base"/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1.3. Хозяйственные общества, акции (доли) которых находятся в собственности Нефтеюганского района.</a:t>
            </a:r>
            <a:b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 </a:t>
            </a:r>
          </a:p>
          <a:p>
            <a:pPr fontAlgn="base"/>
            <a:endParaRPr lang="ru-RU" sz="1200" b="1" dirty="0">
              <a:solidFill>
                <a:srgbClr val="F1FCFE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fontAlgn="base"/>
            <a: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1.4. Объекты муниципальной казны Нефтеюганского района.</a:t>
            </a:r>
            <a:br>
              <a:rPr lang="ru-RU" sz="12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endParaRPr lang="ru-RU" sz="1200" b="1" dirty="0">
              <a:solidFill>
                <a:srgbClr val="F1FCFE"/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2847018" y="3948545"/>
            <a:ext cx="323999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>
                <a:solidFill>
                  <a:schemeClr val="accent1">
                    <a:lumMod val="50000"/>
                  </a:schemeClr>
                </a:solidFill>
                <a:latin typeface="Franklin Gothic Medium" pitchFamily="34" charset="0"/>
                <a:ea typeface="+mj-ea"/>
                <a:cs typeface="+mj-cs"/>
              </a:rPr>
              <a:t>Ц Е Л Е В Ы Е   П О К А З А Т Е Л И:</a:t>
            </a:r>
          </a:p>
        </p:txBody>
      </p:sp>
      <p:sp>
        <p:nvSpPr>
          <p:cNvPr id="29" name="Пятиугольник 28"/>
          <p:cNvSpPr/>
          <p:nvPr/>
        </p:nvSpPr>
        <p:spPr>
          <a:xfrm>
            <a:off x="633952" y="4757970"/>
            <a:ext cx="2862366" cy="264304"/>
          </a:xfrm>
          <a:prstGeom prst="homePlate">
            <a:avLst/>
          </a:prstGeom>
          <a:solidFill>
            <a:srgbClr val="6BC5C3"/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Плановый показатель – </a:t>
            </a:r>
            <a:r>
              <a:rPr kumimoji="0" lang="ru-RU" sz="1100" b="0" i="0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100 %</a:t>
            </a:r>
          </a:p>
        </p:txBody>
      </p:sp>
      <p:sp>
        <p:nvSpPr>
          <p:cNvPr id="40" name="Пятиугольник 39"/>
          <p:cNvSpPr/>
          <p:nvPr/>
        </p:nvSpPr>
        <p:spPr>
          <a:xfrm>
            <a:off x="4590277" y="4757970"/>
            <a:ext cx="2868036" cy="230447"/>
          </a:xfrm>
          <a:prstGeom prst="homePlate">
            <a:avLst/>
          </a:prstGeom>
          <a:solidFill>
            <a:srgbClr val="90C226">
              <a:lumMod val="75000"/>
            </a:srgbClr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Фактически исполнено – 100  %</a:t>
            </a:r>
          </a:p>
        </p:txBody>
      </p:sp>
      <p:sp>
        <p:nvSpPr>
          <p:cNvPr id="41" name="Пятиугольник 40"/>
          <p:cNvSpPr/>
          <p:nvPr/>
        </p:nvSpPr>
        <p:spPr>
          <a:xfrm>
            <a:off x="633952" y="5313168"/>
            <a:ext cx="2862366" cy="264304"/>
          </a:xfrm>
          <a:prstGeom prst="homePlate">
            <a:avLst/>
          </a:prstGeom>
          <a:solidFill>
            <a:srgbClr val="6BC5C3"/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Плановый показатель – </a:t>
            </a:r>
            <a:r>
              <a:rPr kumimoji="0" lang="ru-RU" sz="1100" b="0" i="0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100 %</a:t>
            </a:r>
          </a:p>
        </p:txBody>
      </p:sp>
      <p:sp>
        <p:nvSpPr>
          <p:cNvPr id="42" name="Пятиугольник 41"/>
          <p:cNvSpPr/>
          <p:nvPr/>
        </p:nvSpPr>
        <p:spPr>
          <a:xfrm>
            <a:off x="4590277" y="5330096"/>
            <a:ext cx="2868036" cy="230447"/>
          </a:xfrm>
          <a:prstGeom prst="homePlate">
            <a:avLst/>
          </a:prstGeom>
          <a:solidFill>
            <a:srgbClr val="90C226">
              <a:lumMod val="75000"/>
            </a:srgbClr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Фактически исполнено – 100  %</a:t>
            </a:r>
          </a:p>
        </p:txBody>
      </p:sp>
      <p:sp>
        <p:nvSpPr>
          <p:cNvPr id="46" name="Пятиугольник 45"/>
          <p:cNvSpPr/>
          <p:nvPr/>
        </p:nvSpPr>
        <p:spPr>
          <a:xfrm>
            <a:off x="633952" y="5847324"/>
            <a:ext cx="2862366" cy="264304"/>
          </a:xfrm>
          <a:prstGeom prst="homePlate">
            <a:avLst/>
          </a:prstGeom>
          <a:solidFill>
            <a:srgbClr val="6BC5C3"/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Плановый показатель – </a:t>
            </a:r>
            <a:r>
              <a:rPr kumimoji="0" lang="ru-RU" sz="1100" b="0" i="0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100 %</a:t>
            </a:r>
          </a:p>
        </p:txBody>
      </p:sp>
      <p:sp>
        <p:nvSpPr>
          <p:cNvPr id="48" name="Пятиугольник 47"/>
          <p:cNvSpPr/>
          <p:nvPr/>
        </p:nvSpPr>
        <p:spPr>
          <a:xfrm>
            <a:off x="4602193" y="5844784"/>
            <a:ext cx="2868036" cy="266844"/>
          </a:xfrm>
          <a:prstGeom prst="homePlate">
            <a:avLst/>
          </a:prstGeom>
          <a:solidFill>
            <a:srgbClr val="90C226">
              <a:lumMod val="75000"/>
            </a:srgbClr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Фактически исполнено – 100  %</a:t>
            </a:r>
          </a:p>
        </p:txBody>
      </p:sp>
      <p:sp>
        <p:nvSpPr>
          <p:cNvPr id="49" name="Пятиугольник 48"/>
          <p:cNvSpPr/>
          <p:nvPr/>
        </p:nvSpPr>
        <p:spPr>
          <a:xfrm>
            <a:off x="633952" y="6400438"/>
            <a:ext cx="2862366" cy="264304"/>
          </a:xfrm>
          <a:prstGeom prst="homePlate">
            <a:avLst/>
          </a:prstGeom>
          <a:solidFill>
            <a:srgbClr val="6BC5C3"/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Плановый показатель –</a:t>
            </a:r>
            <a:r>
              <a:rPr kumimoji="0" lang="en-US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 </a:t>
            </a:r>
            <a:r>
              <a:rPr kumimoji="0" lang="en-US" sz="1200" b="0" i="0" u="sng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&gt;</a:t>
            </a:r>
            <a:r>
              <a:rPr kumimoji="0" lang="ru-RU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 </a:t>
            </a:r>
            <a:r>
              <a:rPr kumimoji="0" lang="en-US" sz="1100" b="0" i="0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99</a:t>
            </a:r>
            <a:r>
              <a:rPr kumimoji="0" lang="ru-RU" sz="1100" b="0" i="0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 %</a:t>
            </a:r>
          </a:p>
        </p:txBody>
      </p:sp>
      <p:sp>
        <p:nvSpPr>
          <p:cNvPr id="52" name="Пятиугольник 51"/>
          <p:cNvSpPr/>
          <p:nvPr/>
        </p:nvSpPr>
        <p:spPr>
          <a:xfrm>
            <a:off x="4602193" y="6355629"/>
            <a:ext cx="2868036" cy="266844"/>
          </a:xfrm>
          <a:prstGeom prst="homePlate">
            <a:avLst/>
          </a:prstGeom>
          <a:solidFill>
            <a:srgbClr val="90C226">
              <a:lumMod val="75000"/>
            </a:srgbClr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Фактически исполнено – 99  %</a:t>
            </a:r>
          </a:p>
        </p:txBody>
      </p:sp>
    </p:spTree>
    <p:extLst>
      <p:ext uri="{BB962C8B-B14F-4D97-AF65-F5344CB8AC3E}">
        <p14:creationId xmlns:p14="http://schemas.microsoft.com/office/powerpoint/2010/main" val="12914662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Скругленный прямоугольник 26"/>
          <p:cNvSpPr/>
          <p:nvPr/>
        </p:nvSpPr>
        <p:spPr>
          <a:xfrm>
            <a:off x="3144774" y="1654978"/>
            <a:ext cx="3054075" cy="1290697"/>
          </a:xfrm>
          <a:prstGeom prst="roundRect">
            <a:avLst>
              <a:gd name="adj" fmla="val 0"/>
            </a:avLst>
          </a:prstGeom>
          <a:solidFill>
            <a:schemeClr val="lt1">
              <a:alpha val="71000"/>
            </a:schemeClr>
          </a:solidFill>
          <a:ln w="28575">
            <a:solidFill>
              <a:srgbClr val="00B0F0"/>
            </a:solidFill>
          </a:ln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400" b="1" dirty="0">
                <a:solidFill>
                  <a:srgbClr val="3891A7">
                    <a:lumMod val="50000"/>
                  </a:srgb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«Организационное и финансовое обеспечение деятельности департамента имущественных отношений Нефтеюганского района»</a:t>
            </a:r>
            <a:endParaRPr lang="ru-RU" sz="1400" dirty="0">
              <a:latin typeface="Franklin Gothic Medium" pitchFamily="34" charset="0"/>
            </a:endParaRPr>
          </a:p>
        </p:txBody>
      </p:sp>
      <p:sp>
        <p:nvSpPr>
          <p:cNvPr id="24" name="Скругленный прямоугольник 23"/>
          <p:cNvSpPr/>
          <p:nvPr/>
        </p:nvSpPr>
        <p:spPr>
          <a:xfrm>
            <a:off x="440538" y="1654978"/>
            <a:ext cx="2406480" cy="1290696"/>
          </a:xfrm>
          <a:prstGeom prst="roundRect">
            <a:avLst>
              <a:gd name="adj" fmla="val 0"/>
            </a:avLst>
          </a:prstGeom>
          <a:solidFill>
            <a:schemeClr val="lt1">
              <a:alpha val="71000"/>
            </a:schemeClr>
          </a:solidFill>
          <a:ln w="28575">
            <a:solidFill>
              <a:srgbClr val="00B0F0"/>
            </a:solidFill>
          </a:ln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400" b="1" dirty="0">
                <a:solidFill>
                  <a:srgbClr val="3891A7">
                    <a:lumMod val="50000"/>
                  </a:srgb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-осуществление возложенных на Департамент функций и полномочий </a:t>
            </a:r>
            <a:br>
              <a:rPr lang="ru-RU" sz="1400" b="1" dirty="0">
                <a:solidFill>
                  <a:srgbClr val="3891A7">
                    <a:lumMod val="50000"/>
                  </a:srgbClr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lang="ru-RU" sz="1400" b="1" dirty="0">
                <a:solidFill>
                  <a:srgbClr val="3891A7">
                    <a:lumMod val="50000"/>
                  </a:srgb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соответствии с Положением</a:t>
            </a:r>
            <a:endParaRPr lang="ru-RU" sz="1400" dirty="0">
              <a:latin typeface="Franklin Gothic Medium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36654" y="132053"/>
            <a:ext cx="843319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Franklin Gothic Medium" panose="020B0603020102020204" pitchFamily="34" charset="0"/>
              </a:rPr>
              <a:t>РЕЗУЛЬТАТЫ РЕАЛИЗАЦИИ ПРОГРАММЫ</a:t>
            </a:r>
          </a:p>
          <a:p>
            <a:pPr algn="ctr"/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Franklin Gothic Medium" panose="020B0603020102020204" pitchFamily="34" charset="0"/>
              </a:rPr>
              <a:t>Задача 2: Обеспечение условий для выполнения функций, возложенных на Департамент имущественных отношений Нефтеюганского района </a:t>
            </a:r>
          </a:p>
        </p:txBody>
      </p:sp>
      <p:sp>
        <p:nvSpPr>
          <p:cNvPr id="17" name="Прямоугольник 16"/>
          <p:cNvSpPr/>
          <p:nvPr/>
        </p:nvSpPr>
        <p:spPr>
          <a:xfrm>
            <a:off x="349970" y="1654978"/>
            <a:ext cx="2747274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endParaRPr lang="ru-RU" sz="1600" b="1" dirty="0"/>
          </a:p>
        </p:txBody>
      </p:sp>
      <p:sp>
        <p:nvSpPr>
          <p:cNvPr id="43" name="Прямоугольник 42"/>
          <p:cNvSpPr/>
          <p:nvPr/>
        </p:nvSpPr>
        <p:spPr>
          <a:xfrm>
            <a:off x="3398050" y="1030397"/>
            <a:ext cx="2800799" cy="560717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Прямоугольник 43"/>
          <p:cNvSpPr/>
          <p:nvPr/>
        </p:nvSpPr>
        <p:spPr>
          <a:xfrm>
            <a:off x="6609376" y="1018369"/>
            <a:ext cx="2046981" cy="588681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5" name="Прямоугольник 44"/>
          <p:cNvSpPr/>
          <p:nvPr/>
        </p:nvSpPr>
        <p:spPr>
          <a:xfrm>
            <a:off x="4071372" y="1043540"/>
            <a:ext cx="138691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Основное </a:t>
            </a:r>
          </a:p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мероприятие</a:t>
            </a:r>
          </a:p>
        </p:txBody>
      </p:sp>
      <p:sp>
        <p:nvSpPr>
          <p:cNvPr id="47" name="Прямоугольник 46"/>
          <p:cNvSpPr/>
          <p:nvPr/>
        </p:nvSpPr>
        <p:spPr>
          <a:xfrm>
            <a:off x="6994098" y="1018369"/>
            <a:ext cx="157575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Ответственный </a:t>
            </a:r>
            <a:endParaRPr lang="en-US" sz="1600" b="1" dirty="0">
              <a:solidFill>
                <a:schemeClr val="bg1"/>
              </a:solidFill>
            </a:endParaRPr>
          </a:p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исполнитель</a:t>
            </a:r>
          </a:p>
        </p:txBody>
      </p:sp>
      <p:sp>
        <p:nvSpPr>
          <p:cNvPr id="50" name="Овал 49"/>
          <p:cNvSpPr/>
          <p:nvPr/>
        </p:nvSpPr>
        <p:spPr>
          <a:xfrm>
            <a:off x="6312099" y="1045150"/>
            <a:ext cx="594554" cy="580056"/>
          </a:xfrm>
          <a:prstGeom prst="ellipse">
            <a:avLst/>
          </a:prstGeom>
          <a:solidFill>
            <a:schemeClr val="accent5">
              <a:lumMod val="50000"/>
            </a:scheme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pic>
        <p:nvPicPr>
          <p:cNvPr id="51" name="Рисунок 50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83964" y="1118355"/>
            <a:ext cx="450824" cy="411114"/>
          </a:xfrm>
          <a:prstGeom prst="rect">
            <a:avLst/>
          </a:prstGeom>
        </p:spPr>
      </p:pic>
      <p:sp>
        <p:nvSpPr>
          <p:cNvPr id="26" name="Прямоугольник 25"/>
          <p:cNvSpPr/>
          <p:nvPr/>
        </p:nvSpPr>
        <p:spPr>
          <a:xfrm>
            <a:off x="3252159" y="2934605"/>
            <a:ext cx="270006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endParaRPr lang="ru-RU" sz="1600" b="1" dirty="0"/>
          </a:p>
        </p:txBody>
      </p:sp>
      <p:sp>
        <p:nvSpPr>
          <p:cNvPr id="28" name="Прямоугольник 27"/>
          <p:cNvSpPr/>
          <p:nvPr/>
        </p:nvSpPr>
        <p:spPr>
          <a:xfrm>
            <a:off x="812906" y="1041906"/>
            <a:ext cx="2034112" cy="558426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Овал 29"/>
          <p:cNvSpPr/>
          <p:nvPr/>
        </p:nvSpPr>
        <p:spPr>
          <a:xfrm>
            <a:off x="3053117" y="1034927"/>
            <a:ext cx="612475" cy="577970"/>
          </a:xfrm>
          <a:prstGeom prst="ellipse">
            <a:avLst/>
          </a:prstGeom>
          <a:solidFill>
            <a:schemeClr val="accent1">
              <a:lumMod val="75000"/>
            </a:scheme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pic>
        <p:nvPicPr>
          <p:cNvPr id="31" name="Рисунок 30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14465" y="1100588"/>
            <a:ext cx="389211" cy="389211"/>
          </a:xfrm>
          <a:prstGeom prst="rect">
            <a:avLst/>
          </a:prstGeom>
        </p:spPr>
      </p:pic>
      <p:sp>
        <p:nvSpPr>
          <p:cNvPr id="32" name="Овал 31"/>
          <p:cNvSpPr/>
          <p:nvPr/>
        </p:nvSpPr>
        <p:spPr>
          <a:xfrm>
            <a:off x="349970" y="1003201"/>
            <a:ext cx="621110" cy="603849"/>
          </a:xfrm>
          <a:prstGeom prst="ellipse">
            <a:avLst/>
          </a:prstGeom>
          <a:solidFill>
            <a:srgbClr val="00B050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1377928" y="1061133"/>
            <a:ext cx="1374415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</a:rPr>
              <a:t>Направление</a:t>
            </a:r>
          </a:p>
        </p:txBody>
      </p:sp>
      <p:pic>
        <p:nvPicPr>
          <p:cNvPr id="35" name="Рисунок 34"/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3451" y="1100588"/>
            <a:ext cx="363500" cy="363500"/>
          </a:xfrm>
          <a:prstGeom prst="rect">
            <a:avLst/>
          </a:prstGeom>
        </p:spPr>
      </p:pic>
      <p:sp>
        <p:nvSpPr>
          <p:cNvPr id="37" name="Скругленный прямоугольник 36"/>
          <p:cNvSpPr/>
          <p:nvPr/>
        </p:nvSpPr>
        <p:spPr>
          <a:xfrm>
            <a:off x="6554012" y="1654978"/>
            <a:ext cx="2015838" cy="1290696"/>
          </a:xfrm>
          <a:prstGeom prst="roundRect">
            <a:avLst>
              <a:gd name="adj" fmla="val 0"/>
            </a:avLst>
          </a:prstGeom>
          <a:solidFill>
            <a:schemeClr val="lt1">
              <a:alpha val="71000"/>
            </a:schemeClr>
          </a:solidFill>
          <a:ln w="28575">
            <a:solidFill>
              <a:srgbClr val="00B0F0"/>
            </a:solidFill>
          </a:ln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400" b="1" dirty="0">
                <a:solidFill>
                  <a:srgbClr val="3891A7">
                    <a:lumMod val="50000"/>
                  </a:srgb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-департамент имущественных отношений Нефтеюганского района</a:t>
            </a:r>
            <a:br>
              <a:rPr lang="ru-RU" sz="1400" b="1" dirty="0">
                <a:solidFill>
                  <a:srgbClr val="3891A7">
                    <a:lumMod val="50000"/>
                  </a:srgbClr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endParaRPr lang="ru-RU" sz="1400" b="1" dirty="0">
              <a:solidFill>
                <a:schemeClr val="tx1"/>
              </a:solidFill>
            </a:endParaRPr>
          </a:p>
        </p:txBody>
      </p:sp>
      <p:sp>
        <p:nvSpPr>
          <p:cNvPr id="36" name="Пятиугольник 35"/>
          <p:cNvSpPr/>
          <p:nvPr/>
        </p:nvSpPr>
        <p:spPr>
          <a:xfrm>
            <a:off x="384311" y="3355404"/>
            <a:ext cx="8699139" cy="3185244"/>
          </a:xfrm>
          <a:prstGeom prst="homePlate">
            <a:avLst/>
          </a:prstGeom>
          <a:solidFill>
            <a:schemeClr val="accent1">
              <a:lumMod val="75000"/>
            </a:schemeClr>
          </a:solidFill>
        </p:spPr>
        <p:style>
          <a:lnRef idx="3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1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38" name="Пятиугольник 4"/>
          <p:cNvSpPr txBox="1"/>
          <p:nvPr/>
        </p:nvSpPr>
        <p:spPr>
          <a:xfrm>
            <a:off x="440538" y="3611714"/>
            <a:ext cx="7608953" cy="2899922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spcFirstLastPara="0" vert="horz" wrap="square" lIns="96012" tIns="48006" rIns="24003" bIns="48006" numCol="1" spcCol="1270" anchor="ctr" anchorCtr="0">
            <a:noAutofit/>
          </a:bodyPr>
          <a:lstStyle/>
          <a:p>
            <a:pPr fontAlgn="base"/>
            <a:r>
              <a:rPr lang="ru-RU" sz="10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2. Снижение удельного веса неиспользуемого недвижимого имущества в общем количестве недвижимого имущества, составляющего казну Нефтеюганского района:</a:t>
            </a:r>
          </a:p>
          <a:p>
            <a:pPr fontAlgn="base"/>
            <a:br>
              <a:rPr lang="ru-RU" sz="10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endParaRPr lang="ru-RU" sz="1000" b="1" dirty="0">
              <a:solidFill>
                <a:srgbClr val="F1FCFE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fontAlgn="base"/>
            <a:endParaRPr lang="ru-RU" sz="1000" b="1" dirty="0">
              <a:solidFill>
                <a:srgbClr val="F1FCFE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fontAlgn="base"/>
            <a:r>
              <a:rPr lang="ru-RU" sz="10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3. Доля основных фондов организаций муниципальной формы собственности, находящихся в стадии банкротства, в основных фондах организаций муниципальной формы собственности (на конец года по полной учетной стоимости):</a:t>
            </a:r>
          </a:p>
          <a:p>
            <a:pPr fontAlgn="base"/>
            <a:endParaRPr lang="ru-RU" sz="1000" b="1" dirty="0">
              <a:solidFill>
                <a:srgbClr val="F1FCFE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fontAlgn="base"/>
            <a:endParaRPr lang="ru-RU" sz="1000" b="1" dirty="0">
              <a:solidFill>
                <a:srgbClr val="F1FCFE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fontAlgn="base"/>
            <a:endParaRPr lang="ru-RU" sz="1000" b="1" dirty="0">
              <a:solidFill>
                <a:srgbClr val="F1FCFE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fontAlgn="base"/>
            <a:r>
              <a:rPr lang="ru-RU" sz="10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4. Доля сданных в аренду субъектам малого и среднего предпринимательства и организациям, образующим инфраструктуру поддержки субъектов малого и среднего предпринимательства, объектов недвижимого имущества (за исключением земельных участков), включенных в перечень муниципального имущества муниципального образования </a:t>
            </a:r>
            <a:r>
              <a:rPr lang="ru-RU" sz="1000" b="1" dirty="0" err="1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Нефтеюганский</a:t>
            </a:r>
            <a:r>
              <a:rPr lang="ru-RU" sz="1000" b="1" dirty="0">
                <a:solidFill>
                  <a:srgbClr val="F1FCFE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район, свободного от прав третьих лиц (за исключением права хозяйственного ведения, права оперативного управления, а также имущественных прав субъектов малого и среднего предпринимательства), предоставляемого во владение и (или) пользование субъектам малого и среднего предпринимательства и организациям, образующим инфраструктуру поддержки субъектов малого и среднего предпринимательства, в общем количестве объектов недвижимого имущества (за исключением земельных участков), включенных в указанный перечень</a:t>
            </a:r>
          </a:p>
          <a:p>
            <a:pPr fontAlgn="base"/>
            <a:endParaRPr lang="ru-RU" sz="1000" b="1" dirty="0">
              <a:solidFill>
                <a:srgbClr val="F1FCFE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fontAlgn="base"/>
            <a:endParaRPr lang="ru-RU" sz="1000" b="1" dirty="0">
              <a:solidFill>
                <a:srgbClr val="F1FCFE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fontAlgn="base"/>
            <a:endParaRPr lang="ru-RU" sz="1200" b="1" dirty="0">
              <a:solidFill>
                <a:srgbClr val="F1FCFE"/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2982198" y="3016849"/>
            <a:ext cx="323999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>
                <a:solidFill>
                  <a:schemeClr val="accent1">
                    <a:lumMod val="50000"/>
                  </a:schemeClr>
                </a:solidFill>
                <a:latin typeface="Franklin Gothic Medium" pitchFamily="34" charset="0"/>
                <a:ea typeface="+mj-ea"/>
                <a:cs typeface="+mj-cs"/>
              </a:rPr>
              <a:t>Ц Е Л Е В Ы Е   П О К А З А Т Е Л И:</a:t>
            </a:r>
          </a:p>
        </p:txBody>
      </p:sp>
      <p:sp>
        <p:nvSpPr>
          <p:cNvPr id="29" name="Пятиугольник 28"/>
          <p:cNvSpPr/>
          <p:nvPr/>
        </p:nvSpPr>
        <p:spPr>
          <a:xfrm>
            <a:off x="547430" y="3823138"/>
            <a:ext cx="2862366" cy="315816"/>
          </a:xfrm>
          <a:prstGeom prst="homePlate">
            <a:avLst/>
          </a:prstGeom>
          <a:solidFill>
            <a:srgbClr val="6BC5C3"/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Плановый показатель – </a:t>
            </a:r>
            <a:r>
              <a:rPr kumimoji="0" lang="en-US" sz="1300" b="0" i="0" u="sng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&lt;</a:t>
            </a:r>
            <a:r>
              <a:rPr kumimoji="0" lang="ru-RU" sz="1300" b="0" i="0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 1%</a:t>
            </a:r>
          </a:p>
        </p:txBody>
      </p:sp>
      <p:sp>
        <p:nvSpPr>
          <p:cNvPr id="41" name="Пятиугольник 40"/>
          <p:cNvSpPr/>
          <p:nvPr/>
        </p:nvSpPr>
        <p:spPr>
          <a:xfrm>
            <a:off x="4518209" y="3835526"/>
            <a:ext cx="2868036" cy="303428"/>
          </a:xfrm>
          <a:prstGeom prst="homePlate">
            <a:avLst/>
          </a:prstGeom>
          <a:solidFill>
            <a:srgbClr val="90C226">
              <a:lumMod val="75000"/>
            </a:srgbClr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Фактически исполнено – 1%</a:t>
            </a:r>
          </a:p>
        </p:txBody>
      </p:sp>
      <p:sp>
        <p:nvSpPr>
          <p:cNvPr id="42" name="Пятиугольник 41"/>
          <p:cNvSpPr/>
          <p:nvPr/>
        </p:nvSpPr>
        <p:spPr>
          <a:xfrm>
            <a:off x="554358" y="4559334"/>
            <a:ext cx="2862366" cy="271557"/>
          </a:xfrm>
          <a:prstGeom prst="homePlate">
            <a:avLst/>
          </a:prstGeom>
          <a:solidFill>
            <a:srgbClr val="6BC5C3"/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Плановый показатель </a:t>
            </a:r>
            <a:r>
              <a:rPr kumimoji="0" lang="ru-RU" sz="1300" b="0" i="0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–  0 %</a:t>
            </a:r>
          </a:p>
        </p:txBody>
      </p:sp>
      <p:sp>
        <p:nvSpPr>
          <p:cNvPr id="46" name="Пятиугольник 45"/>
          <p:cNvSpPr/>
          <p:nvPr/>
        </p:nvSpPr>
        <p:spPr>
          <a:xfrm>
            <a:off x="4528699" y="4559334"/>
            <a:ext cx="2868036" cy="303428"/>
          </a:xfrm>
          <a:prstGeom prst="homePlate">
            <a:avLst/>
          </a:prstGeom>
          <a:solidFill>
            <a:srgbClr val="90C226">
              <a:lumMod val="75000"/>
            </a:srgbClr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Фактически исполнено – 0 %</a:t>
            </a:r>
          </a:p>
        </p:txBody>
      </p:sp>
      <p:sp>
        <p:nvSpPr>
          <p:cNvPr id="34" name="Пятиугольник 33"/>
          <p:cNvSpPr/>
          <p:nvPr/>
        </p:nvSpPr>
        <p:spPr>
          <a:xfrm>
            <a:off x="533108" y="6221250"/>
            <a:ext cx="2862366" cy="271557"/>
          </a:xfrm>
          <a:prstGeom prst="homePlate">
            <a:avLst/>
          </a:prstGeom>
          <a:solidFill>
            <a:srgbClr val="6BC5C3"/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Плановый показатель </a:t>
            </a:r>
            <a:r>
              <a:rPr kumimoji="0" lang="ru-RU" sz="1300" b="0" i="0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–  80 %</a:t>
            </a:r>
          </a:p>
        </p:txBody>
      </p:sp>
      <p:sp>
        <p:nvSpPr>
          <p:cNvPr id="40" name="Пятиугольник 39"/>
          <p:cNvSpPr/>
          <p:nvPr/>
        </p:nvSpPr>
        <p:spPr>
          <a:xfrm>
            <a:off x="4527689" y="6170550"/>
            <a:ext cx="2868036" cy="303428"/>
          </a:xfrm>
          <a:prstGeom prst="homePlate">
            <a:avLst/>
          </a:prstGeom>
          <a:solidFill>
            <a:srgbClr val="90C226">
              <a:lumMod val="75000"/>
            </a:srgbClr>
          </a:solidFill>
          <a:ln w="25400" cap="rnd" cmpd="sng" algn="ctr">
            <a:solidFill>
              <a:sysClr val="window" lastClr="FFFFFF">
                <a:hueOff val="0"/>
                <a:satOff val="0"/>
                <a:lumOff val="0"/>
                <a:alphaOff val="0"/>
              </a:sysClr>
            </a:solidFill>
            <a:prstDash val="solid"/>
          </a:ln>
          <a:effectLst/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Trebuchet MS"/>
                <a:ea typeface="+mn-ea"/>
                <a:cs typeface="+mn-cs"/>
              </a:rPr>
              <a:t>Фактически исполнено – 100 %</a:t>
            </a:r>
          </a:p>
        </p:txBody>
      </p:sp>
    </p:spTree>
    <p:extLst>
      <p:ext uri="{BB962C8B-B14F-4D97-AF65-F5344CB8AC3E}">
        <p14:creationId xmlns:p14="http://schemas.microsoft.com/office/powerpoint/2010/main" val="12130794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 txBox="1">
            <a:spLocks/>
          </p:cNvSpPr>
          <p:nvPr/>
        </p:nvSpPr>
        <p:spPr>
          <a:xfrm>
            <a:off x="497147" y="-14262"/>
            <a:ext cx="8646853" cy="896209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ru-RU" sz="2800" b="1" dirty="0">
                <a:solidFill>
                  <a:schemeClr val="accent1">
                    <a:lumMod val="50000"/>
                  </a:schemeClr>
                </a:solidFill>
                <a:latin typeface="Franklin Gothic Medium" pitchFamily="34" charset="0"/>
              </a:rPr>
              <a:t>Исполнение расходных обязательств в 2022 году</a:t>
            </a:r>
            <a:endParaRPr lang="en-US" sz="2800" b="1" dirty="0">
              <a:solidFill>
                <a:schemeClr val="accent1">
                  <a:lumMod val="50000"/>
                </a:schemeClr>
              </a:solidFill>
              <a:latin typeface="Franklin Gothic Medium" pitchFamily="34" charset="0"/>
            </a:endParaRPr>
          </a:p>
        </p:txBody>
      </p:sp>
      <p:sp>
        <p:nvSpPr>
          <p:cNvPr id="9" name="Объект 2"/>
          <p:cNvSpPr txBox="1">
            <a:spLocks/>
          </p:cNvSpPr>
          <p:nvPr/>
        </p:nvSpPr>
        <p:spPr>
          <a:xfrm>
            <a:off x="2779143" y="1621870"/>
            <a:ext cx="5477774" cy="12863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just">
              <a:lnSpc>
                <a:spcPct val="100000"/>
              </a:lnSpc>
              <a:buClr>
                <a:srgbClr val="FF0000"/>
              </a:buClr>
            </a:pPr>
            <a:endParaRPr lang="ru-RU" sz="2000" dirty="0">
              <a:solidFill>
                <a:schemeClr val="tx2">
                  <a:lumMod val="50000"/>
                </a:schemeClr>
              </a:solidFill>
              <a:latin typeface="Franklin Gothic Medium" pitchFamily="34" charset="0"/>
            </a:endParaRPr>
          </a:p>
        </p:txBody>
      </p:sp>
      <p:grpSp>
        <p:nvGrpSpPr>
          <p:cNvPr id="7" name="Группа 6"/>
          <p:cNvGrpSpPr/>
          <p:nvPr/>
        </p:nvGrpSpPr>
        <p:grpSpPr>
          <a:xfrm>
            <a:off x="3423237" y="3371936"/>
            <a:ext cx="919987" cy="879761"/>
            <a:chOff x="2147276" y="1700808"/>
            <a:chExt cx="336492" cy="299892"/>
          </a:xfrm>
          <a:solidFill>
            <a:srgbClr val="00B050"/>
          </a:solidFill>
        </p:grpSpPr>
        <p:sp>
          <p:nvSpPr>
            <p:cNvPr id="10" name="Нашивка 65"/>
            <p:cNvSpPr/>
            <p:nvPr/>
          </p:nvSpPr>
          <p:spPr>
            <a:xfrm>
              <a:off x="2147276" y="1700808"/>
              <a:ext cx="192476" cy="299892"/>
            </a:xfrm>
            <a:prstGeom prst="chevron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84900" tIns="42450" rIns="84900" bIns="42450" rtlCol="0" anchor="ctr"/>
            <a:lstStyle/>
            <a:p>
              <a:pPr algn="ctr"/>
              <a:endParaRPr lang="ru-RU" dirty="0">
                <a:solidFill>
                  <a:schemeClr val="tx1"/>
                </a:solidFill>
              </a:endParaRPr>
            </a:p>
          </p:txBody>
        </p:sp>
        <p:sp>
          <p:nvSpPr>
            <p:cNvPr id="11" name="Нашивка 66"/>
            <p:cNvSpPr/>
            <p:nvPr/>
          </p:nvSpPr>
          <p:spPr>
            <a:xfrm>
              <a:off x="2291292" y="1700808"/>
              <a:ext cx="192476" cy="299892"/>
            </a:xfrm>
            <a:prstGeom prst="chevron">
              <a:avLst/>
            </a:prstGeom>
            <a:grpFill/>
            <a:ln w="317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84900" tIns="42450" rIns="84900" bIns="42450" rtlCol="0" anchor="ctr"/>
            <a:lstStyle/>
            <a:p>
              <a:pPr algn="ctr"/>
              <a:endParaRPr lang="ru-RU" dirty="0">
                <a:solidFill>
                  <a:schemeClr val="tx1"/>
                </a:solidFill>
              </a:endParaRPr>
            </a:p>
          </p:txBody>
        </p:sp>
      </p:grpSp>
      <p:sp>
        <p:nvSpPr>
          <p:cNvPr id="3" name="TextBox 2"/>
          <p:cNvSpPr txBox="1"/>
          <p:nvPr/>
        </p:nvSpPr>
        <p:spPr>
          <a:xfrm>
            <a:off x="511000" y="1351566"/>
            <a:ext cx="3624581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Общий объем финансирования муниципальной программы в 2022 году – </a:t>
            </a:r>
          </a:p>
          <a:p>
            <a:pPr algn="ctr"/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46 858,62993 </a:t>
            </a:r>
            <a:r>
              <a:rPr lang="ru-RU" sz="1600" dirty="0" err="1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тыс.рублей</a:t>
            </a:r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, </a:t>
            </a:r>
          </a:p>
          <a:p>
            <a:pPr algn="ctr"/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из них за счет средств местного бюджета – </a:t>
            </a:r>
          </a:p>
          <a:p>
            <a:pPr algn="ctr"/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46 858,62993 </a:t>
            </a:r>
            <a:r>
              <a:rPr lang="ru-RU" sz="1600" dirty="0" err="1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тыс.рублей</a:t>
            </a:r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 </a:t>
            </a:r>
          </a:p>
        </p:txBody>
      </p:sp>
      <p:grpSp>
        <p:nvGrpSpPr>
          <p:cNvPr id="42" name="Группа 41">
            <a:extLst>
              <a:ext uri="{FF2B5EF4-FFF2-40B4-BE49-F238E27FC236}">
                <a16:creationId xmlns:a16="http://schemas.microsoft.com/office/drawing/2014/main" id="{D1C832A0-B704-4DAC-A887-33C365C9CC61}"/>
              </a:ext>
            </a:extLst>
          </p:cNvPr>
          <p:cNvGrpSpPr/>
          <p:nvPr/>
        </p:nvGrpSpPr>
        <p:grpSpPr>
          <a:xfrm>
            <a:off x="595745" y="865501"/>
            <a:ext cx="7859486" cy="89285"/>
            <a:chOff x="947651" y="2754884"/>
            <a:chExt cx="7257566" cy="89285"/>
          </a:xfrm>
        </p:grpSpPr>
        <p:sp>
          <p:nvSpPr>
            <p:cNvPr id="43" name="Прямоугольник 42">
              <a:extLst>
                <a:ext uri="{FF2B5EF4-FFF2-40B4-BE49-F238E27FC236}">
                  <a16:creationId xmlns:a16="http://schemas.microsoft.com/office/drawing/2014/main" id="{07582EAA-751A-47BF-9A96-FE8787FF747A}"/>
                </a:ext>
              </a:extLst>
            </p:cNvPr>
            <p:cNvSpPr/>
            <p:nvPr/>
          </p:nvSpPr>
          <p:spPr>
            <a:xfrm>
              <a:off x="947651" y="2754884"/>
              <a:ext cx="7257565" cy="52157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44" name="Прямоугольник 43">
              <a:extLst>
                <a:ext uri="{FF2B5EF4-FFF2-40B4-BE49-F238E27FC236}">
                  <a16:creationId xmlns:a16="http://schemas.microsoft.com/office/drawing/2014/main" id="{1DDBB906-6737-434B-986D-5731AE3FD97B}"/>
                </a:ext>
              </a:extLst>
            </p:cNvPr>
            <p:cNvSpPr/>
            <p:nvPr/>
          </p:nvSpPr>
          <p:spPr>
            <a:xfrm flipV="1">
              <a:off x="947651" y="2798450"/>
              <a:ext cx="7257566" cy="45719"/>
            </a:xfrm>
            <a:prstGeom prst="rect">
              <a:avLst/>
            </a:prstGeom>
            <a:solidFill>
              <a:srgbClr val="00B050"/>
            </a:solidFill>
            <a:ln>
              <a:noFill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2" name="Прямоугольник 1"/>
          <p:cNvSpPr/>
          <p:nvPr/>
        </p:nvSpPr>
        <p:spPr>
          <a:xfrm>
            <a:off x="3650672" y="2674295"/>
            <a:ext cx="49945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ru-RU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3883231" y="2536018"/>
            <a:ext cx="4572000" cy="400110"/>
          </a:xfrm>
          <a:prstGeom prst="rect">
            <a:avLst/>
          </a:prstGeom>
        </p:spPr>
        <p:txBody>
          <a:bodyPr>
            <a:sp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2000" b="0" i="0" u="none" strike="noStrike" kern="0" cap="none" spc="0" normalizeH="0" noProof="0" dirty="0">
              <a:ln>
                <a:noFill/>
              </a:ln>
              <a:solidFill>
                <a:schemeClr val="accent1">
                  <a:lumMod val="50000"/>
                </a:schemeClr>
              </a:solidFill>
              <a:effectLst/>
              <a:uLnTx/>
              <a:uFillTx/>
              <a:latin typeface="Franklin Gothic Demi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459240" y="4434202"/>
            <a:ext cx="3929687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Исполнение расходных обязательств в 2022 году составило 99,8 %</a:t>
            </a:r>
          </a:p>
          <a:p>
            <a:pPr algn="ctr"/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(46 763,72913 </a:t>
            </a:r>
            <a:r>
              <a:rPr lang="ru-RU" sz="1600" dirty="0" err="1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тыс.рублей</a:t>
            </a:r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), из них  за счет средств местного бюджета – 99,8 % (46 763,72913 </a:t>
            </a:r>
            <a:r>
              <a:rPr lang="ru-RU" sz="1600" dirty="0" err="1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тыс.рублей</a:t>
            </a:r>
            <a:r>
              <a:rPr lang="ru-RU" sz="1600" dirty="0">
                <a:solidFill>
                  <a:schemeClr val="accent1">
                    <a:lumMod val="50000"/>
                  </a:schemeClr>
                </a:solidFill>
                <a:latin typeface="Franklin Gothic Heavy" panose="020B0903020102020204" pitchFamily="34" charset="0"/>
              </a:rPr>
              <a:t>)  </a:t>
            </a:r>
          </a:p>
        </p:txBody>
      </p:sp>
    </p:spTree>
    <p:extLst>
      <p:ext uri="{BB962C8B-B14F-4D97-AF65-F5344CB8AC3E}">
        <p14:creationId xmlns:p14="http://schemas.microsoft.com/office/powerpoint/2010/main" val="264453566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Прямоугольник 16"/>
          <p:cNvSpPr/>
          <p:nvPr/>
        </p:nvSpPr>
        <p:spPr>
          <a:xfrm>
            <a:off x="349970" y="1654978"/>
            <a:ext cx="2747274" cy="5386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br>
              <a:rPr lang="ru-RU" sz="1300" b="1" dirty="0">
                <a:solidFill>
                  <a:srgbClr val="3891A7">
                    <a:lumMod val="50000"/>
                  </a:srgbClr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endParaRPr lang="ru-RU" sz="1600" b="1" dirty="0"/>
          </a:p>
        </p:txBody>
      </p:sp>
      <p:sp>
        <p:nvSpPr>
          <p:cNvPr id="26" name="Прямоугольник 25"/>
          <p:cNvSpPr/>
          <p:nvPr/>
        </p:nvSpPr>
        <p:spPr>
          <a:xfrm>
            <a:off x="3252159" y="2934605"/>
            <a:ext cx="270006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endParaRPr lang="ru-RU" sz="1600" b="1" dirty="0"/>
          </a:p>
        </p:txBody>
      </p:sp>
      <p:sp>
        <p:nvSpPr>
          <p:cNvPr id="28" name="Прямоугольник 27"/>
          <p:cNvSpPr/>
          <p:nvPr/>
        </p:nvSpPr>
        <p:spPr>
          <a:xfrm>
            <a:off x="885051" y="951196"/>
            <a:ext cx="7697658" cy="1147767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2" name="Овал 31"/>
          <p:cNvSpPr/>
          <p:nvPr/>
        </p:nvSpPr>
        <p:spPr>
          <a:xfrm>
            <a:off x="409212" y="899772"/>
            <a:ext cx="1131953" cy="1170478"/>
          </a:xfrm>
          <a:prstGeom prst="ellipse">
            <a:avLst/>
          </a:prstGeom>
          <a:solidFill>
            <a:srgbClr val="00B050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1541165" y="1062393"/>
            <a:ext cx="6768545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  <a:latin typeface="Franklin Gothic Demi" pitchFamily="34" charset="0"/>
              </a:rPr>
              <a:t>Анализ факторов и рисков, повлиявших на результаты реализации мероприятий муниципальной программы в 2022 году:</a:t>
            </a:r>
          </a:p>
        </p:txBody>
      </p:sp>
      <p:pic>
        <p:nvPicPr>
          <p:cNvPr id="35" name="Рисунок 34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9343" y="1048660"/>
            <a:ext cx="814776" cy="814776"/>
          </a:xfrm>
          <a:prstGeom prst="rect">
            <a:avLst/>
          </a:prstGeom>
        </p:spPr>
      </p:pic>
      <p:sp>
        <p:nvSpPr>
          <p:cNvPr id="36" name="Пятиугольник 35"/>
          <p:cNvSpPr/>
          <p:nvPr/>
        </p:nvSpPr>
        <p:spPr>
          <a:xfrm rot="5400000">
            <a:off x="2644012" y="223099"/>
            <a:ext cx="3786659" cy="8438933"/>
          </a:xfrm>
          <a:prstGeom prst="homePlate">
            <a:avLst/>
          </a:prstGeom>
          <a:solidFill>
            <a:schemeClr val="accent1">
              <a:lumMod val="75000"/>
            </a:schemeClr>
          </a:solidFill>
        </p:spPr>
        <p:style>
          <a:lnRef idx="3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1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38" name="Пятиугольник 4"/>
          <p:cNvSpPr txBox="1"/>
          <p:nvPr/>
        </p:nvSpPr>
        <p:spPr>
          <a:xfrm>
            <a:off x="508174" y="2757055"/>
            <a:ext cx="8188037" cy="2415059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spcFirstLastPara="0" vert="horz" wrap="square" lIns="96012" tIns="48006" rIns="24003" bIns="48006" numCol="1" spcCol="1270" anchor="ctr" anchorCtr="0">
            <a:noAutofit/>
          </a:bodyPr>
          <a:lstStyle/>
          <a:p>
            <a:pPr algn="ctr" fontAlgn="base"/>
            <a:r>
              <a:rPr lang="ru-RU" sz="1500" b="1" dirty="0">
                <a:solidFill>
                  <a:srgbClr val="F1FCFE"/>
                </a:solidFill>
                <a:latin typeface="Franklin Gothic Medium" pitchFamily="34" charset="0"/>
              </a:rPr>
              <a:t>На конец отчетного периода не исполненными остались финансовые средства, выделенные на реализацию мероприятий муниципальной программы, в сумме 94,9 </a:t>
            </a:r>
            <a:r>
              <a:rPr lang="ru-RU" sz="1500" b="1" dirty="0" err="1">
                <a:solidFill>
                  <a:srgbClr val="F1FCFE"/>
                </a:solidFill>
                <a:latin typeface="Franklin Gothic Medium" pitchFamily="34" charset="0"/>
              </a:rPr>
              <a:t>тыс.рублей</a:t>
            </a:r>
            <a:r>
              <a:rPr lang="ru-RU" sz="1500" b="1" dirty="0">
                <a:solidFill>
                  <a:srgbClr val="F1FCFE"/>
                </a:solidFill>
                <a:latin typeface="Franklin Gothic Medium" pitchFamily="34" charset="0"/>
              </a:rPr>
              <a:t>. </a:t>
            </a:r>
          </a:p>
          <a:p>
            <a:pPr algn="ctr" fontAlgn="base"/>
            <a:r>
              <a:rPr lang="ru-RU" sz="1500" b="1" dirty="0">
                <a:solidFill>
                  <a:srgbClr val="F1FCFE"/>
                </a:solidFill>
                <a:latin typeface="Franklin Gothic Medium" pitchFamily="34" charset="0"/>
              </a:rPr>
              <a:t>Основными факторами, повлиявшими на отклонение от плановых значений, </a:t>
            </a:r>
          </a:p>
          <a:p>
            <a:pPr algn="ctr" fontAlgn="base"/>
            <a:r>
              <a:rPr lang="ru-RU" sz="1500" b="1" dirty="0">
                <a:solidFill>
                  <a:srgbClr val="F1FCFE"/>
                </a:solidFill>
                <a:latin typeface="Franklin Gothic Medium" pitchFamily="34" charset="0"/>
              </a:rPr>
              <a:t>явились экономия по содержанию муниципального имущества, в связи с оплатой за фактически оказанные услуги.</a:t>
            </a:r>
          </a:p>
          <a:p>
            <a:pPr algn="ctr" fontAlgn="base"/>
            <a:r>
              <a:rPr lang="ru-RU" sz="1500" b="1" dirty="0">
                <a:solidFill>
                  <a:srgbClr val="F1FCFE"/>
                </a:solidFill>
                <a:latin typeface="Franklin Gothic Medium" pitchFamily="34" charset="0"/>
              </a:rPr>
              <a:t>При исполнении финансовой части мероприятий </a:t>
            </a:r>
          </a:p>
          <a:p>
            <a:pPr algn="ctr" fontAlgn="base"/>
            <a:r>
              <a:rPr lang="ru-RU" sz="1500" b="1" dirty="0">
                <a:solidFill>
                  <a:srgbClr val="F1FCFE"/>
                </a:solidFill>
                <a:latin typeface="Franklin Gothic Medium" pitchFamily="34" charset="0"/>
              </a:rPr>
              <a:t>муниципальной программы на 99,8 %, </a:t>
            </a:r>
          </a:p>
          <a:p>
            <a:pPr algn="ctr" fontAlgn="base"/>
            <a:r>
              <a:rPr lang="ru-RU" sz="1500" b="1" dirty="0">
                <a:solidFill>
                  <a:srgbClr val="F1FCFE"/>
                </a:solidFill>
                <a:latin typeface="Franklin Gothic Medium" pitchFamily="34" charset="0"/>
              </a:rPr>
              <a:t>значение семи  целевых показателей </a:t>
            </a:r>
          </a:p>
          <a:p>
            <a:pPr algn="ctr" fontAlgn="base"/>
            <a:r>
              <a:rPr lang="ru-RU" sz="1500" b="1" dirty="0">
                <a:solidFill>
                  <a:srgbClr val="F1FCFE"/>
                </a:solidFill>
                <a:latin typeface="Franklin Gothic Medium" pitchFamily="34" charset="0"/>
              </a:rPr>
              <a:t>муниципальной программы были достигнуты.</a:t>
            </a:r>
          </a:p>
        </p:txBody>
      </p:sp>
    </p:spTree>
    <p:extLst>
      <p:ext uri="{BB962C8B-B14F-4D97-AF65-F5344CB8AC3E}">
        <p14:creationId xmlns:p14="http://schemas.microsoft.com/office/powerpoint/2010/main" val="190280830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Прямоугольник 16"/>
          <p:cNvSpPr/>
          <p:nvPr/>
        </p:nvSpPr>
        <p:spPr>
          <a:xfrm>
            <a:off x="349970" y="1654978"/>
            <a:ext cx="2747274" cy="5386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br>
              <a:rPr lang="ru-RU" sz="1300" b="1" dirty="0">
                <a:solidFill>
                  <a:srgbClr val="3891A7">
                    <a:lumMod val="50000"/>
                  </a:srgbClr>
                </a:solidFill>
                <a:latin typeface="Times New Roman" pitchFamily="18" charset="0"/>
                <a:ea typeface="+mj-ea"/>
                <a:cs typeface="Times New Roman" pitchFamily="18" charset="0"/>
              </a:rPr>
            </a:br>
            <a:endParaRPr lang="ru-RU" sz="1600" b="1" dirty="0"/>
          </a:p>
        </p:txBody>
      </p:sp>
      <p:sp>
        <p:nvSpPr>
          <p:cNvPr id="26" name="Прямоугольник 25"/>
          <p:cNvSpPr/>
          <p:nvPr/>
        </p:nvSpPr>
        <p:spPr>
          <a:xfrm>
            <a:off x="3252159" y="2934605"/>
            <a:ext cx="270006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endParaRPr lang="ru-RU" sz="1600" b="1" dirty="0"/>
          </a:p>
        </p:txBody>
      </p:sp>
      <p:sp>
        <p:nvSpPr>
          <p:cNvPr id="28" name="Прямоугольник 27"/>
          <p:cNvSpPr/>
          <p:nvPr/>
        </p:nvSpPr>
        <p:spPr>
          <a:xfrm>
            <a:off x="885051" y="951196"/>
            <a:ext cx="7697658" cy="1147767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2" name="Овал 31"/>
          <p:cNvSpPr/>
          <p:nvPr/>
        </p:nvSpPr>
        <p:spPr>
          <a:xfrm>
            <a:off x="409212" y="899772"/>
            <a:ext cx="1131953" cy="1170478"/>
          </a:xfrm>
          <a:prstGeom prst="ellipse">
            <a:avLst/>
          </a:prstGeom>
          <a:solidFill>
            <a:srgbClr val="00B050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1541165" y="1062393"/>
            <a:ext cx="6768545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  <a:latin typeface="Franklin Gothic Demi" pitchFamily="34" charset="0"/>
              </a:rPr>
              <a:t>Оценка эффективности муниципальной программы за 2022 год</a:t>
            </a:r>
          </a:p>
          <a:p>
            <a:pPr algn="ctr">
              <a:defRPr/>
            </a:pPr>
            <a:r>
              <a:rPr lang="ru-RU" sz="1600" b="1" dirty="0">
                <a:solidFill>
                  <a:schemeClr val="bg1"/>
                </a:solidFill>
                <a:latin typeface="Franklin Gothic Demi" pitchFamily="34" charset="0"/>
              </a:rPr>
              <a:t>(результаты оценки по баллам)</a:t>
            </a:r>
          </a:p>
        </p:txBody>
      </p:sp>
      <p:pic>
        <p:nvPicPr>
          <p:cNvPr id="35" name="Рисунок 34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9343" y="1048660"/>
            <a:ext cx="814776" cy="814776"/>
          </a:xfrm>
          <a:prstGeom prst="rect">
            <a:avLst/>
          </a:prstGeom>
        </p:spPr>
      </p:pic>
      <p:sp>
        <p:nvSpPr>
          <p:cNvPr id="36" name="Пятиугольник 35"/>
          <p:cNvSpPr/>
          <p:nvPr/>
        </p:nvSpPr>
        <p:spPr>
          <a:xfrm rot="5400000">
            <a:off x="2644012" y="223099"/>
            <a:ext cx="3786659" cy="8438933"/>
          </a:xfrm>
          <a:prstGeom prst="homePlate">
            <a:avLst/>
          </a:prstGeom>
          <a:solidFill>
            <a:schemeClr val="accent1">
              <a:lumMod val="75000"/>
            </a:schemeClr>
          </a:solidFill>
        </p:spPr>
        <p:style>
          <a:lnRef idx="3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1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38" name="Пятиугольник 4"/>
          <p:cNvSpPr txBox="1"/>
          <p:nvPr/>
        </p:nvSpPr>
        <p:spPr>
          <a:xfrm>
            <a:off x="537269" y="2798618"/>
            <a:ext cx="8188037" cy="2415059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spcFirstLastPara="0" vert="horz" wrap="square" lIns="96012" tIns="48006" rIns="24003" bIns="48006" numCol="1" spcCol="1270" anchor="ctr" anchorCtr="0">
            <a:noAutofit/>
          </a:bodyPr>
          <a:lstStyle/>
          <a:p>
            <a:pPr algn="ctr" fontAlgn="base"/>
            <a:r>
              <a:rPr lang="ru-RU" sz="2400" b="1" dirty="0">
                <a:solidFill>
                  <a:srgbClr val="F1FCFE"/>
                </a:solidFill>
                <a:latin typeface="Franklin Gothic Medium" pitchFamily="34" charset="0"/>
              </a:rPr>
              <a:t>Оценка эффективности муниципальной программы </a:t>
            </a:r>
          </a:p>
          <a:p>
            <a:pPr algn="ctr" fontAlgn="base"/>
            <a:r>
              <a:rPr lang="ru-RU" sz="2400" b="1" dirty="0">
                <a:solidFill>
                  <a:srgbClr val="F1FCFE"/>
                </a:solidFill>
                <a:latin typeface="Franklin Gothic Medium" pitchFamily="34" charset="0"/>
              </a:rPr>
              <a:t>за 2022 год составила </a:t>
            </a:r>
          </a:p>
          <a:p>
            <a:pPr algn="ctr" fontAlgn="base"/>
            <a:r>
              <a:rPr lang="ru-RU" sz="2400" b="1" dirty="0">
                <a:solidFill>
                  <a:srgbClr val="F1FCFE"/>
                </a:solidFill>
                <a:latin typeface="Franklin Gothic Medium" pitchFamily="34" charset="0"/>
              </a:rPr>
              <a:t>8 баллов</a:t>
            </a:r>
          </a:p>
        </p:txBody>
      </p:sp>
    </p:spTree>
    <p:extLst>
      <p:ext uri="{BB962C8B-B14F-4D97-AF65-F5344CB8AC3E}">
        <p14:creationId xmlns:p14="http://schemas.microsoft.com/office/powerpoint/2010/main" val="15423786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2595</TotalTime>
  <Words>869</Words>
  <Application>Microsoft Office PowerPoint</Application>
  <PresentationFormat>Экран (4:3)</PresentationFormat>
  <Paragraphs>104</Paragraphs>
  <Slides>8</Slides>
  <Notes>4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9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8" baseType="lpstr">
      <vt:lpstr>Arial</vt:lpstr>
      <vt:lpstr>Calibri</vt:lpstr>
      <vt:lpstr>Calibri Light</vt:lpstr>
      <vt:lpstr>Franklin Gothic Book</vt:lpstr>
      <vt:lpstr>Franklin Gothic Demi</vt:lpstr>
      <vt:lpstr>Franklin Gothic Heavy</vt:lpstr>
      <vt:lpstr>Franklin Gothic Medium</vt:lpstr>
      <vt:lpstr>Times New Roman</vt:lpstr>
      <vt:lpstr>Trebuchet MS</vt:lpstr>
      <vt:lpstr>Office Theme</vt:lpstr>
      <vt:lpstr>Отчет об исполнении муниципальной программы Нефтеюганского района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Name of presentation</dc:title>
  <dc:creator>user</dc:creator>
  <cp:lastModifiedBy>Большакова Ольга Николаевна</cp:lastModifiedBy>
  <cp:revision>338</cp:revision>
  <cp:lastPrinted>2021-02-12T13:00:24Z</cp:lastPrinted>
  <dcterms:created xsi:type="dcterms:W3CDTF">2018-09-04T12:10:47Z</dcterms:created>
  <dcterms:modified xsi:type="dcterms:W3CDTF">2023-05-04T05:01:53Z</dcterms:modified>
</cp:coreProperties>
</file>