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457" r:id="rId3"/>
    <p:sldId id="434" r:id="rId4"/>
    <p:sldId id="446" r:id="rId5"/>
    <p:sldId id="458" r:id="rId6"/>
    <p:sldId id="460" r:id="rId7"/>
    <p:sldId id="451" r:id="rId8"/>
    <p:sldId id="453" r:id="rId9"/>
    <p:sldId id="454" r:id="rId10"/>
    <p:sldId id="464" r:id="rId11"/>
    <p:sldId id="456" r:id="rId12"/>
    <p:sldId id="465" r:id="rId13"/>
    <p:sldId id="461" r:id="rId14"/>
    <p:sldId id="462" r:id="rId15"/>
    <p:sldId id="34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4162416-B506-4218-B261-7F950676186F}">
          <p14:sldIdLst>
            <p14:sldId id="256"/>
            <p14:sldId id="457"/>
            <p14:sldId id="434"/>
            <p14:sldId id="446"/>
            <p14:sldId id="458"/>
            <p14:sldId id="460"/>
            <p14:sldId id="451"/>
            <p14:sldId id="453"/>
            <p14:sldId id="454"/>
            <p14:sldId id="464"/>
            <p14:sldId id="456"/>
            <p14:sldId id="465"/>
            <p14:sldId id="461"/>
            <p14:sldId id="46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9B7"/>
    <a:srgbClr val="ED6F6F"/>
    <a:srgbClr val="E5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8792" autoAdjust="0"/>
  </p:normalViewPr>
  <p:slideViewPr>
    <p:cSldViewPr>
      <p:cViewPr varScale="1">
        <p:scale>
          <a:sx n="73" d="100"/>
          <a:sy n="73" d="100"/>
        </p:scale>
        <p:origin x="149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088FED-2D6C-454C-B723-3F36A5F0A41A}" type="doc">
      <dgm:prSet loTypeId="urn:microsoft.com/office/officeart/2005/8/layout/hList7" loCatId="list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72F83C25-E989-492A-8F88-FC508F49F932}">
      <dgm:prSet custT="1"/>
      <dgm:spPr/>
      <dgm:t>
        <a:bodyPr/>
        <a:lstStyle/>
        <a:p>
          <a:pPr>
            <a:spcAft>
              <a:spcPts val="0"/>
            </a:spcAft>
          </a:pPr>
          <a:endParaRPr lang="ru-RU" sz="1400" b="1" dirty="0" smtClean="0"/>
        </a:p>
        <a:p>
          <a:pPr>
            <a:spcAft>
              <a:spcPts val="0"/>
            </a:spcAft>
          </a:pPr>
          <a:r>
            <a:rPr lang="ru-RU" sz="1400" b="1" dirty="0" smtClean="0"/>
            <a:t>Повышение </a:t>
          </a:r>
        </a:p>
        <a:p>
          <a:pPr>
            <a:spcAft>
              <a:spcPts val="0"/>
            </a:spcAft>
          </a:pPr>
          <a:r>
            <a:rPr lang="ru-RU" sz="1400" b="1" dirty="0" smtClean="0"/>
            <a:t>качества услуг, предоставляемых учреждениями сферы культуры</a:t>
          </a:r>
        </a:p>
      </dgm:t>
    </dgm:pt>
    <dgm:pt modelId="{BE089114-1784-4F92-B280-E3EF2BDADC01}" type="parTrans" cxnId="{B5CC29DA-AC44-452B-9D8F-FA0486D33BD9}">
      <dgm:prSet/>
      <dgm:spPr/>
      <dgm:t>
        <a:bodyPr/>
        <a:lstStyle/>
        <a:p>
          <a:endParaRPr lang="ru-RU"/>
        </a:p>
      </dgm:t>
    </dgm:pt>
    <dgm:pt modelId="{CB60ACCE-5373-470E-AC01-D1F5D5F35759}" type="sibTrans" cxnId="{B5CC29DA-AC44-452B-9D8F-FA0486D33BD9}">
      <dgm:prSet/>
      <dgm:spPr/>
      <dgm:t>
        <a:bodyPr/>
        <a:lstStyle/>
        <a:p>
          <a:endParaRPr lang="ru-RU"/>
        </a:p>
      </dgm:t>
    </dgm:pt>
    <dgm:pt modelId="{281F1D1B-288C-4A05-B5D6-729EAFF55CC5}">
      <dgm:prSet custT="1"/>
      <dgm:spPr/>
      <dgm:t>
        <a:bodyPr/>
        <a:lstStyle/>
        <a:p>
          <a:endParaRPr lang="ru-RU" sz="1300" b="1" dirty="0" smtClean="0"/>
        </a:p>
        <a:p>
          <a:endParaRPr lang="ru-RU" sz="1300" b="1" dirty="0" smtClean="0"/>
        </a:p>
        <a:p>
          <a:endParaRPr lang="ru-RU" sz="1350" b="1" dirty="0" smtClean="0"/>
        </a:p>
        <a:p>
          <a:r>
            <a:rPr lang="ru-RU" sz="1350" b="1" dirty="0" smtClean="0"/>
            <a:t>Увеличение контингента учащихся школ дополнительного образования сферы культуры и искусства и количества лауреатов и дипломантов конкурсов различного уровня. </a:t>
          </a:r>
        </a:p>
      </dgm:t>
    </dgm:pt>
    <dgm:pt modelId="{56A027D3-FE3A-4425-856B-0F4A4673939C}" type="parTrans" cxnId="{9986EF6E-3970-429A-AECC-1FF82672CC49}">
      <dgm:prSet/>
      <dgm:spPr/>
      <dgm:t>
        <a:bodyPr/>
        <a:lstStyle/>
        <a:p>
          <a:endParaRPr lang="ru-RU"/>
        </a:p>
      </dgm:t>
    </dgm:pt>
    <dgm:pt modelId="{760AA2DC-7C6B-4629-8548-2C2E1BBCFFB9}" type="sibTrans" cxnId="{9986EF6E-3970-429A-AECC-1FF82672CC49}">
      <dgm:prSet/>
      <dgm:spPr/>
      <dgm:t>
        <a:bodyPr/>
        <a:lstStyle/>
        <a:p>
          <a:endParaRPr lang="ru-RU"/>
        </a:p>
      </dgm:t>
    </dgm:pt>
    <dgm:pt modelId="{5DBCE11F-4A6D-4E43-989C-872D2F3B7BD7}">
      <dgm:prSet custT="1"/>
      <dgm:spPr/>
      <dgm:t>
        <a:bodyPr/>
        <a:lstStyle/>
        <a:p>
          <a:endParaRPr lang="ru-RU" sz="1350" b="1" dirty="0" smtClean="0">
            <a:solidFill>
              <a:schemeClr val="accent1">
                <a:lumMod val="75000"/>
              </a:schemeClr>
            </a:solidFill>
          </a:endParaRPr>
        </a:p>
        <a:p>
          <a:endParaRPr lang="ru-RU" sz="1350" b="1" dirty="0" smtClean="0">
            <a:solidFill>
              <a:schemeClr val="accent1">
                <a:lumMod val="75000"/>
              </a:schemeClr>
            </a:solidFill>
          </a:endParaRPr>
        </a:p>
        <a:p>
          <a:r>
            <a:rPr lang="ru-RU" sz="1350" b="1" dirty="0" smtClean="0">
              <a:solidFill>
                <a:schemeClr val="accent1">
                  <a:lumMod val="75000"/>
                </a:schemeClr>
              </a:solidFill>
            </a:rPr>
            <a:t>Увеличение посещаемости учреждений культуры и численности участников культурно-досуговых мероприятий.</a:t>
          </a:r>
        </a:p>
      </dgm:t>
    </dgm:pt>
    <dgm:pt modelId="{CABBD8C3-9F87-41D3-83AC-9395253679F9}" type="parTrans" cxnId="{A1AD3570-E446-4FBD-9ACD-ACB1658EF78E}">
      <dgm:prSet/>
      <dgm:spPr/>
      <dgm:t>
        <a:bodyPr/>
        <a:lstStyle/>
        <a:p>
          <a:endParaRPr lang="ru-RU"/>
        </a:p>
      </dgm:t>
    </dgm:pt>
    <dgm:pt modelId="{14C53B00-F351-4256-83D1-56408250BF5C}" type="sibTrans" cxnId="{A1AD3570-E446-4FBD-9ACD-ACB1658EF78E}">
      <dgm:prSet/>
      <dgm:spPr/>
      <dgm:t>
        <a:bodyPr/>
        <a:lstStyle/>
        <a:p>
          <a:endParaRPr lang="ru-RU"/>
        </a:p>
      </dgm:t>
    </dgm:pt>
    <dgm:pt modelId="{14EA372B-7F9B-45D8-A9F0-0B58B001AE43}">
      <dgm:prSet custT="1"/>
      <dgm:spPr/>
      <dgm:t>
        <a:bodyPr/>
        <a:lstStyle/>
        <a:p>
          <a:endParaRPr lang="ru-RU" sz="2000" b="1" dirty="0" smtClean="0">
            <a:solidFill>
              <a:srgbClr val="FFFF00"/>
            </a:solidFill>
            <a:latin typeface="Constantia" pitchFamily="18" charset="0"/>
          </a:endParaRPr>
        </a:p>
        <a:p>
          <a:r>
            <a:rPr lang="ru-RU" sz="2000" b="1" dirty="0" smtClean="0">
              <a:solidFill>
                <a:srgbClr val="FFFF00"/>
              </a:solidFill>
              <a:latin typeface="Constantia" pitchFamily="18" charset="0"/>
            </a:rPr>
            <a:t>Ожидаемые результаты реализации программы</a:t>
          </a:r>
          <a:endParaRPr lang="ru-RU" sz="2000" dirty="0">
            <a:solidFill>
              <a:srgbClr val="FFFF00"/>
            </a:solidFill>
          </a:endParaRPr>
        </a:p>
      </dgm:t>
    </dgm:pt>
    <dgm:pt modelId="{788462A8-CCB2-4860-84AC-199A27276B30}" type="sibTrans" cxnId="{DAD869A7-D152-42D0-82A8-A7328596A398}">
      <dgm:prSet/>
      <dgm:spPr/>
      <dgm:t>
        <a:bodyPr/>
        <a:lstStyle/>
        <a:p>
          <a:endParaRPr lang="ru-RU"/>
        </a:p>
      </dgm:t>
    </dgm:pt>
    <dgm:pt modelId="{CCF88968-5100-47A2-BBA0-7FAAF1ED153F}" type="parTrans" cxnId="{DAD869A7-D152-42D0-82A8-A7328596A398}">
      <dgm:prSet/>
      <dgm:spPr/>
      <dgm:t>
        <a:bodyPr/>
        <a:lstStyle/>
        <a:p>
          <a:endParaRPr lang="ru-RU"/>
        </a:p>
      </dgm:t>
    </dgm:pt>
    <dgm:pt modelId="{80A0F9C5-CBFE-44E4-B6E2-9D0EFD089ADC}" type="pres">
      <dgm:prSet presAssocID="{03088FED-2D6C-454C-B723-3F36A5F0A41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925408-840E-4120-B489-CB781449F0FE}" type="pres">
      <dgm:prSet presAssocID="{03088FED-2D6C-454C-B723-3F36A5F0A41A}" presName="fgShape" presStyleLbl="fgShp" presStyleIdx="0" presStyleCnt="1" custScaleX="99786" custScaleY="214410" custLinFactNeighborX="891" custLinFactNeighborY="24171"/>
      <dgm:spPr/>
    </dgm:pt>
    <dgm:pt modelId="{50CA4B49-1588-4E77-9D99-2837E41B28F9}" type="pres">
      <dgm:prSet presAssocID="{03088FED-2D6C-454C-B723-3F36A5F0A41A}" presName="linComp" presStyleCnt="0"/>
      <dgm:spPr/>
    </dgm:pt>
    <dgm:pt modelId="{22923ECB-0205-4C00-BCD4-4C1F156A37C1}" type="pres">
      <dgm:prSet presAssocID="{281F1D1B-288C-4A05-B5D6-729EAFF55CC5}" presName="compNode" presStyleCnt="0"/>
      <dgm:spPr/>
    </dgm:pt>
    <dgm:pt modelId="{3EEB6FA0-3B66-4DEF-B6B7-34934122814D}" type="pres">
      <dgm:prSet presAssocID="{281F1D1B-288C-4A05-B5D6-729EAFF55CC5}" presName="bkgdShape" presStyleLbl="node1" presStyleIdx="0" presStyleCnt="4" custScaleX="177065" custScaleY="76701" custLinFactX="73311" custLinFactNeighborX="100000" custLinFactNeighborY="-16651"/>
      <dgm:spPr/>
      <dgm:t>
        <a:bodyPr/>
        <a:lstStyle/>
        <a:p>
          <a:endParaRPr lang="ru-RU"/>
        </a:p>
      </dgm:t>
    </dgm:pt>
    <dgm:pt modelId="{9AFD3B60-6CD8-4891-8229-CE6982CDE191}" type="pres">
      <dgm:prSet presAssocID="{281F1D1B-288C-4A05-B5D6-729EAFF55CC5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07D70-6F00-404B-BF22-B291B0B7C1E4}" type="pres">
      <dgm:prSet presAssocID="{281F1D1B-288C-4A05-B5D6-729EAFF55CC5}" presName="invisiNode" presStyleLbl="node1" presStyleIdx="0" presStyleCnt="4"/>
      <dgm:spPr/>
    </dgm:pt>
    <dgm:pt modelId="{42013F1E-83C9-4C42-8E55-F3BF42655ADE}" type="pres">
      <dgm:prSet presAssocID="{281F1D1B-288C-4A05-B5D6-729EAFF55CC5}" presName="imagNode" presStyleLbl="fgImgPlace1" presStyleIdx="0" presStyleCnt="4" custScaleX="161694" custScaleY="102957" custLinFactX="88086" custLinFactNeighborX="100000" custLinFactNeighborY="-2092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C63F88C-9D7B-41E1-B0AE-04962A814C0B}" type="pres">
      <dgm:prSet presAssocID="{760AA2DC-7C6B-4629-8548-2C2E1BBCFFB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9B9056F-DF71-4494-A970-E11F3DDB6198}" type="pres">
      <dgm:prSet presAssocID="{72F83C25-E989-492A-8F88-FC508F49F932}" presName="compNode" presStyleCnt="0"/>
      <dgm:spPr/>
    </dgm:pt>
    <dgm:pt modelId="{29154EC8-5BBB-42C6-BB5F-57427DDBD5F4}" type="pres">
      <dgm:prSet presAssocID="{72F83C25-E989-492A-8F88-FC508F49F932}" presName="bkgdShape" presStyleLbl="node1" presStyleIdx="1" presStyleCnt="4" custScaleX="181277" custScaleY="77344" custLinFactX="72692" custLinFactNeighborX="100000" custLinFactNeighborY="-21540"/>
      <dgm:spPr/>
      <dgm:t>
        <a:bodyPr/>
        <a:lstStyle/>
        <a:p>
          <a:endParaRPr lang="ru-RU"/>
        </a:p>
      </dgm:t>
    </dgm:pt>
    <dgm:pt modelId="{21D2F56D-1E6D-48ED-80A3-9120C9831F20}" type="pres">
      <dgm:prSet presAssocID="{72F83C25-E989-492A-8F88-FC508F49F932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CC706-6989-45D3-8C95-558F9CAFA64E}" type="pres">
      <dgm:prSet presAssocID="{72F83C25-E989-492A-8F88-FC508F49F932}" presName="invisiNode" presStyleLbl="node1" presStyleIdx="1" presStyleCnt="4"/>
      <dgm:spPr/>
    </dgm:pt>
    <dgm:pt modelId="{05CE1FE2-C101-408B-B325-7664E0DDFCCB}" type="pres">
      <dgm:prSet presAssocID="{72F83C25-E989-492A-8F88-FC508F49F932}" presName="imagNode" presStyleLbl="fgImgPlace1" presStyleIdx="1" presStyleCnt="4" custScaleX="156435" custScaleY="97643" custLinFactX="83982" custLinFactNeighborX="100000" custLinFactNeighborY="-18211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glow rad="635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E856AECD-725C-4B5A-9EA2-2673DD4E09B9}" type="pres">
      <dgm:prSet presAssocID="{CB60ACCE-5373-470E-AC01-D1F5D5F3575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7D0CF35-F8D5-4EDC-A644-2400CD355FF2}" type="pres">
      <dgm:prSet presAssocID="{14EA372B-7F9B-45D8-A9F0-0B58B001AE43}" presName="compNode" presStyleCnt="0"/>
      <dgm:spPr/>
    </dgm:pt>
    <dgm:pt modelId="{3CEC8B07-F122-4CA3-985B-20AEA59E1B7F}" type="pres">
      <dgm:prSet presAssocID="{14EA372B-7F9B-45D8-A9F0-0B58B001AE43}" presName="bkgdShape" presStyleLbl="node1" presStyleIdx="2" presStyleCnt="4" custScaleX="167580" custScaleY="76701" custLinFactX="-176264" custLinFactNeighborX="-200000" custLinFactNeighborY="-12852"/>
      <dgm:spPr/>
      <dgm:t>
        <a:bodyPr/>
        <a:lstStyle/>
        <a:p>
          <a:endParaRPr lang="ru-RU"/>
        </a:p>
      </dgm:t>
    </dgm:pt>
    <dgm:pt modelId="{D42B0139-26B0-4F6B-8A71-B9FB165C5016}" type="pres">
      <dgm:prSet presAssocID="{14EA372B-7F9B-45D8-A9F0-0B58B001AE43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45FBD-C50D-4310-82D7-5C09FF0C71EC}" type="pres">
      <dgm:prSet presAssocID="{14EA372B-7F9B-45D8-A9F0-0B58B001AE43}" presName="invisiNode" presStyleLbl="node1" presStyleIdx="2" presStyleCnt="4"/>
      <dgm:spPr/>
    </dgm:pt>
    <dgm:pt modelId="{6EB1ACE9-703B-422C-B5B0-F5ABFCF37A80}" type="pres">
      <dgm:prSet presAssocID="{14EA372B-7F9B-45D8-A9F0-0B58B001AE43}" presName="imagNode" presStyleLbl="fgImgPlace1" presStyleIdx="2" presStyleCnt="4" custScaleX="153189" custScaleY="100502" custLinFactX="-188195" custLinFactNeighborX="-200000" custLinFactNeighborY="-1816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3167DC1-8F5D-45BB-B692-BF6EB90B06E0}" type="pres">
      <dgm:prSet presAssocID="{788462A8-CCB2-4860-84AC-199A27276B3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A780E85-CFAC-4952-A81B-6778BA9C8026}" type="pres">
      <dgm:prSet presAssocID="{5DBCE11F-4A6D-4E43-989C-872D2F3B7BD7}" presName="compNode" presStyleCnt="0"/>
      <dgm:spPr/>
    </dgm:pt>
    <dgm:pt modelId="{DC427F9E-21D0-4111-992F-09E406AA55F0}" type="pres">
      <dgm:prSet presAssocID="{5DBCE11F-4A6D-4E43-989C-872D2F3B7BD7}" presName="bkgdShape" presStyleLbl="node1" presStyleIdx="3" presStyleCnt="4" custScaleX="170591" custScaleY="76701" custLinFactNeighborX="-2719" custLinFactNeighborY="-12852"/>
      <dgm:spPr/>
      <dgm:t>
        <a:bodyPr/>
        <a:lstStyle/>
        <a:p>
          <a:endParaRPr lang="ru-RU"/>
        </a:p>
      </dgm:t>
    </dgm:pt>
    <dgm:pt modelId="{4702A091-02D6-409E-8161-253283719087}" type="pres">
      <dgm:prSet presAssocID="{5DBCE11F-4A6D-4E43-989C-872D2F3B7BD7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91F94-0717-411B-AFED-1764BE6AF369}" type="pres">
      <dgm:prSet presAssocID="{5DBCE11F-4A6D-4E43-989C-872D2F3B7BD7}" presName="invisiNode" presStyleLbl="node1" presStyleIdx="3" presStyleCnt="4"/>
      <dgm:spPr/>
    </dgm:pt>
    <dgm:pt modelId="{2C349FB5-FC58-4A24-8B79-CA63FA39B75F}" type="pres">
      <dgm:prSet presAssocID="{5DBCE11F-4A6D-4E43-989C-872D2F3B7BD7}" presName="imagNode" presStyleLbl="fgImgPlace1" presStyleIdx="3" presStyleCnt="4" custScaleX="158597" custLinFactNeighborX="-2018" custLinFactNeighborY="-17515"/>
      <dgm:spPr>
        <a:blipFill rotWithShape="1">
          <a:blip xmlns:r="http://schemas.openxmlformats.org/officeDocument/2006/relationships" r:embed="rId4"/>
          <a:stretch>
            <a:fillRect/>
          </a:stretch>
        </a:blipFill>
        <a:effectLst>
          <a:glow rad="635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</dgm:ptLst>
  <dgm:cxnLst>
    <dgm:cxn modelId="{52E0F92D-9C3A-41D1-9F27-1AD6879FFDD8}" type="presOf" srcId="{281F1D1B-288C-4A05-B5D6-729EAFF55CC5}" destId="{9AFD3B60-6CD8-4891-8229-CE6982CDE191}" srcOrd="1" destOrd="0" presId="urn:microsoft.com/office/officeart/2005/8/layout/hList7"/>
    <dgm:cxn modelId="{AC79F2AF-EFDC-415C-8B83-809163AE6B26}" type="presOf" srcId="{5DBCE11F-4A6D-4E43-989C-872D2F3B7BD7}" destId="{DC427F9E-21D0-4111-992F-09E406AA55F0}" srcOrd="0" destOrd="0" presId="urn:microsoft.com/office/officeart/2005/8/layout/hList7"/>
    <dgm:cxn modelId="{4DC00751-619B-4C34-8955-BD351042233E}" type="presOf" srcId="{281F1D1B-288C-4A05-B5D6-729EAFF55CC5}" destId="{3EEB6FA0-3B66-4DEF-B6B7-34934122814D}" srcOrd="0" destOrd="0" presId="urn:microsoft.com/office/officeart/2005/8/layout/hList7"/>
    <dgm:cxn modelId="{1C917EA4-7DDA-4ED0-A1C1-F9BFCA967BD4}" type="presOf" srcId="{14EA372B-7F9B-45D8-A9F0-0B58B001AE43}" destId="{D42B0139-26B0-4F6B-8A71-B9FB165C5016}" srcOrd="1" destOrd="0" presId="urn:microsoft.com/office/officeart/2005/8/layout/hList7"/>
    <dgm:cxn modelId="{B23A2950-DD7C-49A2-BB2A-8CFF89A4BEE5}" type="presOf" srcId="{03088FED-2D6C-454C-B723-3F36A5F0A41A}" destId="{80A0F9C5-CBFE-44E4-B6E2-9D0EFD089ADC}" srcOrd="0" destOrd="0" presId="urn:microsoft.com/office/officeart/2005/8/layout/hList7"/>
    <dgm:cxn modelId="{A1AD3570-E446-4FBD-9ACD-ACB1658EF78E}" srcId="{03088FED-2D6C-454C-B723-3F36A5F0A41A}" destId="{5DBCE11F-4A6D-4E43-989C-872D2F3B7BD7}" srcOrd="3" destOrd="0" parTransId="{CABBD8C3-9F87-41D3-83AC-9395253679F9}" sibTransId="{14C53B00-F351-4256-83D1-56408250BF5C}"/>
    <dgm:cxn modelId="{1CEAF68B-AFAF-48C7-A806-5D1E757D3F6A}" type="presOf" srcId="{14EA372B-7F9B-45D8-A9F0-0B58B001AE43}" destId="{3CEC8B07-F122-4CA3-985B-20AEA59E1B7F}" srcOrd="0" destOrd="0" presId="urn:microsoft.com/office/officeart/2005/8/layout/hList7"/>
    <dgm:cxn modelId="{05D5AE19-0F12-441B-AC53-0425E96F1E9F}" type="presOf" srcId="{760AA2DC-7C6B-4629-8548-2C2E1BBCFFB9}" destId="{2C63F88C-9D7B-41E1-B0AE-04962A814C0B}" srcOrd="0" destOrd="0" presId="urn:microsoft.com/office/officeart/2005/8/layout/hList7"/>
    <dgm:cxn modelId="{9986EF6E-3970-429A-AECC-1FF82672CC49}" srcId="{03088FED-2D6C-454C-B723-3F36A5F0A41A}" destId="{281F1D1B-288C-4A05-B5D6-729EAFF55CC5}" srcOrd="0" destOrd="0" parTransId="{56A027D3-FE3A-4425-856B-0F4A4673939C}" sibTransId="{760AA2DC-7C6B-4629-8548-2C2E1BBCFFB9}"/>
    <dgm:cxn modelId="{B5CC29DA-AC44-452B-9D8F-FA0486D33BD9}" srcId="{03088FED-2D6C-454C-B723-3F36A5F0A41A}" destId="{72F83C25-E989-492A-8F88-FC508F49F932}" srcOrd="1" destOrd="0" parTransId="{BE089114-1784-4F92-B280-E3EF2BDADC01}" sibTransId="{CB60ACCE-5373-470E-AC01-D1F5D5F35759}"/>
    <dgm:cxn modelId="{185CC0E6-9CFE-4BC1-B65F-1256B9C51096}" type="presOf" srcId="{5DBCE11F-4A6D-4E43-989C-872D2F3B7BD7}" destId="{4702A091-02D6-409E-8161-253283719087}" srcOrd="1" destOrd="0" presId="urn:microsoft.com/office/officeart/2005/8/layout/hList7"/>
    <dgm:cxn modelId="{DAD869A7-D152-42D0-82A8-A7328596A398}" srcId="{03088FED-2D6C-454C-B723-3F36A5F0A41A}" destId="{14EA372B-7F9B-45D8-A9F0-0B58B001AE43}" srcOrd="2" destOrd="0" parTransId="{CCF88968-5100-47A2-BBA0-7FAAF1ED153F}" sibTransId="{788462A8-CCB2-4860-84AC-199A27276B30}"/>
    <dgm:cxn modelId="{E2ADAC75-3211-4857-B07D-9F571093D213}" type="presOf" srcId="{788462A8-CCB2-4860-84AC-199A27276B30}" destId="{93167DC1-8F5D-45BB-B692-BF6EB90B06E0}" srcOrd="0" destOrd="0" presId="urn:microsoft.com/office/officeart/2005/8/layout/hList7"/>
    <dgm:cxn modelId="{CFB99604-457F-4FE7-ABAE-EC85E14A7716}" type="presOf" srcId="{72F83C25-E989-492A-8F88-FC508F49F932}" destId="{29154EC8-5BBB-42C6-BB5F-57427DDBD5F4}" srcOrd="0" destOrd="0" presId="urn:microsoft.com/office/officeart/2005/8/layout/hList7"/>
    <dgm:cxn modelId="{7E7907BD-B698-416F-A45F-BE501BFA29BA}" type="presOf" srcId="{72F83C25-E989-492A-8F88-FC508F49F932}" destId="{21D2F56D-1E6D-48ED-80A3-9120C9831F20}" srcOrd="1" destOrd="0" presId="urn:microsoft.com/office/officeart/2005/8/layout/hList7"/>
    <dgm:cxn modelId="{2E2EBC52-8364-40A4-B0DE-F2EF4DBF0CED}" type="presOf" srcId="{CB60ACCE-5373-470E-AC01-D1F5D5F35759}" destId="{E856AECD-725C-4B5A-9EA2-2673DD4E09B9}" srcOrd="0" destOrd="0" presId="urn:microsoft.com/office/officeart/2005/8/layout/hList7"/>
    <dgm:cxn modelId="{6C5BC5C1-1F98-434B-8DCF-80CC03B9E914}" type="presParOf" srcId="{80A0F9C5-CBFE-44E4-B6E2-9D0EFD089ADC}" destId="{A0925408-840E-4120-B489-CB781449F0FE}" srcOrd="0" destOrd="0" presId="urn:microsoft.com/office/officeart/2005/8/layout/hList7"/>
    <dgm:cxn modelId="{E54DC483-700E-4372-A547-891F403E16E4}" type="presParOf" srcId="{80A0F9C5-CBFE-44E4-B6E2-9D0EFD089ADC}" destId="{50CA4B49-1588-4E77-9D99-2837E41B28F9}" srcOrd="1" destOrd="0" presId="urn:microsoft.com/office/officeart/2005/8/layout/hList7"/>
    <dgm:cxn modelId="{EC783653-C5FF-4D16-BC18-A15E61C2F446}" type="presParOf" srcId="{50CA4B49-1588-4E77-9D99-2837E41B28F9}" destId="{22923ECB-0205-4C00-BCD4-4C1F156A37C1}" srcOrd="0" destOrd="0" presId="urn:microsoft.com/office/officeart/2005/8/layout/hList7"/>
    <dgm:cxn modelId="{3167940D-B1C7-4559-864A-06D76FF2F949}" type="presParOf" srcId="{22923ECB-0205-4C00-BCD4-4C1F156A37C1}" destId="{3EEB6FA0-3B66-4DEF-B6B7-34934122814D}" srcOrd="0" destOrd="0" presId="urn:microsoft.com/office/officeart/2005/8/layout/hList7"/>
    <dgm:cxn modelId="{9E26235C-E694-469B-9E34-6A82BDDD5A7A}" type="presParOf" srcId="{22923ECB-0205-4C00-BCD4-4C1F156A37C1}" destId="{9AFD3B60-6CD8-4891-8229-CE6982CDE191}" srcOrd="1" destOrd="0" presId="urn:microsoft.com/office/officeart/2005/8/layout/hList7"/>
    <dgm:cxn modelId="{012A48C5-455D-4287-82F1-1AAF8C38987F}" type="presParOf" srcId="{22923ECB-0205-4C00-BCD4-4C1F156A37C1}" destId="{EB807D70-6F00-404B-BF22-B291B0B7C1E4}" srcOrd="2" destOrd="0" presId="urn:microsoft.com/office/officeart/2005/8/layout/hList7"/>
    <dgm:cxn modelId="{52A607E2-1768-4955-93C3-73AE0C0D44A3}" type="presParOf" srcId="{22923ECB-0205-4C00-BCD4-4C1F156A37C1}" destId="{42013F1E-83C9-4C42-8E55-F3BF42655ADE}" srcOrd="3" destOrd="0" presId="urn:microsoft.com/office/officeart/2005/8/layout/hList7"/>
    <dgm:cxn modelId="{8B98DEFB-05FF-47C4-B5BD-E3DB52D2F1C7}" type="presParOf" srcId="{50CA4B49-1588-4E77-9D99-2837E41B28F9}" destId="{2C63F88C-9D7B-41E1-B0AE-04962A814C0B}" srcOrd="1" destOrd="0" presId="urn:microsoft.com/office/officeart/2005/8/layout/hList7"/>
    <dgm:cxn modelId="{55AEF938-8409-4B0F-A668-5794F472AACA}" type="presParOf" srcId="{50CA4B49-1588-4E77-9D99-2837E41B28F9}" destId="{09B9056F-DF71-4494-A970-E11F3DDB6198}" srcOrd="2" destOrd="0" presId="urn:microsoft.com/office/officeart/2005/8/layout/hList7"/>
    <dgm:cxn modelId="{3EFF62A1-40FC-466F-839A-9EE7E26A8A9C}" type="presParOf" srcId="{09B9056F-DF71-4494-A970-E11F3DDB6198}" destId="{29154EC8-5BBB-42C6-BB5F-57427DDBD5F4}" srcOrd="0" destOrd="0" presId="urn:microsoft.com/office/officeart/2005/8/layout/hList7"/>
    <dgm:cxn modelId="{9FEFF406-FB97-49A0-9B1F-DC4A104BC734}" type="presParOf" srcId="{09B9056F-DF71-4494-A970-E11F3DDB6198}" destId="{21D2F56D-1E6D-48ED-80A3-9120C9831F20}" srcOrd="1" destOrd="0" presId="urn:microsoft.com/office/officeart/2005/8/layout/hList7"/>
    <dgm:cxn modelId="{482C581B-300A-4050-A21A-08F390DE593B}" type="presParOf" srcId="{09B9056F-DF71-4494-A970-E11F3DDB6198}" destId="{9E2CC706-6989-45D3-8C95-558F9CAFA64E}" srcOrd="2" destOrd="0" presId="urn:microsoft.com/office/officeart/2005/8/layout/hList7"/>
    <dgm:cxn modelId="{098631C8-6D33-4A1B-A986-9923F879C96A}" type="presParOf" srcId="{09B9056F-DF71-4494-A970-E11F3DDB6198}" destId="{05CE1FE2-C101-408B-B325-7664E0DDFCCB}" srcOrd="3" destOrd="0" presId="urn:microsoft.com/office/officeart/2005/8/layout/hList7"/>
    <dgm:cxn modelId="{7560827E-3EB6-480B-B1F5-A0D8FB171EF4}" type="presParOf" srcId="{50CA4B49-1588-4E77-9D99-2837E41B28F9}" destId="{E856AECD-725C-4B5A-9EA2-2673DD4E09B9}" srcOrd="3" destOrd="0" presId="urn:microsoft.com/office/officeart/2005/8/layout/hList7"/>
    <dgm:cxn modelId="{3CB8D8EE-6058-4557-9FA7-99C5515BF49D}" type="presParOf" srcId="{50CA4B49-1588-4E77-9D99-2837E41B28F9}" destId="{E7D0CF35-F8D5-4EDC-A644-2400CD355FF2}" srcOrd="4" destOrd="0" presId="urn:microsoft.com/office/officeart/2005/8/layout/hList7"/>
    <dgm:cxn modelId="{2198AC6B-B9B7-46A9-9614-6CBBB9A39C0C}" type="presParOf" srcId="{E7D0CF35-F8D5-4EDC-A644-2400CD355FF2}" destId="{3CEC8B07-F122-4CA3-985B-20AEA59E1B7F}" srcOrd="0" destOrd="0" presId="urn:microsoft.com/office/officeart/2005/8/layout/hList7"/>
    <dgm:cxn modelId="{13759242-4BCA-4EB8-A867-0E493CB5C667}" type="presParOf" srcId="{E7D0CF35-F8D5-4EDC-A644-2400CD355FF2}" destId="{D42B0139-26B0-4F6B-8A71-B9FB165C5016}" srcOrd="1" destOrd="0" presId="urn:microsoft.com/office/officeart/2005/8/layout/hList7"/>
    <dgm:cxn modelId="{9B448783-0072-4A10-8AA9-94A2F88F577A}" type="presParOf" srcId="{E7D0CF35-F8D5-4EDC-A644-2400CD355FF2}" destId="{A3445FBD-C50D-4310-82D7-5C09FF0C71EC}" srcOrd="2" destOrd="0" presId="urn:microsoft.com/office/officeart/2005/8/layout/hList7"/>
    <dgm:cxn modelId="{EFFB053D-3633-4B8C-AB4B-8E726C1188F6}" type="presParOf" srcId="{E7D0CF35-F8D5-4EDC-A644-2400CD355FF2}" destId="{6EB1ACE9-703B-422C-B5B0-F5ABFCF37A80}" srcOrd="3" destOrd="0" presId="urn:microsoft.com/office/officeart/2005/8/layout/hList7"/>
    <dgm:cxn modelId="{1FA22E54-FB70-43B1-947F-E92E2E80AE86}" type="presParOf" srcId="{50CA4B49-1588-4E77-9D99-2837E41B28F9}" destId="{93167DC1-8F5D-45BB-B692-BF6EB90B06E0}" srcOrd="5" destOrd="0" presId="urn:microsoft.com/office/officeart/2005/8/layout/hList7"/>
    <dgm:cxn modelId="{062A1619-203C-4707-8EF6-4E34917DE482}" type="presParOf" srcId="{50CA4B49-1588-4E77-9D99-2837E41B28F9}" destId="{9A780E85-CFAC-4952-A81B-6778BA9C8026}" srcOrd="6" destOrd="0" presId="urn:microsoft.com/office/officeart/2005/8/layout/hList7"/>
    <dgm:cxn modelId="{E5C28841-1A60-421A-B39E-036DC7231868}" type="presParOf" srcId="{9A780E85-CFAC-4952-A81B-6778BA9C8026}" destId="{DC427F9E-21D0-4111-992F-09E406AA55F0}" srcOrd="0" destOrd="0" presId="urn:microsoft.com/office/officeart/2005/8/layout/hList7"/>
    <dgm:cxn modelId="{E7376355-D946-405C-90AC-DB13A32256E5}" type="presParOf" srcId="{9A780E85-CFAC-4952-A81B-6778BA9C8026}" destId="{4702A091-02D6-409E-8161-253283719087}" srcOrd="1" destOrd="0" presId="urn:microsoft.com/office/officeart/2005/8/layout/hList7"/>
    <dgm:cxn modelId="{4602A198-6812-4EC1-AAC4-17B9DD0C25A7}" type="presParOf" srcId="{9A780E85-CFAC-4952-A81B-6778BA9C8026}" destId="{D9191F94-0717-411B-AFED-1764BE6AF369}" srcOrd="2" destOrd="0" presId="urn:microsoft.com/office/officeart/2005/8/layout/hList7"/>
    <dgm:cxn modelId="{60DE79F7-F21A-45EE-B921-1FC0B3F781AE}" type="presParOf" srcId="{9A780E85-CFAC-4952-A81B-6778BA9C8026}" destId="{2C349FB5-FC58-4A24-8B79-CA63FA39B75F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0D518C-4D12-4665-9F19-8B8826104D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A6F57E-8A80-402D-BF13-43FFF48DAFE8}">
      <dgm:prSet custT="1"/>
      <dgm:spPr/>
      <dgm:t>
        <a:bodyPr/>
        <a:lstStyle/>
        <a:p>
          <a:pPr rtl="0"/>
          <a:r>
            <a:rPr lang="ru-RU" sz="2900" dirty="0" smtClean="0"/>
            <a:t>1. </a:t>
          </a:r>
          <a:r>
            <a:rPr lang="ru-RU" sz="2000" b="1" dirty="0" smtClean="0"/>
            <a:t>Развитие библиотечного дела</a:t>
          </a:r>
          <a:endParaRPr lang="ru-RU" sz="2000" dirty="0"/>
        </a:p>
      </dgm:t>
    </dgm:pt>
    <dgm:pt modelId="{AA413E06-3A64-4844-ABEB-24E47BE740BA}" type="parTrans" cxnId="{016CE3FA-6E4D-4811-ACD7-4F460371A44C}">
      <dgm:prSet/>
      <dgm:spPr/>
      <dgm:t>
        <a:bodyPr/>
        <a:lstStyle/>
        <a:p>
          <a:endParaRPr lang="ru-RU"/>
        </a:p>
      </dgm:t>
    </dgm:pt>
    <dgm:pt modelId="{F3849AD5-957D-4FCF-A3A4-CAF695D35960}" type="sibTrans" cxnId="{016CE3FA-6E4D-4811-ACD7-4F460371A44C}">
      <dgm:prSet/>
      <dgm:spPr/>
      <dgm:t>
        <a:bodyPr/>
        <a:lstStyle/>
        <a:p>
          <a:endParaRPr lang="ru-RU"/>
        </a:p>
      </dgm:t>
    </dgm:pt>
    <dgm:pt modelId="{41425E63-11FA-448A-8EDA-AA9F687EC51F}" type="pres">
      <dgm:prSet presAssocID="{0D0D518C-4D12-4665-9F19-8B8826104D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2E3685-DDF7-49CF-A6DD-F2E449995961}" type="pres">
      <dgm:prSet presAssocID="{22A6F57E-8A80-402D-BF13-43FFF48DAFE8}" presName="parentText" presStyleLbl="node1" presStyleIdx="0" presStyleCnt="1" custScaleY="57960" custLinFactY="-5025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60C9E6-EE8E-45BE-A96A-1E2B63577F94}" type="presOf" srcId="{22A6F57E-8A80-402D-BF13-43FFF48DAFE8}" destId="{562E3685-DDF7-49CF-A6DD-F2E449995961}" srcOrd="0" destOrd="0" presId="urn:microsoft.com/office/officeart/2005/8/layout/vList2"/>
    <dgm:cxn modelId="{016CE3FA-6E4D-4811-ACD7-4F460371A44C}" srcId="{0D0D518C-4D12-4665-9F19-8B8826104D78}" destId="{22A6F57E-8A80-402D-BF13-43FFF48DAFE8}" srcOrd="0" destOrd="0" parTransId="{AA413E06-3A64-4844-ABEB-24E47BE740BA}" sibTransId="{F3849AD5-957D-4FCF-A3A4-CAF695D35960}"/>
    <dgm:cxn modelId="{BD8E4C1B-3ED2-404E-975B-05A2496F1BB8}" type="presOf" srcId="{0D0D518C-4D12-4665-9F19-8B8826104D78}" destId="{41425E63-11FA-448A-8EDA-AA9F687EC51F}" srcOrd="0" destOrd="0" presId="urn:microsoft.com/office/officeart/2005/8/layout/vList2"/>
    <dgm:cxn modelId="{F1C26B37-0216-4845-94AF-64317C9971A3}" type="presParOf" srcId="{41425E63-11FA-448A-8EDA-AA9F687EC51F}" destId="{562E3685-DDF7-49CF-A6DD-F2E44999596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FB80AC-829F-43C9-98BD-7812908812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AEB8DD-A4AD-498C-B8AD-33A6772BB3B2}">
      <dgm:prSet custT="1"/>
      <dgm:spPr/>
      <dgm:t>
        <a:bodyPr/>
        <a:lstStyle/>
        <a:p>
          <a:pPr algn="ctr" rtl="0"/>
          <a:r>
            <a:rPr lang="ru-RU" sz="1700" b="1" dirty="0" smtClean="0"/>
            <a:t>2. Укрепление материально-технической </a:t>
          </a:r>
        </a:p>
        <a:p>
          <a:pPr algn="ctr" rtl="0"/>
          <a:r>
            <a:rPr lang="ru-RU" sz="1700" b="1" dirty="0" smtClean="0"/>
            <a:t>базы учреждений культуры</a:t>
          </a:r>
          <a:br>
            <a:rPr lang="ru-RU" sz="1700" b="1" dirty="0" smtClean="0"/>
          </a:br>
          <a:endParaRPr lang="ru-RU" sz="1700" dirty="0"/>
        </a:p>
      </dgm:t>
    </dgm:pt>
    <dgm:pt modelId="{666382AF-075E-44C3-B336-38EA6126A2E2}" type="parTrans" cxnId="{7375FDFD-7D7C-4B66-B275-B78A958F6DF8}">
      <dgm:prSet/>
      <dgm:spPr/>
      <dgm:t>
        <a:bodyPr/>
        <a:lstStyle/>
        <a:p>
          <a:endParaRPr lang="ru-RU" sz="1700"/>
        </a:p>
      </dgm:t>
    </dgm:pt>
    <dgm:pt modelId="{385289F9-2D87-475B-A810-5CDF1045BBB9}" type="sibTrans" cxnId="{7375FDFD-7D7C-4B66-B275-B78A958F6DF8}">
      <dgm:prSet/>
      <dgm:spPr/>
      <dgm:t>
        <a:bodyPr/>
        <a:lstStyle/>
        <a:p>
          <a:endParaRPr lang="ru-RU" sz="1700"/>
        </a:p>
      </dgm:t>
    </dgm:pt>
    <dgm:pt modelId="{E3FF1248-F396-45F0-AEE9-81C2B59C90B3}" type="pres">
      <dgm:prSet presAssocID="{6AFB80AC-829F-43C9-98BD-7812908812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ABD057-42E3-474F-999B-4F436C631798}" type="pres">
      <dgm:prSet presAssocID="{4CAEB8DD-A4AD-498C-B8AD-33A6772BB3B2}" presName="parentText" presStyleLbl="node1" presStyleIdx="0" presStyleCnt="1" custLinFactNeighborY="-65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DE26C7-5D2A-413B-810F-EDC0A967BD56}" type="presOf" srcId="{4CAEB8DD-A4AD-498C-B8AD-33A6772BB3B2}" destId="{D8ABD057-42E3-474F-999B-4F436C631798}" srcOrd="0" destOrd="0" presId="urn:microsoft.com/office/officeart/2005/8/layout/vList2"/>
    <dgm:cxn modelId="{B17C5639-EB3F-4FFC-8B61-F4FE4DAE07ED}" type="presOf" srcId="{6AFB80AC-829F-43C9-98BD-781290881254}" destId="{E3FF1248-F396-45F0-AEE9-81C2B59C90B3}" srcOrd="0" destOrd="0" presId="urn:microsoft.com/office/officeart/2005/8/layout/vList2"/>
    <dgm:cxn modelId="{7375FDFD-7D7C-4B66-B275-B78A958F6DF8}" srcId="{6AFB80AC-829F-43C9-98BD-781290881254}" destId="{4CAEB8DD-A4AD-498C-B8AD-33A6772BB3B2}" srcOrd="0" destOrd="0" parTransId="{666382AF-075E-44C3-B336-38EA6126A2E2}" sibTransId="{385289F9-2D87-475B-A810-5CDF1045BBB9}"/>
    <dgm:cxn modelId="{A0110466-4722-4E54-8E2A-05BD0E0CC0C3}" type="presParOf" srcId="{E3FF1248-F396-45F0-AEE9-81C2B59C90B3}" destId="{D8ABD057-42E3-474F-999B-4F436C6317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DEA6717-4754-4F23-A599-0A8EC0C44F3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BF786D-1934-41CF-92EF-8EE9BD56FF45}">
      <dgm:prSet custT="1"/>
      <dgm:spPr/>
      <dgm:t>
        <a:bodyPr/>
        <a:lstStyle/>
        <a:p>
          <a:pPr rtl="0"/>
          <a:endParaRPr lang="ru-RU" sz="1800" b="1" dirty="0" smtClean="0"/>
        </a:p>
        <a:p>
          <a:pPr rtl="0"/>
          <a:r>
            <a:rPr lang="ru-RU" sz="1800" b="1" dirty="0" smtClean="0"/>
            <a:t>3. Поддержка одаренных детей и молодежи, развитие художественного образования. Создание условий для функционирования и обеспечения системы персонифицированного финансирования дополнительного образования детей. </a:t>
          </a:r>
          <a:br>
            <a:rPr lang="ru-RU" sz="1800" b="1" dirty="0" smtClean="0"/>
          </a:br>
          <a:endParaRPr lang="ru-RU" sz="1800" dirty="0"/>
        </a:p>
      </dgm:t>
    </dgm:pt>
    <dgm:pt modelId="{E2A0F286-E04D-4DC3-BBC1-F5A41594FA12}" type="parTrans" cxnId="{9EDA9311-8C49-4A69-A1A1-A09E67D7DBE9}">
      <dgm:prSet/>
      <dgm:spPr/>
      <dgm:t>
        <a:bodyPr/>
        <a:lstStyle/>
        <a:p>
          <a:endParaRPr lang="ru-RU" sz="1800"/>
        </a:p>
      </dgm:t>
    </dgm:pt>
    <dgm:pt modelId="{755F28D0-EB20-4CC2-AA16-D1B6297BB9DB}" type="sibTrans" cxnId="{9EDA9311-8C49-4A69-A1A1-A09E67D7DBE9}">
      <dgm:prSet/>
      <dgm:spPr/>
      <dgm:t>
        <a:bodyPr/>
        <a:lstStyle/>
        <a:p>
          <a:endParaRPr lang="ru-RU" sz="1800"/>
        </a:p>
      </dgm:t>
    </dgm:pt>
    <dgm:pt modelId="{99AACAD0-2313-4F0C-9189-1236865C90C9}" type="pres">
      <dgm:prSet presAssocID="{9DEA6717-4754-4F23-A599-0A8EC0C44F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E9C774-520F-4663-8D80-7EB6D40A273C}" type="pres">
      <dgm:prSet presAssocID="{EFBF786D-1934-41CF-92EF-8EE9BD56FF45}" presName="node" presStyleLbl="node1" presStyleIdx="0" presStyleCnt="1" custLinFactNeighborX="-155" custLinFactNeighborY="26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DA9311-8C49-4A69-A1A1-A09E67D7DBE9}" srcId="{9DEA6717-4754-4F23-A599-0A8EC0C44F32}" destId="{EFBF786D-1934-41CF-92EF-8EE9BD56FF45}" srcOrd="0" destOrd="0" parTransId="{E2A0F286-E04D-4DC3-BBC1-F5A41594FA12}" sibTransId="{755F28D0-EB20-4CC2-AA16-D1B6297BB9DB}"/>
    <dgm:cxn modelId="{DA5AF358-9EE4-434B-91EF-63B2D3080E4D}" type="presOf" srcId="{9DEA6717-4754-4F23-A599-0A8EC0C44F32}" destId="{99AACAD0-2313-4F0C-9189-1236865C90C9}" srcOrd="0" destOrd="0" presId="urn:microsoft.com/office/officeart/2005/8/layout/process1"/>
    <dgm:cxn modelId="{D61F4B8E-17CF-4D62-8536-8A1B079BE0FB}" type="presOf" srcId="{EFBF786D-1934-41CF-92EF-8EE9BD56FF45}" destId="{B9E9C774-520F-4663-8D80-7EB6D40A273C}" srcOrd="0" destOrd="0" presId="urn:microsoft.com/office/officeart/2005/8/layout/process1"/>
    <dgm:cxn modelId="{519F4997-11FC-415F-892C-40BEFCEE0252}" type="presParOf" srcId="{99AACAD0-2313-4F0C-9189-1236865C90C9}" destId="{B9E9C774-520F-4663-8D80-7EB6D40A273C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C770EF-0A10-451F-9877-20C747016A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11EDBB-02F4-4958-9DE7-4E1DB56CC417}">
      <dgm:prSet custT="1"/>
      <dgm:spPr/>
      <dgm:t>
        <a:bodyPr/>
        <a:lstStyle/>
        <a:p>
          <a:pPr algn="ctr" rtl="0"/>
          <a:endParaRPr lang="ru-RU" sz="1900" b="1" dirty="0" smtClean="0"/>
        </a:p>
        <a:p>
          <a:pPr algn="ctr" rtl="0"/>
          <a:r>
            <a:rPr lang="ru-RU" sz="1900" b="1" dirty="0" smtClean="0"/>
            <a:t>4. Стимулирование культурного разнообразия в </a:t>
          </a:r>
        </a:p>
        <a:p>
          <a:pPr algn="ctr" rtl="0"/>
          <a:r>
            <a:rPr lang="ru-RU" sz="1900" b="1" dirty="0" smtClean="0"/>
            <a:t>Нефтеюганском районе</a:t>
          </a:r>
          <a:r>
            <a:rPr lang="ru-RU" sz="1900" b="0" dirty="0" smtClean="0"/>
            <a:t/>
          </a:r>
          <a:br>
            <a:rPr lang="ru-RU" sz="1900" b="0" dirty="0" smtClean="0"/>
          </a:br>
          <a:endParaRPr lang="ru-RU" sz="1900" dirty="0"/>
        </a:p>
      </dgm:t>
    </dgm:pt>
    <dgm:pt modelId="{E144A3FB-F512-4DFA-8D8A-674E27BACBC2}" type="parTrans" cxnId="{A72E411A-31E4-4DD9-ADE1-6CD69C9DD520}">
      <dgm:prSet/>
      <dgm:spPr/>
      <dgm:t>
        <a:bodyPr/>
        <a:lstStyle/>
        <a:p>
          <a:endParaRPr lang="ru-RU"/>
        </a:p>
      </dgm:t>
    </dgm:pt>
    <dgm:pt modelId="{FCFC504C-C50B-4CBD-983D-D072127B5693}" type="sibTrans" cxnId="{A72E411A-31E4-4DD9-ADE1-6CD69C9DD520}">
      <dgm:prSet/>
      <dgm:spPr/>
      <dgm:t>
        <a:bodyPr/>
        <a:lstStyle/>
        <a:p>
          <a:endParaRPr lang="ru-RU"/>
        </a:p>
      </dgm:t>
    </dgm:pt>
    <dgm:pt modelId="{E0E22BCF-4F69-4A04-8EF0-739B77FE662D}" type="pres">
      <dgm:prSet presAssocID="{4DC770EF-0A10-451F-9877-20C747016A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96588F-245F-41A1-BB8B-B06CF3012B54}" type="pres">
      <dgm:prSet presAssocID="{3811EDBB-02F4-4958-9DE7-4E1DB56CC4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951BE-AD89-4797-9FF3-71049E8AFD88}" type="presOf" srcId="{3811EDBB-02F4-4958-9DE7-4E1DB56CC417}" destId="{EA96588F-245F-41A1-BB8B-B06CF3012B54}" srcOrd="0" destOrd="0" presId="urn:microsoft.com/office/officeart/2005/8/layout/vList2"/>
    <dgm:cxn modelId="{D80CD711-D111-4429-98BF-9794EBE48718}" type="presOf" srcId="{4DC770EF-0A10-451F-9877-20C747016AC8}" destId="{E0E22BCF-4F69-4A04-8EF0-739B77FE662D}" srcOrd="0" destOrd="0" presId="urn:microsoft.com/office/officeart/2005/8/layout/vList2"/>
    <dgm:cxn modelId="{A72E411A-31E4-4DD9-ADE1-6CD69C9DD520}" srcId="{4DC770EF-0A10-451F-9877-20C747016AC8}" destId="{3811EDBB-02F4-4958-9DE7-4E1DB56CC417}" srcOrd="0" destOrd="0" parTransId="{E144A3FB-F512-4DFA-8D8A-674E27BACBC2}" sibTransId="{FCFC504C-C50B-4CBD-983D-D072127B5693}"/>
    <dgm:cxn modelId="{D5FAE67E-409A-49A5-BCFD-B70D9A2029F6}" type="presParOf" srcId="{E0E22BCF-4F69-4A04-8EF0-739B77FE662D}" destId="{EA96588F-245F-41A1-BB8B-B06CF3012B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0B09AE-5606-407E-81B6-55622762F2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948A53-718B-499D-9A49-7BA934A5A7DC}">
      <dgm:prSet/>
      <dgm:spPr/>
      <dgm:t>
        <a:bodyPr/>
        <a:lstStyle/>
        <a:p>
          <a:pPr algn="ctr" rtl="0"/>
          <a:r>
            <a:rPr lang="ru-RU" b="1" dirty="0" smtClean="0"/>
            <a:t>5. Реализация единой региональной (государственной) и муниципальной политики в сфере культуры</a:t>
          </a:r>
          <a:r>
            <a:rPr lang="ru-RU" b="0" dirty="0" smtClean="0"/>
            <a:t/>
          </a:r>
          <a:br>
            <a:rPr lang="ru-RU" b="0" dirty="0" smtClean="0"/>
          </a:br>
          <a:endParaRPr lang="ru-RU" dirty="0"/>
        </a:p>
      </dgm:t>
    </dgm:pt>
    <dgm:pt modelId="{E886DD8B-96F4-4219-AE36-CB74244C59AF}" type="parTrans" cxnId="{B82504E7-8128-48E6-8CDE-A0DDF4572011}">
      <dgm:prSet/>
      <dgm:spPr/>
      <dgm:t>
        <a:bodyPr/>
        <a:lstStyle/>
        <a:p>
          <a:pPr algn="ctr"/>
          <a:endParaRPr lang="ru-RU"/>
        </a:p>
      </dgm:t>
    </dgm:pt>
    <dgm:pt modelId="{4622970A-F786-4F61-9907-A8429B333347}" type="sibTrans" cxnId="{B82504E7-8128-48E6-8CDE-A0DDF4572011}">
      <dgm:prSet/>
      <dgm:spPr/>
      <dgm:t>
        <a:bodyPr/>
        <a:lstStyle/>
        <a:p>
          <a:pPr algn="ctr"/>
          <a:endParaRPr lang="ru-RU"/>
        </a:p>
      </dgm:t>
    </dgm:pt>
    <dgm:pt modelId="{27745E1E-3955-4360-90EA-27C31D52882A}" type="pres">
      <dgm:prSet presAssocID="{A40B09AE-5606-407E-81B6-55622762F2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A7B6A4-AFA9-4EAD-87B2-8ED66DEC7B4B}" type="pres">
      <dgm:prSet presAssocID="{B1948A53-718B-499D-9A49-7BA934A5A7DC}" presName="parentText" presStyleLbl="node1" presStyleIdx="0" presStyleCnt="1" custScaleY="83020" custLinFactNeighborX="317" custLinFactNeighborY="-136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2504E7-8128-48E6-8CDE-A0DDF4572011}" srcId="{A40B09AE-5606-407E-81B6-55622762F28D}" destId="{B1948A53-718B-499D-9A49-7BA934A5A7DC}" srcOrd="0" destOrd="0" parTransId="{E886DD8B-96F4-4219-AE36-CB74244C59AF}" sibTransId="{4622970A-F786-4F61-9907-A8429B333347}"/>
    <dgm:cxn modelId="{379C40A4-B533-4991-BD01-9EEA1614E918}" type="presOf" srcId="{A40B09AE-5606-407E-81B6-55622762F28D}" destId="{27745E1E-3955-4360-90EA-27C31D52882A}" srcOrd="0" destOrd="0" presId="urn:microsoft.com/office/officeart/2005/8/layout/vList2"/>
    <dgm:cxn modelId="{190D0EB8-07E4-4D37-A6BD-BCD967630BFD}" type="presOf" srcId="{B1948A53-718B-499D-9A49-7BA934A5A7DC}" destId="{60A7B6A4-AFA9-4EAD-87B2-8ED66DEC7B4B}" srcOrd="0" destOrd="0" presId="urn:microsoft.com/office/officeart/2005/8/layout/vList2"/>
    <dgm:cxn modelId="{0532535B-B90E-495F-B35D-7F4575F27696}" type="presParOf" srcId="{27745E1E-3955-4360-90EA-27C31D52882A}" destId="{60A7B6A4-AFA9-4EAD-87B2-8ED66DEC7B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33A90AA-9616-466E-A95D-4F5D674506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AB9D05-959B-4F7B-AC95-73131194C6D5}">
      <dgm:prSet custT="1"/>
      <dgm:spPr/>
      <dgm:t>
        <a:bodyPr/>
        <a:lstStyle/>
        <a:p>
          <a:pPr rtl="0"/>
          <a:r>
            <a:rPr lang="ru-RU" sz="1600" b="0" dirty="0" smtClean="0"/>
            <a:t>6. </a:t>
          </a:r>
          <a:r>
            <a:rPr lang="ru-RU" sz="1700" b="0" dirty="0" smtClean="0"/>
            <a:t>Предоставление субсидий некоммерческим организациям (в том числе социально ориентированным некоммерческим организациям), не являющимся государственными (муниципальными) учреждениями, осуществляющим деятельность в сфере культуры. </a:t>
          </a:r>
          <a:endParaRPr lang="ru-RU" sz="1700" dirty="0"/>
        </a:p>
      </dgm:t>
    </dgm:pt>
    <dgm:pt modelId="{9AB9FE73-508D-4896-8A19-91A92D0F9A3E}" type="parTrans" cxnId="{48BC08BE-C439-46D9-992E-611B8C8F7022}">
      <dgm:prSet/>
      <dgm:spPr/>
      <dgm:t>
        <a:bodyPr/>
        <a:lstStyle/>
        <a:p>
          <a:endParaRPr lang="ru-RU"/>
        </a:p>
      </dgm:t>
    </dgm:pt>
    <dgm:pt modelId="{93ECC981-EE67-491A-9B49-7E631A25BEC7}" type="sibTrans" cxnId="{48BC08BE-C439-46D9-992E-611B8C8F7022}">
      <dgm:prSet/>
      <dgm:spPr/>
      <dgm:t>
        <a:bodyPr/>
        <a:lstStyle/>
        <a:p>
          <a:endParaRPr lang="ru-RU"/>
        </a:p>
      </dgm:t>
    </dgm:pt>
    <dgm:pt modelId="{4F1280EC-51DC-429C-A603-F47099872BE8}" type="pres">
      <dgm:prSet presAssocID="{C33A90AA-9616-466E-A95D-4F5D674506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5C4F52-D455-4B09-9D12-8DBCF68A45DE}" type="pres">
      <dgm:prSet presAssocID="{50AB9D05-959B-4F7B-AC95-73131194C6D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4DE346-8FB7-46B6-B5ED-5C2C976B62B3}" type="presOf" srcId="{C33A90AA-9616-466E-A95D-4F5D674506A2}" destId="{4F1280EC-51DC-429C-A603-F47099872BE8}" srcOrd="0" destOrd="0" presId="urn:microsoft.com/office/officeart/2005/8/layout/vList2"/>
    <dgm:cxn modelId="{48BC08BE-C439-46D9-992E-611B8C8F7022}" srcId="{C33A90AA-9616-466E-A95D-4F5D674506A2}" destId="{50AB9D05-959B-4F7B-AC95-73131194C6D5}" srcOrd="0" destOrd="0" parTransId="{9AB9FE73-508D-4896-8A19-91A92D0F9A3E}" sibTransId="{93ECC981-EE67-491A-9B49-7E631A25BEC7}"/>
    <dgm:cxn modelId="{91C6C8A3-4A8C-4185-8D82-08F9B483A241}" type="presOf" srcId="{50AB9D05-959B-4F7B-AC95-73131194C6D5}" destId="{DB5C4F52-D455-4B09-9D12-8DBCF68A45DE}" srcOrd="0" destOrd="0" presId="urn:microsoft.com/office/officeart/2005/8/layout/vList2"/>
    <dgm:cxn modelId="{79749280-8B8C-441D-9ABC-C815933A7515}" type="presParOf" srcId="{4F1280EC-51DC-429C-A603-F47099872BE8}" destId="{DB5C4F52-D455-4B09-9D12-8DBCF68A45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EB6FA0-3B66-4DEF-B6B7-34934122814D}">
      <dsp:nvSpPr>
        <dsp:cNvPr id="0" name=""/>
        <dsp:cNvSpPr/>
      </dsp:nvSpPr>
      <dsp:spPr>
        <a:xfrm>
          <a:off x="2143146" y="0"/>
          <a:ext cx="2185193" cy="399993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shade val="8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50" b="1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/>
            <a:t>Увеличение контингента учащихся школ дополнительного образования сферы культуры и искусства и количества лауреатов и дипломантов конкурсов различного уровня. </a:t>
          </a:r>
        </a:p>
      </dsp:txBody>
      <dsp:txXfrm>
        <a:off x="2143146" y="1599974"/>
        <a:ext cx="2185193" cy="1599974"/>
      </dsp:txXfrm>
    </dsp:sp>
    <dsp:sp modelId="{42013F1E-83C9-4C42-8E55-F3BF42655ADE}">
      <dsp:nvSpPr>
        <dsp:cNvPr id="0" name=""/>
        <dsp:cNvSpPr/>
      </dsp:nvSpPr>
      <dsp:spPr>
        <a:xfrm>
          <a:off x="2340928" y="0"/>
          <a:ext cx="1875767" cy="178793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2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9154EC8-5BBB-42C6-BB5F-57427DDBD5F4}">
      <dsp:nvSpPr>
        <dsp:cNvPr id="0" name=""/>
        <dsp:cNvSpPr/>
      </dsp:nvSpPr>
      <dsp:spPr>
        <a:xfrm>
          <a:off x="4357724" y="0"/>
          <a:ext cx="2237174" cy="4033469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200984"/>
            <a:satOff val="-13005"/>
            <a:lumOff val="11874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shade val="80000"/>
              <a:hueOff val="200984"/>
              <a:satOff val="-13005"/>
              <a:lumOff val="11874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Повышение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качества услуг, предоставляемых учреждениями сферы культуры</a:t>
          </a:r>
        </a:p>
      </dsp:txBody>
      <dsp:txXfrm>
        <a:off x="4357724" y="1613387"/>
        <a:ext cx="2237174" cy="1613387"/>
      </dsp:txXfrm>
    </dsp:sp>
    <dsp:sp modelId="{05CE1FE2-C101-408B-B325-7664E0DDFCCB}">
      <dsp:nvSpPr>
        <dsp:cNvPr id="0" name=""/>
        <dsp:cNvSpPr/>
      </dsp:nvSpPr>
      <dsp:spPr>
        <a:xfrm>
          <a:off x="4572030" y="71434"/>
          <a:ext cx="1814758" cy="1695655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CEC8B07-F122-4CA3-985B-20AEA59E1B7F}">
      <dsp:nvSpPr>
        <dsp:cNvPr id="0" name=""/>
        <dsp:cNvSpPr/>
      </dsp:nvSpPr>
      <dsp:spPr>
        <a:xfrm>
          <a:off x="0" y="0"/>
          <a:ext cx="2068137" cy="399993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401968"/>
            <a:satOff val="-26011"/>
            <a:lumOff val="23748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shade val="80000"/>
              <a:hueOff val="401968"/>
              <a:satOff val="-26011"/>
              <a:lumOff val="23748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FFFF00"/>
            </a:solidFill>
            <a:latin typeface="Constantia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  <a:latin typeface="Constantia" pitchFamily="18" charset="0"/>
            </a:rPr>
            <a:t>Ожидаемые результаты реализации программы</a:t>
          </a:r>
          <a:endParaRPr lang="ru-RU" sz="2000" kern="1200" dirty="0">
            <a:solidFill>
              <a:srgbClr val="FFFF00"/>
            </a:solidFill>
          </a:endParaRPr>
        </a:p>
      </dsp:txBody>
      <dsp:txXfrm>
        <a:off x="0" y="1599974"/>
        <a:ext cx="2068137" cy="1599974"/>
      </dsp:txXfrm>
    </dsp:sp>
    <dsp:sp modelId="{6EB1ACE9-703B-422C-B5B0-F5ABFCF37A80}">
      <dsp:nvSpPr>
        <dsp:cNvPr id="0" name=""/>
        <dsp:cNvSpPr/>
      </dsp:nvSpPr>
      <dsp:spPr>
        <a:xfrm>
          <a:off x="142871" y="55861"/>
          <a:ext cx="1777102" cy="1745304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2">
              <a:tint val="50000"/>
              <a:hueOff val="63594"/>
              <a:satOff val="-2121"/>
              <a:lumOff val="7137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C427F9E-21D0-4111-992F-09E406AA55F0}">
      <dsp:nvSpPr>
        <dsp:cNvPr id="0" name=""/>
        <dsp:cNvSpPr/>
      </dsp:nvSpPr>
      <dsp:spPr>
        <a:xfrm>
          <a:off x="6572301" y="0"/>
          <a:ext cx="2105296" cy="399993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602952"/>
            <a:satOff val="-39016"/>
            <a:lumOff val="35622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shade val="80000"/>
              <a:hueOff val="602952"/>
              <a:satOff val="-39016"/>
              <a:lumOff val="35622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50" b="1" kern="1200" dirty="0" smtClean="0">
            <a:solidFill>
              <a:schemeClr val="accent1">
                <a:lumMod val="75000"/>
              </a:schemeClr>
            </a:solidFill>
          </a:endParaRPr>
        </a:p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50" b="1" kern="1200" dirty="0" smtClean="0">
            <a:solidFill>
              <a:schemeClr val="accent1">
                <a:lumMod val="75000"/>
              </a:schemeClr>
            </a:solidFill>
          </a:endParaRPr>
        </a:p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chemeClr val="accent1">
                  <a:lumMod val="75000"/>
                </a:schemeClr>
              </a:solidFill>
            </a:rPr>
            <a:t>Увеличение посещаемости учреждений культуры и численности участников культурно-досуговых мероприятий.</a:t>
          </a:r>
        </a:p>
      </dsp:txBody>
      <dsp:txXfrm>
        <a:off x="6572301" y="1599974"/>
        <a:ext cx="2105296" cy="1599974"/>
      </dsp:txXfrm>
    </dsp:sp>
    <dsp:sp modelId="{2C349FB5-FC58-4A24-8B79-CA63FA39B75F}">
      <dsp:nvSpPr>
        <dsp:cNvPr id="0" name=""/>
        <dsp:cNvSpPr/>
      </dsp:nvSpPr>
      <dsp:spPr>
        <a:xfrm>
          <a:off x="6715175" y="71438"/>
          <a:ext cx="1839839" cy="173658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0925408-840E-4120-B489-CB781449F0FE}">
      <dsp:nvSpPr>
        <dsp:cNvPr id="0" name=""/>
        <dsp:cNvSpPr/>
      </dsp:nvSpPr>
      <dsp:spPr>
        <a:xfrm>
          <a:off x="428639" y="3537760"/>
          <a:ext cx="8001042" cy="1677213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2E3685-DDF7-49CF-A6DD-F2E449995961}">
      <dsp:nvSpPr>
        <dsp:cNvPr id="0" name=""/>
        <dsp:cNvSpPr/>
      </dsp:nvSpPr>
      <dsp:spPr>
        <a:xfrm>
          <a:off x="0" y="0"/>
          <a:ext cx="8229600" cy="7052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1. </a:t>
          </a:r>
          <a:r>
            <a:rPr lang="ru-RU" sz="2000" b="1" kern="1200" dirty="0" smtClean="0"/>
            <a:t>Развитие библиотечного дела</a:t>
          </a:r>
          <a:endParaRPr lang="ru-RU" sz="2000" kern="1200" dirty="0"/>
        </a:p>
      </dsp:txBody>
      <dsp:txXfrm>
        <a:off x="34428" y="34428"/>
        <a:ext cx="8160744" cy="636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ABD057-42E3-474F-999B-4F436C631798}">
      <dsp:nvSpPr>
        <dsp:cNvPr id="0" name=""/>
        <dsp:cNvSpPr/>
      </dsp:nvSpPr>
      <dsp:spPr>
        <a:xfrm>
          <a:off x="0" y="0"/>
          <a:ext cx="8229600" cy="9481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2. Укрепление материально-технической </a:t>
          </a:r>
        </a:p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базы учреждений культуры</a:t>
          </a:r>
          <a:br>
            <a:rPr lang="ru-RU" sz="1700" b="1" kern="1200" dirty="0" smtClean="0"/>
          </a:br>
          <a:endParaRPr lang="ru-RU" sz="1700" kern="1200" dirty="0"/>
        </a:p>
      </dsp:txBody>
      <dsp:txXfrm>
        <a:off x="46283" y="46283"/>
        <a:ext cx="8137034" cy="8555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9C774-520F-4663-8D80-7EB6D40A273C}">
      <dsp:nvSpPr>
        <dsp:cNvPr id="0" name=""/>
        <dsp:cNvSpPr/>
      </dsp:nvSpPr>
      <dsp:spPr>
        <a:xfrm>
          <a:off x="0" y="0"/>
          <a:ext cx="8161597" cy="12926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3. Поддержка одаренных детей и молодежи, развитие художественного образования. Создание условий для функционирования и обеспечения системы персонифицированного финансирования дополнительного образования детей. </a:t>
          </a:r>
          <a:br>
            <a:rPr lang="ru-RU" sz="1800" b="1" kern="1200" dirty="0" smtClean="0"/>
          </a:br>
          <a:endParaRPr lang="ru-RU" sz="1800" kern="1200" dirty="0"/>
        </a:p>
      </dsp:txBody>
      <dsp:txXfrm>
        <a:off x="37862" y="37862"/>
        <a:ext cx="8085873" cy="12169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6588F-245F-41A1-BB8B-B06CF3012B54}">
      <dsp:nvSpPr>
        <dsp:cNvPr id="0" name=""/>
        <dsp:cNvSpPr/>
      </dsp:nvSpPr>
      <dsp:spPr>
        <a:xfrm>
          <a:off x="0" y="77"/>
          <a:ext cx="8229600" cy="10799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 smtClean="0"/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4. Стимулирование культурного разнообразия в </a:t>
          </a:r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Нефтеюганском районе</a:t>
          </a:r>
          <a:r>
            <a:rPr lang="ru-RU" sz="1900" b="0" kern="1200" dirty="0" smtClean="0"/>
            <a:t/>
          </a:r>
          <a:br>
            <a:rPr lang="ru-RU" sz="1900" b="0" kern="1200" dirty="0" smtClean="0"/>
          </a:br>
          <a:endParaRPr lang="ru-RU" sz="1900" kern="1200" dirty="0"/>
        </a:p>
      </dsp:txBody>
      <dsp:txXfrm>
        <a:off x="52719" y="52796"/>
        <a:ext cx="8124162" cy="9745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7B6A4-AFA9-4EAD-87B2-8ED66DEC7B4B}">
      <dsp:nvSpPr>
        <dsp:cNvPr id="0" name=""/>
        <dsp:cNvSpPr/>
      </dsp:nvSpPr>
      <dsp:spPr>
        <a:xfrm>
          <a:off x="0" y="0"/>
          <a:ext cx="7686700" cy="9587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5. Реализация единой региональной (государственной) и муниципальной политики в сфере культуры</a:t>
          </a:r>
          <a:r>
            <a:rPr lang="ru-RU" sz="1700" b="0" kern="1200" dirty="0" smtClean="0"/>
            <a:t/>
          </a:r>
          <a:br>
            <a:rPr lang="ru-RU" sz="1700" b="0" kern="1200" dirty="0" smtClean="0"/>
          </a:br>
          <a:endParaRPr lang="ru-RU" sz="1700" kern="1200" dirty="0"/>
        </a:p>
      </dsp:txBody>
      <dsp:txXfrm>
        <a:off x="46800" y="46800"/>
        <a:ext cx="7593100" cy="8651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C4F52-D455-4B09-9D12-8DBCF68A45DE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6. </a:t>
          </a:r>
          <a:r>
            <a:rPr lang="ru-RU" sz="1700" b="0" kern="1200" dirty="0" smtClean="0"/>
            <a:t>Предоставление субсидий некоммерческим организациям (в том числе социально ориентированным некоммерческим организациям), не являющимся государственными (муниципальными) учреждениями, осуществляющим деятельность в сфере культуры. </a:t>
          </a:r>
          <a:endParaRPr lang="ru-RU" sz="1700" kern="1200" dirty="0"/>
        </a:p>
      </dsp:txBody>
      <dsp:txXfrm>
        <a:off x="55754" y="56193"/>
        <a:ext cx="8118092" cy="1030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00FF7-A24B-480B-816E-0BA71D3575F2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857F4-BF99-4831-9E27-D46AE566C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25" y="1052736"/>
            <a:ext cx="7738550" cy="4575382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702725" y="1052736"/>
            <a:ext cx="7738550" cy="4752528"/>
          </a:xfrm>
          <a:prstGeom prst="rect">
            <a:avLst/>
          </a:prstGeom>
          <a:solidFill>
            <a:schemeClr val="lt1">
              <a:alpha val="7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43732"/>
            <a:ext cx="1800699" cy="1779464"/>
          </a:xfrm>
          <a:prstGeom prst="rect">
            <a:avLst/>
          </a:prstGeom>
        </p:spPr>
      </p:pic>
      <p:sp>
        <p:nvSpPr>
          <p:cNvPr id="11" name="Рамка 10"/>
          <p:cNvSpPr/>
          <p:nvPr userDrawn="1"/>
        </p:nvSpPr>
        <p:spPr>
          <a:xfrm>
            <a:off x="611560" y="908720"/>
            <a:ext cx="7920880" cy="4896544"/>
          </a:xfrm>
          <a:prstGeom prst="frame">
            <a:avLst>
              <a:gd name="adj1" fmla="val 227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0" y="5301208"/>
            <a:ext cx="7812360" cy="1422360"/>
          </a:xfrm>
          <a:prstGeom prst="rect">
            <a:avLst/>
          </a:prstGeom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7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2EBBB7-4EBF-41A8-AEEF-715C89225D4C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7EFC60-1D27-4FCC-A90D-93A7834F97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26.jpeg"/><Relationship Id="rId5" Type="http://schemas.openxmlformats.org/officeDocument/2006/relationships/diagramColors" Target="../diagrams/colors5.xml"/><Relationship Id="rId10" Type="http://schemas.openxmlformats.org/officeDocument/2006/relationships/image" Target="../media/image25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28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ru/url?sa=i&amp;rct=j&amp;q=&amp;esrc=s&amp;source=images&amp;cd=&amp;cad=rja&amp;uact=8&amp;ved=&amp;url=http://ust-ugan.ru/fotogalereya.html&amp;bvm=bv.118443451,d.bGg&amp;psig=AFQjCNHs_T5HnoT9EyJ20J7ch-ZGTm44GQ&amp;ust=145988124448465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hyperlink" Target="https://www.google.ru/url?sa=i&amp;rct=j&amp;q=&amp;esrc=s&amp;source=images&amp;cd=&amp;cad=rja&amp;uact=8&amp;ved=0ahUKEwjh7P79w_XLAhWsApoKHTMyDtwQjRwIBw&amp;url=http://ugra.okrlib.ru/detail.php?ID%3D541&amp;psig=AFQjCNEUW1JN2dRhLY1QS6m66QAznMax_A&amp;ust=1459878129063960" TargetMode="Externa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8.jpeg"/><Relationship Id="rId4" Type="http://schemas.openxmlformats.org/officeDocument/2006/relationships/diagramLayout" Target="../diagrams/layout3.xml"/><Relationship Id="rId9" Type="http://schemas.openxmlformats.org/officeDocument/2006/relationships/hyperlink" Target="https://www.google.ru/url?sa=i&amp;rct=j&amp;q=&amp;esrc=s&amp;source=images&amp;cd=&amp;cad=rja&amp;uact=8&amp;ved=&amp;url=http://ust-ugan.ru/fotogalereya.html&amp;bvm=bv.118443451,d.bGg&amp;psig=AFQjCNHs_T5HnoT9EyJ20J7ch-ZGTm44GQ&amp;ust=1459881244484653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117930" y="142853"/>
            <a:ext cx="883225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2786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/>
                <a:latin typeface="Century Schoolbook" pitchFamily="18" charset="0"/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/>
                <a:latin typeface="Century Schoolbook" pitchFamily="18" charset="0"/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effectLst/>
                <a:latin typeface="Century Schoolbook" pitchFamily="18" charset="0"/>
              </a:rPr>
              <a:t>    МУНИЦИПАЛЬНАЯ       ПРОГРАММА              «РАЗВИТИЕ КУЛЬТУРЫ НЕФТЕЮГАНСКОГО РАЙОНА              НА 2017 - 2020г.г.»</a:t>
            </a:r>
            <a:endParaRPr lang="ru-RU" sz="4000" dirty="0">
              <a:ln w="12700">
                <a:solidFill>
                  <a:srgbClr val="00206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2536916" y="4799230"/>
            <a:ext cx="4035347" cy="66066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Департамент культуры и спорта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Нефтеюганского района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72705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08193" y="332656"/>
          <a:ext cx="8229600" cy="1080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 descr="C:\Users\Аликова\Desktop\ПАТРИОТИКА\Учетные карты КДФ\2015 год\УСПЕХ\Фото коллективов\Фото коллективов\Фото вес.кап. квартет\image (1).jpg"/>
          <p:cNvPicPr>
            <a:picLocks noChangeAspect="1" noChangeArrowheads="1"/>
          </p:cNvPicPr>
          <p:nvPr/>
        </p:nvPicPr>
        <p:blipFill>
          <a:blip r:embed="rId7"/>
          <a:srcRect r="25830" b="9406"/>
          <a:stretch>
            <a:fillRect/>
          </a:stretch>
        </p:blipFill>
        <p:spPr bwMode="auto">
          <a:xfrm rot="19739489">
            <a:off x="2629474" y="1714363"/>
            <a:ext cx="3134077" cy="2553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90502" y="1089524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F6FC6">
                  <a:lumMod val="75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6FC6">
                    <a:lumMod val="75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Развитие народного творчества и традиционной культуры,  проведение государственных и календарных праздников, конкурсов и фестивалей.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F6FC6">
                  <a:lumMod val="75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683" y="2115034"/>
            <a:ext cx="3218463" cy="2146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44738"/>
            <a:ext cx="2831972" cy="2278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" t="15074" b="8840"/>
          <a:stretch/>
        </p:blipFill>
        <p:spPr>
          <a:xfrm>
            <a:off x="2849160" y="3382432"/>
            <a:ext cx="3051094" cy="1863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47563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64932651"/>
              </p:ext>
            </p:extLst>
          </p:nvPr>
        </p:nvGraphicFramePr>
        <p:xfrm>
          <a:off x="428596" y="332656"/>
          <a:ext cx="7686700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214422"/>
            <a:ext cx="4729138" cy="421484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Функций по организации деятельности подведомственных Департаменту культуры и спорта учреждений, формирование и утверждение муниципальных заданий на оказание муниципальных услуг, организация и проведение мониторингов, определяющих качества выполнения муниципальных заданий, обеспечение функций муниципального заказчика при размещении заказов на поставку товаров. 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www.playcast.ru/uploads/2015/07/18/1437203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053103" cy="2702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15624558"/>
              </p:ext>
            </p:extLst>
          </p:nvPr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Объект 4" descr="F:\Сибирская Слобода 2018 фото\IMG_0882.JPG"/>
          <p:cNvPicPr>
            <a:picLocks noGr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35686"/>
            <a:ext cx="2808312" cy="1709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Статьи и фото слобода День семьи и Петра и Павла\День первоверховных апостолов\Престол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3375944"/>
            <a:ext cx="2916324" cy="2013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www.admoil.ru/images/gallery/2018/24-11-2018/_DSC01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21" y="1967700"/>
            <a:ext cx="4824536" cy="3422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42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214290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Целевые показатели муниципальной программы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1733773"/>
              </p:ext>
            </p:extLst>
          </p:nvPr>
        </p:nvGraphicFramePr>
        <p:xfrm>
          <a:off x="143794" y="692696"/>
          <a:ext cx="8784974" cy="59046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11782">
                  <a:extLst>
                    <a:ext uri="{9D8B030D-6E8A-4147-A177-3AD203B41FA5}">
                      <a16:colId xmlns:a16="http://schemas.microsoft.com/office/drawing/2014/main" val="2979464722"/>
                    </a:ext>
                  </a:extLst>
                </a:gridCol>
                <a:gridCol w="3728933">
                  <a:extLst>
                    <a:ext uri="{9D8B030D-6E8A-4147-A177-3AD203B41FA5}">
                      <a16:colId xmlns:a16="http://schemas.microsoft.com/office/drawing/2014/main" val="809068208"/>
                    </a:ext>
                  </a:extLst>
                </a:gridCol>
                <a:gridCol w="860180">
                  <a:extLst>
                    <a:ext uri="{9D8B030D-6E8A-4147-A177-3AD203B41FA5}">
                      <a16:colId xmlns:a16="http://schemas.microsoft.com/office/drawing/2014/main" val="779868686"/>
                    </a:ext>
                  </a:extLst>
                </a:gridCol>
                <a:gridCol w="684957">
                  <a:extLst>
                    <a:ext uri="{9D8B030D-6E8A-4147-A177-3AD203B41FA5}">
                      <a16:colId xmlns:a16="http://schemas.microsoft.com/office/drawing/2014/main" val="3666016753"/>
                    </a:ext>
                  </a:extLst>
                </a:gridCol>
                <a:gridCol w="676994">
                  <a:extLst>
                    <a:ext uri="{9D8B030D-6E8A-4147-A177-3AD203B41FA5}">
                      <a16:colId xmlns:a16="http://schemas.microsoft.com/office/drawing/2014/main" val="2438437391"/>
                    </a:ext>
                  </a:extLst>
                </a:gridCol>
                <a:gridCol w="676994">
                  <a:extLst>
                    <a:ext uri="{9D8B030D-6E8A-4147-A177-3AD203B41FA5}">
                      <a16:colId xmlns:a16="http://schemas.microsoft.com/office/drawing/2014/main" val="2102873748"/>
                    </a:ext>
                  </a:extLst>
                </a:gridCol>
                <a:gridCol w="581416">
                  <a:extLst>
                    <a:ext uri="{9D8B030D-6E8A-4147-A177-3AD203B41FA5}">
                      <a16:colId xmlns:a16="http://schemas.microsoft.com/office/drawing/2014/main" val="3217610875"/>
                    </a:ext>
                  </a:extLst>
                </a:gridCol>
                <a:gridCol w="963718">
                  <a:extLst>
                    <a:ext uri="{9D8B030D-6E8A-4147-A177-3AD203B41FA5}">
                      <a16:colId xmlns:a16="http://schemas.microsoft.com/office/drawing/2014/main" val="1091307928"/>
                    </a:ext>
                  </a:extLst>
                </a:gridCol>
              </a:tblGrid>
              <a:tr h="1239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№ целевого показателя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Наименование целевого показателя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Базовый целевой показатель на  начало реализации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Значения целевого показателя по годам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>
                          <a:effectLst/>
                        </a:rPr>
                        <a:t>Целевое значение показателя 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на момент окончания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действия 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муниципальной программы</a:t>
                      </a:r>
                      <a:br>
                        <a:rPr lang="ru-RU" sz="800" b="1" u="none" strike="noStrike">
                          <a:effectLst/>
                        </a:rPr>
                      </a:br>
                      <a:r>
                        <a:rPr lang="ru-RU" sz="800" b="1" u="none" strike="noStrike">
                          <a:effectLst/>
                        </a:rPr>
                        <a:t>                 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8272419"/>
                  </a:ext>
                </a:extLst>
              </a:tr>
              <a:tr h="8673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2017 год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2018 год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2019 год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</a:rPr>
                        <a:t>2020 год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068751"/>
                  </a:ext>
                </a:extLst>
              </a:tr>
              <a:tr h="1239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13175339"/>
                  </a:ext>
                </a:extLst>
              </a:tr>
              <a:tr h="2753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1.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Доля библиотечных фондов общедоступных библиотек, отраженных в электронных каталогах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822432"/>
                  </a:ext>
                </a:extLst>
              </a:tr>
              <a:tr h="24782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2.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Число посещений веб-сайта БУНР "Межпоселенческая библиотека" удаленными  пользователями, (тыс. человек)&lt;3&gt;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45,5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46,5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45710839"/>
                  </a:ext>
                </a:extLst>
              </a:tr>
              <a:tr h="3376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3.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</a:rPr>
                        <a:t>Увеличение численности (посещений) участников культурно-досуговых мероприятий, (%, по отношению к предыдущему году) &lt;3&gt;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2, 5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2, 7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2, 9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3, 5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3, 5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0635127"/>
                  </a:ext>
                </a:extLst>
              </a:tr>
              <a:tr h="3717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4.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Увеличение посещаемости муниципальных (структурных подразделений)  учреждений культуры на 1,5% ежегодно (% роста к предыдущему году).</a:t>
                      </a:r>
                      <a:br>
                        <a:rPr lang="ru-RU" sz="800" u="none" strike="noStrike" dirty="0">
                          <a:effectLst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7711539"/>
                  </a:ext>
                </a:extLst>
              </a:tr>
              <a:tr h="7992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5.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Количество обучающихся по дополнительным общеобразовательным предпрофессиональным программам; дополнительным общеобразовательным общеразвивающим программам, в том числе в рамках системы персонифицированного финансирования дополнительного образования детей, реализуемых  за счет средств муниципального образования, на начало каждого учебного года (человек) &lt;3&gt;.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575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96345066"/>
                  </a:ext>
                </a:extLst>
              </a:tr>
              <a:tr h="2927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6.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Увеличение доли детей, привлекаемых к участию в творческих мероприятиях, от общего числа детей (в %)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26,7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27,8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15439065"/>
                  </a:ext>
                </a:extLst>
              </a:tr>
              <a:tr h="2927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7.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Количество  лауреатов и дипломантов конкурсов различного уровня из числа детей и молодежи, (количество соответствующих дипломов)&lt;3&gt;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240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245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245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98906447"/>
                  </a:ext>
                </a:extLst>
              </a:tr>
              <a:tr h="5677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8.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u="none" strike="noStrike" dirty="0">
                          <a:effectLst/>
                        </a:rPr>
                        <a:t>Увеличение  доли к базовому уровню 2015г. деятелей культуры и искусства, юных талантливых учащихся и участников художественного самодеятельного творчества, удостоенных мер государственной и муниципальной поддержки (Гранты, премии, стипендии, звания и прочее) (в %) &lt;2&gt;*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1,15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1,17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1,24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1,34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1,34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05723461"/>
                  </a:ext>
                </a:extLst>
              </a:tr>
              <a:tr h="3717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9.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Соотношение средней заработной платы работников учреждений культуры и средней заработной платы в муниципальном образовании ХМАО-Югры, (в %) &lt;1&gt;, &lt;2&gt;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55,4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79,1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07566586"/>
                  </a:ext>
                </a:extLst>
              </a:tr>
              <a:tr h="1796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10.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Строительство учреждений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0640061"/>
                  </a:ext>
                </a:extLst>
              </a:tr>
              <a:tr h="3717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11.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u="none" strike="noStrike" dirty="0">
                          <a:effectLst/>
                        </a:rPr>
                        <a:t>Повышение уровня удовлетворенности граждан  качеством услуг, предоставляемых учреждениями сферы культуры Нефтеюганского района*,   (в  %) &lt;2&gt;; &lt;3&gt;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77,3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78,6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81,5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83145609"/>
                  </a:ext>
                </a:extLst>
              </a:tr>
              <a:tr h="6812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12.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u="none" strike="noStrike" dirty="0">
                          <a:effectLst/>
                        </a:rPr>
                        <a:t>Доля средств бюджета муниципального образования,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муниципального бюджета, выделяемых на предоставление услуг (работ) в сфере культуры, потенциально возможных к передаче (в %) &lt;4&gt;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1789882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21310"/>
              </p:ext>
            </p:extLst>
          </p:nvPr>
        </p:nvGraphicFramePr>
        <p:xfrm>
          <a:off x="142844" y="571480"/>
          <a:ext cx="8764792" cy="47575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2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4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5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3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35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35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43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подпрограммы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Финансовые затраты на реализацию муниципальной </a:t>
                      </a:r>
                      <a:r>
                        <a:rPr lang="ru-RU" sz="10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программы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(тыс. рублей)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5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5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1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254">
                <a:tc rowSpan="7"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I "Обеспечение прав граждан на доступ к объектам культуры, дополнительного образования сферы культуры и информации"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всего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712 694,08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307 504,09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315 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522,66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44 833,66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44 833,66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федеральный бюджет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55,10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12,80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14,10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14,10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14,10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бюджет автономного округа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16 715,32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6 179,62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282,90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626,40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626,40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местный бюджет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632 696,33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301 311,67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306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225,66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12 579,50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12 579,50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6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средства по Соглашениям по передаче полномочий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поселений **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иные источники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63 227,33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31 613,66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31 613,66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1254">
                <a:tc rowSpan="7"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II «Укрепление единого культурного пространства в Нефтеюганском районе»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1 116 013,08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248 336,94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271 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690,09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295 743,03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300 243,03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автономного округа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70 909,25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23 735,45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173,80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4 000,00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0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местный бюджет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700 285,72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223 601,48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516,29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124 333,97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123 833,97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16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по Соглашениям по передаче полномочий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поселений **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 источники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344 818,12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1 000,00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171 409,06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172 409,06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1254">
                <a:tc rowSpan="7"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III "Совершенствование системы управления в сфере культуры"</a:t>
                      </a:r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290 222,94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66 452,14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 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667,14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69 551,83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69 551,83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бюджет автономного округа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местный бюджет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268 694,88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66 452,14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667,14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58 787,80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58 787,80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16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по Соглашениям по передаче полномочий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поселений **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81254"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1" marR="1121" marT="118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 источники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21 528,06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-  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10 764,03 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10 764,03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214290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Ресурсное обеспечение муниципальной программы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     </a:t>
            </a:r>
          </a:p>
          <a:p>
            <a:pPr algn="ctr">
              <a:buNone/>
            </a:pP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358214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929718" cy="2000264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  <a:t>Ответственный исполнитель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  <a:t>муниципальной программы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  <a:t>Департамент культуры и спорта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  <a:t>Нефтеюганского района (комитет по культуре)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  <a:cs typeface="Aparajita" pitchFamily="34" charset="0"/>
              </a:rPr>
            </a:b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Constantia" pitchFamily="18" charset="0"/>
              <a:cs typeface="Aparajita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143504" y="2143116"/>
            <a:ext cx="3643338" cy="2625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14876" y="2500306"/>
            <a:ext cx="3724300" cy="2625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00002" y="2428867"/>
            <a:ext cx="7858212" cy="312813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265113" algn="just">
              <a:spcAft>
                <a:spcPts val="0"/>
              </a:spcAft>
              <a:tabLst>
                <a:tab pos="125413" algn="l"/>
                <a:tab pos="200025" algn="l"/>
                <a:tab pos="447675" algn="l"/>
                <a:tab pos="539750" algn="l"/>
                <a:tab pos="1344613" algn="l"/>
              </a:tabLst>
            </a:pPr>
            <a:r>
              <a:rPr lang="ru-RU" sz="20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Муниципальное 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казенное учреждение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«Управление </a:t>
            </a:r>
            <a:b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обеспечению деятельности учреждений культуры </a:t>
            </a:r>
            <a:b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спорта»</a:t>
            </a:r>
          </a:p>
          <a:p>
            <a:pPr marL="265113" algn="just">
              <a:spcAft>
                <a:spcPts val="0"/>
              </a:spcAft>
              <a:tabLst>
                <a:tab pos="125413" algn="l"/>
                <a:tab pos="200025" algn="l"/>
                <a:tab pos="447675" algn="l"/>
                <a:tab pos="539750" algn="l"/>
                <a:tab pos="804863" algn="l"/>
                <a:tab pos="1344613" algn="l"/>
              </a:tabLs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  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Муниципальное 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казенное учреждение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«Управление капитального строительства и жилищно-коммунального комплекса Нефтеюганского района»</a:t>
            </a:r>
          </a:p>
          <a:p>
            <a:pPr marL="265113" algn="just">
              <a:spcAft>
                <a:spcPts val="0"/>
              </a:spcAft>
              <a:tabLst>
                <a:tab pos="125413" algn="l"/>
                <a:tab pos="200025" algn="l"/>
                <a:tab pos="447675" algn="l"/>
                <a:tab pos="539750" algn="l"/>
                <a:tab pos="804863" algn="l"/>
                <a:tab pos="1344613" algn="l"/>
              </a:tabLst>
            </a:pP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Администрация 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Нефтеюганского района</a:t>
            </a:r>
          </a:p>
          <a:p>
            <a:pPr marL="265113" algn="just">
              <a:spcAft>
                <a:spcPts val="0"/>
              </a:spcAft>
              <a:tabLst>
                <a:tab pos="125413" algn="l"/>
                <a:tab pos="200025" algn="l"/>
                <a:tab pos="447675" algn="l"/>
                <a:tab pos="539750" algn="l"/>
                <a:tab pos="804863" algn="l"/>
                <a:tab pos="1344613" algn="l"/>
              </a:tabLs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Муниципальное 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казенное учреждение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«Управление </a:t>
            </a:r>
            <a:b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делам администрации Нефтеюганского района»</a:t>
            </a:r>
          </a:p>
          <a:p>
            <a:pPr marL="265113">
              <a:tabLst>
                <a:tab pos="125413" algn="l"/>
                <a:tab pos="200025" algn="l"/>
                <a:tab pos="447675" algn="l"/>
                <a:tab pos="539750" algn="l"/>
                <a:tab pos="804863" algn="l"/>
                <a:tab pos="1344613" algn="l"/>
              </a:tabLst>
            </a:pP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Администрация </a:t>
            </a:r>
            <a:r>
              <a:rPr lang="ru-RU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городского поселения </a:t>
            </a:r>
            <a:r>
              <a:rPr lang="ru-RU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Пойковский.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38096" y="1921554"/>
            <a:ext cx="8062970" cy="50006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Соисполнители  муниципальной программы: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85720" y="142852"/>
            <a:ext cx="8401080" cy="2350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ЦЕЛЬ ПРОГРАММЫ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Реализация стратегической роли культуры как духовно-нравственного развития личности, формирование единого культурного и информационного пространства, создание условий для поддержки перспективных направлений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культуры.</a:t>
            </a:r>
            <a:endParaRPr kumimoji="0" lang="ru-RU" sz="2400" i="0" u="none" strike="noStrike" kern="1200" normalizeH="0" baseline="0" noProof="0" dirty="0">
              <a:solidFill>
                <a:srgbClr val="00206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7" b="20755"/>
          <a:stretch/>
        </p:blipFill>
        <p:spPr>
          <a:xfrm>
            <a:off x="1043608" y="2492897"/>
            <a:ext cx="7243168" cy="288032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492896"/>
            <a:ext cx="7243168" cy="288032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429684" cy="642942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bg2">
                    <a:lumMod val="50000"/>
                  </a:schemeClr>
                </a:solidFill>
                <a:latin typeface="Constantia" pitchFamily="18" charset="0"/>
              </a:rPr>
              <a:t>Задачи муниципальной программы:</a:t>
            </a:r>
            <a:endParaRPr lang="ru-RU" sz="3200" b="1" dirty="0">
              <a:ln/>
              <a:solidFill>
                <a:schemeClr val="bg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071966"/>
          </a:xfrm>
        </p:spPr>
        <p:txBody>
          <a:bodyPr>
            <a:normAutofit fontScale="925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Сохранение и развитие культурного потенциала населения Нефтеюганского района,  обеспечение доступа граждан к участию в культурной жизни.</a:t>
            </a:r>
          </a:p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Поддержка творческой деятельности в процессе создания и представления произведений всех видов и форм культуры и искусства.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Организационное, материально-техническое и   информационное обеспечение реализации государственной и региональной культурной политики.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4064"/>
            <a:ext cx="8229600" cy="6326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>
                  <a:solidFill>
                    <a:srgbClr val="ED6F6F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Подпрограммы:</a:t>
            </a:r>
            <a:endParaRPr lang="ru-RU" dirty="0">
              <a:ln>
                <a:solidFill>
                  <a:srgbClr val="ED6F6F"/>
                </a:solidFill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018" y="1236730"/>
            <a:ext cx="7215238" cy="1071570"/>
          </a:xfrm>
          <a:ln>
            <a:solidFill>
              <a:schemeClr val="bg2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500" b="1" dirty="0" smtClean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b="1" dirty="0" smtClean="0">
                <a:solidFill>
                  <a:srgbClr val="4E29B7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Обеспечение прав граждан на доступ к объектам культуры, дополнительного образования сферы культуры и информации.</a:t>
            </a:r>
          </a:p>
          <a:p>
            <a:pPr>
              <a:buNone/>
            </a:pPr>
            <a:endParaRPr lang="ru-RU" sz="25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2355712"/>
            <a:ext cx="6929486" cy="1649352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 algn="just">
              <a:spcAft>
                <a:spcPts val="0"/>
              </a:spcAft>
              <a:tabLst>
                <a:tab pos="198755" algn="l"/>
              </a:tabLst>
            </a:pPr>
            <a:r>
              <a:rPr lang="en-US" sz="2100" b="1" dirty="0" smtClean="0"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nstantia" panose="02030602050306030303" pitchFamily="18" charset="0"/>
              </a:rPr>
              <a:t>II</a:t>
            </a:r>
            <a:r>
              <a:rPr lang="ru-RU" sz="2100" b="1" dirty="0" smtClean="0"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nstantia" panose="02030602050306030303" pitchFamily="18" charset="0"/>
              </a:rPr>
              <a:t>.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Поддержка </a:t>
            </a: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творческой деятельности в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процессе</a:t>
            </a:r>
          </a:p>
          <a:p>
            <a:pPr lvl="0" algn="just">
              <a:spcAft>
                <a:spcPts val="0"/>
              </a:spcAft>
              <a:tabLst>
                <a:tab pos="198755" algn="l"/>
              </a:tabLst>
            </a:pP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 создания </a:t>
            </a: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и представления произведений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всех</a:t>
            </a:r>
          </a:p>
          <a:p>
            <a:pPr lvl="0" algn="just">
              <a:spcAft>
                <a:spcPts val="0"/>
              </a:spcAft>
              <a:tabLst>
                <a:tab pos="198755" algn="l"/>
              </a:tabLst>
            </a:pP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видов и форм </a:t>
            </a: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культуры и искусства.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Создание</a:t>
            </a:r>
          </a:p>
          <a:p>
            <a:pPr lvl="0" algn="just">
              <a:spcAft>
                <a:spcPts val="0"/>
              </a:spcAft>
              <a:tabLst>
                <a:tab pos="198755" algn="l"/>
              </a:tabLst>
            </a:pP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равных возможностей </a:t>
            </a: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для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получения</a:t>
            </a:r>
          </a:p>
          <a:p>
            <a:pPr lvl="0" algn="just">
              <a:spcAft>
                <a:spcPts val="0"/>
              </a:spcAft>
              <a:tabLst>
                <a:tab pos="198755" algn="l"/>
              </a:tabLst>
            </a:pPr>
            <a:r>
              <a:rPr lang="ru-RU" sz="2100" b="1" dirty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качественного дополнительного образования</a:t>
            </a:r>
            <a:r>
              <a:rPr lang="ru-RU" sz="21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uLnTx/>
              <a:uFillTx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83456" y="4076502"/>
            <a:ext cx="7072362" cy="122415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marL="274320" lvl="0" indent="-274320">
              <a:buClr>
                <a:schemeClr val="accent3"/>
              </a:buClr>
              <a:buSzPct val="95000"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onstantia" panose="02030602050306030303" pitchFamily="18" charset="0"/>
              </a:rPr>
              <a:t>III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onstantia" panose="02030602050306030303" pitchFamily="18" charset="0"/>
              </a:rPr>
              <a:t>. </a:t>
            </a:r>
            <a:r>
              <a:rPr lang="ru-RU" sz="20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Организационное</a:t>
            </a: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, материально-техническое и </a:t>
            </a:r>
            <a:endParaRPr lang="ru-RU" sz="2000" b="1" dirty="0" smtClean="0">
              <a:ln w="0"/>
              <a:solidFill>
                <a:srgbClr val="4E29B7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nstantia" panose="02030602050306030303" pitchFamily="18" charset="0"/>
              <a:ea typeface="Times New Roman" panose="02020603050405020304" pitchFamily="18" charset="0"/>
            </a:endParaRPr>
          </a:p>
          <a:p>
            <a:pPr marL="274320" lvl="0" indent="-274320">
              <a:buClr>
                <a:schemeClr val="accent3"/>
              </a:buClr>
              <a:buSzPct val="95000"/>
            </a:pP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 информационное </a:t>
            </a: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обеспечение реализации </a:t>
            </a:r>
            <a:endParaRPr lang="ru-RU" sz="2000" b="1" dirty="0" smtClean="0">
              <a:ln w="0"/>
              <a:solidFill>
                <a:srgbClr val="4E29B7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nstantia" panose="02030602050306030303" pitchFamily="18" charset="0"/>
              <a:ea typeface="Times New Roman" panose="02020603050405020304" pitchFamily="18" charset="0"/>
            </a:endParaRPr>
          </a:p>
          <a:p>
            <a:pPr marL="274320" lvl="0" indent="-274320">
              <a:buClr>
                <a:schemeClr val="accent3"/>
              </a:buClr>
              <a:buSzPct val="95000"/>
            </a:pP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 государственной  </a:t>
            </a: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региональной культурной </a:t>
            </a:r>
            <a:endParaRPr lang="ru-RU" sz="2000" b="1" dirty="0" smtClean="0">
              <a:ln w="0"/>
              <a:solidFill>
                <a:srgbClr val="4E29B7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nstantia" panose="02030602050306030303" pitchFamily="18" charset="0"/>
              <a:ea typeface="Times New Roman" panose="02020603050405020304" pitchFamily="18" charset="0"/>
            </a:endParaRPr>
          </a:p>
          <a:p>
            <a:pPr marL="274320" lvl="0" indent="-274320">
              <a:buClr>
                <a:schemeClr val="accent3"/>
              </a:buClr>
              <a:buSzPct val="95000"/>
            </a:pPr>
            <a:r>
              <a:rPr lang="ru-RU" sz="2000" b="1" dirty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  <a:ea typeface="Times New Roman" panose="02020603050405020304" pitchFamily="18" charset="0"/>
              </a:rPr>
              <a:t>      политики</a:t>
            </a:r>
            <a:r>
              <a:rPr lang="ru-RU" sz="2000" b="1" dirty="0" smtClean="0">
                <a:ln w="0"/>
                <a:solidFill>
                  <a:srgbClr val="4E29B7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nstantia" panose="02030602050306030303" pitchFamily="18" charset="0"/>
              </a:rPr>
              <a:t>.</a:t>
            </a:r>
            <a:endParaRPr kumimoji="0" lang="ru-RU" sz="2000" b="1" i="0" u="none" strike="noStrike" kern="1200" normalizeH="0" baseline="0" noProof="0" dirty="0" smtClean="0">
              <a:ln w="0"/>
              <a:solidFill>
                <a:srgbClr val="4E29B7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onstantia" panose="02030602050306030303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pic>
        <p:nvPicPr>
          <p:cNvPr id="8" name="Picture 17" descr="10-45645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357298"/>
            <a:ext cx="1817685" cy="1428760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" name="Содержимое 3" descr="C:\Users\Аликова\Desktop\С флешки\ВСЕ ДЛЯ СТАТЬИ\ФОТО В КНИГУ\Фестиваль 4.JPG"/>
          <p:cNvPicPr>
            <a:picLocks/>
          </p:cNvPicPr>
          <p:nvPr/>
        </p:nvPicPr>
        <p:blipFill>
          <a:blip r:embed="rId4" cstate="print"/>
          <a:srcRect l="13295" t="10600"/>
          <a:stretch>
            <a:fillRect/>
          </a:stretch>
        </p:blipFill>
        <p:spPr bwMode="auto">
          <a:xfrm>
            <a:off x="7143768" y="2571744"/>
            <a:ext cx="1857388" cy="1214446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5" cstate="print"/>
          <a:srcRect l="20343" t="18750"/>
          <a:stretch>
            <a:fillRect/>
          </a:stretch>
        </p:blipFill>
        <p:spPr bwMode="auto">
          <a:xfrm>
            <a:off x="7072330" y="3857628"/>
            <a:ext cx="1857388" cy="1263024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0182714"/>
              </p:ext>
            </p:extLst>
          </p:nvPr>
        </p:nvGraphicFramePr>
        <p:xfrm>
          <a:off x="142844" y="214290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0166" y="4143380"/>
            <a:ext cx="6286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* Повышение качества организации и проведения мероприятий.</a:t>
            </a:r>
          </a:p>
          <a:p>
            <a:pPr lvl="0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* Обучение и пополнение кадрового резерва.</a:t>
            </a:r>
          </a:p>
          <a:p>
            <a:pPr lvl="0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* Совершенствование материально-технической базы учреждений культуры.</a:t>
            </a:r>
          </a:p>
          <a:p>
            <a:pPr lvl="0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* Строительство новых объектов отрасли.</a:t>
            </a:r>
            <a:endParaRPr lang="ru-RU" dirty="0">
              <a:solidFill>
                <a:srgbClr val="4E29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pPr algn="ctr"/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 реализацию целей и задач муниципальной программы направлены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6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основных мероприятий:</a:t>
            </a:r>
            <a:endParaRPr lang="ru-RU" sz="2500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112748"/>
              </p:ext>
            </p:extLst>
          </p:nvPr>
        </p:nvGraphicFramePr>
        <p:xfrm>
          <a:off x="428596" y="1571612"/>
          <a:ext cx="822960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8244" name="Picture 4" descr="C:\Users\Аликова\Desktop\АЛИКОВА Е.С\ПАТРИОТИКА\ПАТРИОТИКА\ФОТО\ФОТО ДК\библиотека\Презентации книг А. Омельчука и глава района.JPG"/>
          <p:cNvPicPr>
            <a:picLocks noChangeAspect="1" noChangeArrowheads="1"/>
          </p:cNvPicPr>
          <p:nvPr/>
        </p:nvPicPr>
        <p:blipFill rotWithShape="1">
          <a:blip r:embed="rId7" cstate="print"/>
          <a:srcRect l="-29042" t="-8613" r="21070" b="46780"/>
          <a:stretch/>
        </p:blipFill>
        <p:spPr bwMode="auto">
          <a:xfrm>
            <a:off x="5257170" y="1014709"/>
            <a:ext cx="3663016" cy="1573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28596" y="2214554"/>
            <a:ext cx="42148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Формирование информационных ресурсов поселенческих библиотек, комплектование библиотечных фондов, развитие системы дистанционного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 внестационарного обслуживания населения, проведение мероприятий по созданию электронных ресурсов,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модернизация центров общественного доступа.</a:t>
            </a:r>
          </a:p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://nrlib.ru/images/20181224_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0"/>
          <a:stretch/>
        </p:blipFill>
        <p:spPr bwMode="auto">
          <a:xfrm>
            <a:off x="5516756" y="2433434"/>
            <a:ext cx="3407382" cy="2011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nrlib.ru/images/PB/MB/20181206.11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26"/>
          <a:stretch/>
        </p:blipFill>
        <p:spPr bwMode="auto">
          <a:xfrm>
            <a:off x="6170333" y="4355752"/>
            <a:ext cx="2618858" cy="1448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500306"/>
            <a:ext cx="2668272" cy="1771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537827098"/>
              </p:ext>
            </p:extLst>
          </p:nvPr>
        </p:nvGraphicFramePr>
        <p:xfrm>
          <a:off x="428596" y="357166"/>
          <a:ext cx="8229600" cy="949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912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Обновление парка музыкальных инструментов, инвентаря, фондов, оборудования и специальной литературы, модернизация светового, сценического, звукового оборудования; ремонт учреждений отрасли и строительство объекта – </a:t>
            </a:r>
          </a:p>
          <a:p>
            <a:pPr algn="just"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   «Культурно-образовательный комплекс» в городском поселении Пойковский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\\Ksenya\обмен\Ковалевская Е.А\!\СКАНЫ\ПРЕЗЕНТАЦИЯ\лист 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2571744"/>
            <a:ext cx="5072068" cy="2568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7" descr="10-456456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40" y="3786190"/>
            <a:ext cx="2428892" cy="1909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%20qqkxdmlt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15008" y="4214818"/>
            <a:ext cx="2643206" cy="1675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3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286776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03735300"/>
              </p:ext>
            </p:extLst>
          </p:nvPr>
        </p:nvGraphicFramePr>
        <p:xfrm>
          <a:off x="323528" y="188640"/>
          <a:ext cx="8177562" cy="12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</a:p>
          <a:p>
            <a:pPr algn="just"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	Мероприятия по совершенствованию системы выявления и сопровождения одаренных детей и молодежи в сфере культуры и искусства: проведение музыкальных конкурсов, предметных олимпиад, выставок, обеспечение гастролей творческих коллективов, обеспечение участия одаренных детей и молодежи в международных, всероссийских профессиональных конкурсах, выставках; организация деятельности образовательных учреждений сферы культуры в соответствии с действующим законодательством Российской Федерации.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551858"/>
            <a:ext cx="3286148" cy="2024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926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3551858"/>
            <a:ext cx="279358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>
            <a:lum bright="10000" contrast="68000"/>
          </a:blip>
          <a:srcRect/>
          <a:stretch>
            <a:fillRect/>
          </a:stretch>
        </p:blipFill>
        <p:spPr bwMode="auto">
          <a:xfrm>
            <a:off x="8358214" y="142852"/>
            <a:ext cx="633410" cy="8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9" name="Picture 5" descr="Хор Свирель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8983" y="3406557"/>
            <a:ext cx="2643206" cy="1984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4060</TotalTime>
  <Words>1223</Words>
  <Application>Microsoft Office PowerPoint</Application>
  <PresentationFormat>Экран (4:3)</PresentationFormat>
  <Paragraphs>334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Aparajita</vt:lpstr>
      <vt:lpstr>Arial</vt:lpstr>
      <vt:lpstr>Calibri</vt:lpstr>
      <vt:lpstr>Century Schoolbook</vt:lpstr>
      <vt:lpstr>Constantia</vt:lpstr>
      <vt:lpstr>Times New Roman</vt:lpstr>
      <vt:lpstr>Wingdings 2</vt:lpstr>
      <vt:lpstr>Поток</vt:lpstr>
      <vt:lpstr>     МУНИЦИПАЛЬНАЯ       ПРОГРАММА              «РАЗВИТИЕ КУЛЬТУРЫ НЕФТЕЮГАНСКОГО РАЙОНА              НА 2017 - 2020г.г.»</vt:lpstr>
      <vt:lpstr>          Ответственный исполнитель  муниципальной программы  Департамент культуры и спорта  Нефтеюганского района (комитет по культуре) </vt:lpstr>
      <vt:lpstr>Презентация PowerPoint</vt:lpstr>
      <vt:lpstr>Задачи муниципальной программы:</vt:lpstr>
      <vt:lpstr>Подпрограммы:</vt:lpstr>
      <vt:lpstr>Презентация PowerPoint</vt:lpstr>
      <vt:lpstr>На реализацию целей и задач муниципальной программы направлены 6 основных мероприятий: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«Моя Россия» 3</dc:title>
  <dc:creator>Ольга Михайловна</dc:creator>
  <cp:lastModifiedBy>Аликова</cp:lastModifiedBy>
  <cp:revision>422</cp:revision>
  <dcterms:created xsi:type="dcterms:W3CDTF">2014-10-10T16:14:42Z</dcterms:created>
  <dcterms:modified xsi:type="dcterms:W3CDTF">2019-04-04T04:57:51Z</dcterms:modified>
</cp:coreProperties>
</file>